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5"/>
  </p:sldMasterIdLst>
  <p:notesMasterIdLst>
    <p:notesMasterId r:id="rId25"/>
  </p:notesMasterIdLst>
  <p:handoutMasterIdLst>
    <p:handoutMasterId r:id="rId26"/>
  </p:handoutMasterIdLst>
  <p:sldIdLst>
    <p:sldId id="280" r:id="rId6"/>
    <p:sldId id="281" r:id="rId7"/>
    <p:sldId id="284" r:id="rId8"/>
    <p:sldId id="286" r:id="rId9"/>
    <p:sldId id="288" r:id="rId10"/>
    <p:sldId id="292" r:id="rId11"/>
    <p:sldId id="294" r:id="rId12"/>
    <p:sldId id="296" r:id="rId13"/>
    <p:sldId id="298" r:id="rId14"/>
    <p:sldId id="300" r:id="rId15"/>
    <p:sldId id="302" r:id="rId16"/>
    <p:sldId id="304" r:id="rId17"/>
    <p:sldId id="305" r:id="rId18"/>
    <p:sldId id="307" r:id="rId19"/>
    <p:sldId id="309" r:id="rId20"/>
    <p:sldId id="311" r:id="rId21"/>
    <p:sldId id="313" r:id="rId22"/>
    <p:sldId id="315" r:id="rId23"/>
    <p:sldId id="317" r:id="rId24"/>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3" autoAdjust="0"/>
    <p:restoredTop sz="86477" autoAdjust="0"/>
  </p:normalViewPr>
  <p:slideViewPr>
    <p:cSldViewPr snapToGrid="0">
      <p:cViewPr varScale="1">
        <p:scale>
          <a:sx n="57" d="100"/>
          <a:sy n="57" d="100"/>
        </p:scale>
        <p:origin x="-2635" y="-82"/>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0" Type="http://schemas.openxmlformats.org/officeDocument/2006/relationships/tableStyles" Target="tableStyle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12/10/2018</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12/10/2018</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2159000" y="696913"/>
            <a:ext cx="2692400" cy="3486150"/>
          </a:xfrm>
          <a:ln/>
        </p:spPr>
      </p:sp>
      <p:sp>
        <p:nvSpPr>
          <p:cNvPr id="48131"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481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F5CBE63-5FC3-4BFF-A844-CFF93EF53E76}"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2159000" y="696913"/>
            <a:ext cx="2692400" cy="3486150"/>
          </a:xfrm>
          <a:ln/>
        </p:spPr>
      </p:sp>
      <p:sp>
        <p:nvSpPr>
          <p:cNvPr id="68611"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686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7A1E866-AAAD-4622-9056-2C10D6A745FB}"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2159000" y="696913"/>
            <a:ext cx="2692400" cy="3486150"/>
          </a:xfrm>
          <a:ln/>
        </p:spPr>
      </p:sp>
      <p:sp>
        <p:nvSpPr>
          <p:cNvPr id="69635"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6963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9F674DF-883E-4700-BA97-4091301E1C0F}"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2159000" y="696913"/>
            <a:ext cx="2692400" cy="3486150"/>
          </a:xfrm>
          <a:ln/>
        </p:spPr>
      </p:sp>
      <p:sp>
        <p:nvSpPr>
          <p:cNvPr id="71683"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7168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603154A-18F1-4AF8-9073-1859D4A89BC2}"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2159000" y="696913"/>
            <a:ext cx="2692400" cy="3486150"/>
          </a:xfrm>
          <a:ln/>
        </p:spPr>
      </p:sp>
      <p:sp>
        <p:nvSpPr>
          <p:cNvPr id="73731"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737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8920480-4502-4881-AE25-609C458510A6}"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2159000" y="696913"/>
            <a:ext cx="2692400" cy="3486150"/>
          </a:xfrm>
          <a:ln/>
        </p:spPr>
      </p:sp>
      <p:sp>
        <p:nvSpPr>
          <p:cNvPr id="75779"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7578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97324AB-B861-41D8-BF22-0C5BE1A81FFC}"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2159000" y="696913"/>
            <a:ext cx="2692400" cy="3486150"/>
          </a:xfrm>
          <a:ln/>
        </p:spPr>
      </p:sp>
      <p:sp>
        <p:nvSpPr>
          <p:cNvPr id="77827"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778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B7A0C80-AB56-4B2A-9D4F-BF79E15E9CD0}"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2159000" y="696913"/>
            <a:ext cx="2692400" cy="3486150"/>
          </a:xfrm>
          <a:ln/>
        </p:spPr>
      </p:sp>
      <p:sp>
        <p:nvSpPr>
          <p:cNvPr id="79875"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7987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4F0F50E-1248-49D2-B819-CF0BE60546C1}"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2159000" y="696913"/>
            <a:ext cx="2692400" cy="3486150"/>
          </a:xfrm>
          <a:ln/>
        </p:spPr>
      </p:sp>
      <p:sp>
        <p:nvSpPr>
          <p:cNvPr id="81923"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81924"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3131" defTabSz="464637">
              <a:spcBef>
                <a:spcPct val="30000"/>
              </a:spcBef>
              <a:defRPr sz="1200">
                <a:solidFill>
                  <a:schemeClr val="tx1"/>
                </a:solidFill>
                <a:latin typeface="Arial" charset="0"/>
                <a:ea typeface="ＭＳ Ｐゴシック" pitchFamily="34" charset="-128"/>
              </a:defRPr>
            </a:lvl2pPr>
            <a:lvl3pPr marL="1100374" indent="-218192" defTabSz="464637">
              <a:spcBef>
                <a:spcPct val="30000"/>
              </a:spcBef>
              <a:defRPr sz="1200">
                <a:solidFill>
                  <a:schemeClr val="tx1"/>
                </a:solidFill>
                <a:latin typeface="Arial" charset="0"/>
                <a:ea typeface="ＭＳ Ｐゴシック" pitchFamily="34" charset="-128"/>
              </a:defRPr>
            </a:lvl3pPr>
            <a:lvl4pPr marL="1539896" indent="-218192" defTabSz="464637">
              <a:spcBef>
                <a:spcPct val="30000"/>
              </a:spcBef>
              <a:defRPr sz="1200">
                <a:solidFill>
                  <a:schemeClr val="tx1"/>
                </a:solidFill>
                <a:latin typeface="Arial" charset="0"/>
                <a:ea typeface="ＭＳ Ｐゴシック" pitchFamily="34" charset="-128"/>
              </a:defRPr>
            </a:lvl4pPr>
            <a:lvl5pPr marL="1980987" indent="-218192" defTabSz="464637">
              <a:spcBef>
                <a:spcPct val="30000"/>
              </a:spcBef>
              <a:defRPr sz="1200">
                <a:solidFill>
                  <a:schemeClr val="tx1"/>
                </a:solidFill>
                <a:latin typeface="Arial" charset="0"/>
                <a:ea typeface="ＭＳ Ｐゴシック" pitchFamily="34" charset="-128"/>
              </a:defRPr>
            </a:lvl5pPr>
            <a:lvl6pPr marL="2433066"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514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722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89304"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09978D42-2734-4BB3-B410-B43D43BEDAFD}" type="slidenum">
              <a:rPr lang="en-US" altLang="en-US" sz="1300"/>
              <a:pPr>
                <a:spcBef>
                  <a:spcPct val="0"/>
                </a:spcBef>
              </a:pPr>
              <a:t>19</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2159000" y="696913"/>
            <a:ext cx="2692400" cy="3486150"/>
          </a:xfrm>
          <a:ln/>
        </p:spPr>
      </p:sp>
      <p:sp>
        <p:nvSpPr>
          <p:cNvPr id="50179"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5018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06DDF30-5204-4835-81BE-4E2F5E6CEB30}"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2159000" y="696913"/>
            <a:ext cx="2692400" cy="3486150"/>
          </a:xfrm>
          <a:ln/>
        </p:spPr>
      </p:sp>
      <p:sp>
        <p:nvSpPr>
          <p:cNvPr id="52227"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522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0BBFA38-76A1-4EDE-80DC-E621FEC412C3}"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2159000" y="696913"/>
            <a:ext cx="2692400" cy="3486150"/>
          </a:xfrm>
          <a:ln/>
        </p:spPr>
      </p:sp>
      <p:sp>
        <p:nvSpPr>
          <p:cNvPr id="56323"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563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B9716A0-C6A2-4EED-B36C-0F681E8A1BD4}"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583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D3B9D49-EC16-4792-BFDF-5AC50A8BD552}"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59000" y="696913"/>
            <a:ext cx="2692400" cy="3486150"/>
          </a:xfrm>
          <a:ln/>
        </p:spPr>
      </p:sp>
      <p:sp>
        <p:nvSpPr>
          <p:cNvPr id="60419"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604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963D281-1D01-43CC-8E6E-CB3B1521CE0E}"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624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E010911-5169-47B8-85C1-299C31197FFA}"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2159000" y="696913"/>
            <a:ext cx="2692400" cy="3486150"/>
          </a:xfrm>
          <a:ln/>
        </p:spPr>
      </p:sp>
      <p:sp>
        <p:nvSpPr>
          <p:cNvPr id="64515"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6451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F07DFC6-0890-47FB-9C11-F2C658C7141F}"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2159000" y="696913"/>
            <a:ext cx="2692400" cy="3486150"/>
          </a:xfrm>
          <a:ln/>
        </p:spPr>
      </p:sp>
      <p:sp>
        <p:nvSpPr>
          <p:cNvPr id="66563" name="Notes Placeholder 2"/>
          <p:cNvSpPr>
            <a:spLocks noGrp="1" noChangeArrowheads="1"/>
          </p:cNvSpPr>
          <p:nvPr>
            <p:ph type="body" idx="1"/>
          </p:nvPr>
        </p:nvSpPr>
        <p:spPr>
          <a:noFill/>
        </p:spPr>
        <p:txBody>
          <a:bodyPr/>
          <a:lstStyle/>
          <a:p>
            <a:endParaRPr lang="en-US" altLang="en-US" smtClean="0">
              <a:latin typeface="Arial" charset="0"/>
              <a:ea typeface="ＭＳ Ｐゴシック" pitchFamily="34" charset="-128"/>
            </a:endParaRPr>
          </a:p>
        </p:txBody>
      </p:sp>
      <p:sp>
        <p:nvSpPr>
          <p:cNvPr id="665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35A8BE6-E6BA-4EFC-82FC-B42C23E4289C}"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smtClean="0"/>
              <a:t>Document title – Arial 28pt regular; Use sentence case</a:t>
            </a:r>
            <a:endParaRPr lang="en-US" dirty="0"/>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smtClean="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smtClean="0"/>
              <a:t>Insert photo relevant to topic being presented. A vast photo library is available via the Marketing Content Library (MCL) at the following:</a:t>
            </a:r>
            <a:br>
              <a:rPr lang="en-US" dirty="0" smtClean="0"/>
            </a:br>
            <a:r>
              <a:rPr lang="en-US" dirty="0" smtClean="0"/>
              <a:t>https://library.optum.com/</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Directions for requesting access are on the log-in screen.</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584816990"/>
      </p:ext>
    </p:extLst>
  </p:cSld>
  <p:clrMapOvr>
    <a:masterClrMapping/>
  </p:clrMapOvr>
  <p:extLst mod="1">
    <p:ext uri="{DCECCB84-F9BA-43D5-87BE-67443E8EF086}">
      <p15:sldGuideLst xmlns:p15="http://schemas.microsoft.com/office/powerpoint/2012/main" xmlns="">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smtClean="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smtClean="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smtClean="0"/>
              <a:t>Do not reproduce, transmit or modify the content set forth herein in any form or by any means without written permission of </a:t>
            </a:r>
            <a:r>
              <a:rPr lang="en-US" dirty="0" err="1" smtClean="0"/>
              <a:t>UnitedHealthcare</a:t>
            </a:r>
            <a:r>
              <a:rPr lang="en-US" dirty="0" smtClean="0"/>
              <a:t>. © 2018 United HealthCare Services, Inc. All rights reserved.</a:t>
            </a:r>
          </a:p>
        </p:txBody>
      </p:sp>
    </p:spTree>
    <p:extLst>
      <p:ext uri="{BB962C8B-B14F-4D97-AF65-F5344CB8AC3E}">
        <p14:creationId xmlns:p14="http://schemas.microsoft.com/office/powerpoint/2010/main" val="423889839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smtClean="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smtClean="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smtClean="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smtClean="0"/>
              <a:t>Do not reproduce, transmit or modify the content set forth herein in any form or by any means without written permission of </a:t>
            </a:r>
            <a:r>
              <a:rPr lang="en-US" dirty="0" err="1" smtClean="0"/>
              <a:t>UnitedHealthcare</a:t>
            </a:r>
            <a:r>
              <a:rPr lang="en-US" dirty="0" smtClean="0"/>
              <a:t>. © 2018 United HealthCare Services, Inc. All rights reserved.</a:t>
            </a:r>
          </a:p>
        </p:txBody>
      </p:sp>
    </p:spTree>
    <p:extLst>
      <p:ext uri="{BB962C8B-B14F-4D97-AF65-F5344CB8AC3E}">
        <p14:creationId xmlns:p14="http://schemas.microsoft.com/office/powerpoint/2010/main" val="172246422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smtClean="0"/>
              <a:t>Do not reproduce, transmit or modify the content set forth herein in any form or by any means without written permission of </a:t>
            </a:r>
            <a:r>
              <a:rPr lang="en-US" dirty="0" err="1" smtClean="0"/>
              <a:t>UnitedHealthcare</a:t>
            </a:r>
            <a:r>
              <a:rPr lang="en-US" dirty="0" smtClean="0"/>
              <a:t>. © 2018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optum.com/"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smtClean="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smtClean="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6"/>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smtClean="0">
                <a:ln>
                  <a:noFill/>
                </a:ln>
                <a:solidFill>
                  <a:schemeClr val="tx1"/>
                </a:solidFill>
                <a:effectLst/>
                <a:uLnTx/>
                <a:uFillTx/>
                <a:latin typeface="+mn-lt"/>
                <a:ea typeface="+mn-ea"/>
                <a:cs typeface="+mn-cs"/>
              </a:rPr>
              <a:t>© 2018 Optum, Inc. All rights reserved. </a:t>
            </a:r>
            <a:r>
              <a:rPr kumimoji="0" lang="en-US" sz="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smtClean="0"/>
              <a:t>Do not reproduce, transmit or modify the content set forth herein in any form or by any means without written permission of </a:t>
            </a:r>
            <a:r>
              <a:rPr lang="en-US" dirty="0" err="1" smtClean="0"/>
              <a:t>UnitedHealthcare</a:t>
            </a:r>
            <a:r>
              <a:rPr lang="en-US" dirty="0" smtClean="0"/>
              <a:t>. © 2018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p:txBody>
          <a:bodyPr/>
          <a:lstStyle/>
          <a:p>
            <a:r>
              <a:rPr lang="en-US" altLang="en-US" smtClean="0"/>
              <a:t>How to Build Workplace </a:t>
            </a:r>
            <a:br>
              <a:rPr lang="en-US" altLang="en-US" smtClean="0"/>
            </a:br>
            <a:r>
              <a:rPr lang="en-US" altLang="en-US" smtClean="0"/>
              <a:t>Motivation and Morale</a:t>
            </a:r>
            <a:endParaRPr lang="en-US" altLang="en-US" smtClean="0"/>
          </a:p>
        </p:txBody>
      </p:sp>
      <p:sp>
        <p:nvSpPr>
          <p:cNvPr id="5123" name="Rectangle 11"/>
          <p:cNvSpPr>
            <a:spLocks noGrp="1"/>
          </p:cNvSpPr>
          <p:nvPr>
            <p:ph type="body" sz="quarter" idx="10"/>
          </p:nvPr>
        </p:nvSpPr>
        <p:spPr>
          <a:xfrm>
            <a:off x="1035050" y="3436327"/>
            <a:ext cx="5029200" cy="553998"/>
          </a:xfrm>
        </p:spPr>
        <p:txBody>
          <a:bodyPr/>
          <a:lstStyle/>
          <a:p>
            <a:r>
              <a:rPr lang="en-US" altLang="en-US" dirty="0" smtClean="0"/>
              <a:t>Workbook</a:t>
            </a:r>
          </a:p>
          <a:p>
            <a:endParaRPr lang="en-US" altLang="en-US" dirty="0" smtClean="0"/>
          </a:p>
          <a:p>
            <a:endParaRPr lang="en-US" altLang="en-US" dirty="0" smtClean="0"/>
          </a:p>
        </p:txBody>
      </p:sp>
    </p:spTree>
    <p:extLst>
      <p:ext uri="{BB962C8B-B14F-4D97-AF65-F5344CB8AC3E}">
        <p14:creationId xmlns:p14="http://schemas.microsoft.com/office/powerpoint/2010/main" val="1226080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altLang="en-US" smtClean="0"/>
              <a:t>Attend to Basics</a:t>
            </a:r>
          </a:p>
        </p:txBody>
      </p:sp>
      <p:sp>
        <p:nvSpPr>
          <p:cNvPr id="25603" name="Text Placeholder 8"/>
          <p:cNvSpPr>
            <a:spLocks noGrp="1" noChangeArrowheads="1"/>
          </p:cNvSpPr>
          <p:nvPr>
            <p:ph type="body" sz="quarter" idx="4294967295"/>
          </p:nvPr>
        </p:nvSpPr>
        <p:spPr>
          <a:xfrm>
            <a:off x="460375" y="1970088"/>
            <a:ext cx="6851650" cy="729943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Before </a:t>
            </a:r>
            <a:r>
              <a:rPr lang="en-US" altLang="en-US" dirty="0">
                <a:solidFill>
                  <a:srgbClr val="646D72"/>
                </a:solidFill>
                <a:latin typeface="Arial" charset="0"/>
                <a:ea typeface="ＭＳ Ｐゴシック" pitchFamily="34" charset="-128"/>
                <a:cs typeface="Times New Roman" pitchFamily="18" charset="0"/>
              </a:rPr>
              <a:t>you can work on creating an environment that leads to highly motivated employees, you must first make sure the basics are in place. Attend to what Herzberg called “the hygiene factors.”</a:t>
            </a:r>
          </a:p>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The </a:t>
            </a:r>
            <a:r>
              <a:rPr lang="en-US" altLang="en-US" dirty="0">
                <a:solidFill>
                  <a:srgbClr val="646D72"/>
                </a:solidFill>
                <a:latin typeface="Arial" charset="0"/>
                <a:ea typeface="ＭＳ Ｐゴシック" pitchFamily="34" charset="-128"/>
                <a:cs typeface="Times New Roman" pitchFamily="18" charset="0"/>
              </a:rPr>
              <a:t>following is a list of basics that should be in reasonably good shape in order for morale to be good. Place a check mark next to any of the following factors that need work within your organization.</a:t>
            </a:r>
          </a:p>
          <a:p>
            <a:pPr marL="342900" lvl="1" indent="-342900">
              <a:spcBef>
                <a:spcPct val="0"/>
              </a:spcBef>
              <a:spcAft>
                <a:spcPts val="800"/>
              </a:spcAft>
              <a:buFont typeface="+mj-lt"/>
              <a:buAutoNum type="arabicPeriod"/>
            </a:pPr>
            <a:r>
              <a:rPr lang="en-US" altLang="en-US" sz="1200" dirty="0" smtClean="0">
                <a:solidFill>
                  <a:srgbClr val="646D72"/>
                </a:solidFill>
                <a:latin typeface="Arial" charset="0"/>
                <a:ea typeface="ＭＳ Ｐゴシック" pitchFamily="34" charset="-128"/>
                <a:cs typeface="Times New Roman" pitchFamily="18" charset="0"/>
              </a:rPr>
              <a:t>_____ </a:t>
            </a:r>
            <a:r>
              <a:rPr lang="en-US" altLang="en-US" sz="1200" dirty="0">
                <a:solidFill>
                  <a:srgbClr val="646D72"/>
                </a:solidFill>
                <a:latin typeface="Arial" charset="0"/>
                <a:ea typeface="ＭＳ Ｐゴシック" pitchFamily="34" charset="-128"/>
                <a:cs typeface="Times New Roman" pitchFamily="18" charset="0"/>
              </a:rPr>
              <a:t>Employees know what is </a:t>
            </a:r>
            <a:r>
              <a:rPr lang="en-US" altLang="en-US" sz="1200" b="1" dirty="0">
                <a:solidFill>
                  <a:srgbClr val="646D72"/>
                </a:solidFill>
                <a:latin typeface="Arial" charset="0"/>
                <a:ea typeface="ＭＳ Ｐゴシック" pitchFamily="34" charset="-128"/>
                <a:cs typeface="Times New Roman" pitchFamily="18" charset="0"/>
              </a:rPr>
              <a:t>expected</a:t>
            </a:r>
            <a:r>
              <a:rPr lang="en-US" altLang="en-US" sz="1200" dirty="0">
                <a:solidFill>
                  <a:srgbClr val="646D72"/>
                </a:solidFill>
                <a:latin typeface="Arial" charset="0"/>
                <a:ea typeface="ＭＳ Ｐゴシック" pitchFamily="34" charset="-128"/>
                <a:cs typeface="Times New Roman" pitchFamily="18" charset="0"/>
              </a:rPr>
              <a:t> of them.</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view the work as </a:t>
            </a:r>
            <a:r>
              <a:rPr lang="en-US" altLang="en-US" sz="1200" b="1" dirty="0">
                <a:solidFill>
                  <a:srgbClr val="646D72"/>
                </a:solidFill>
                <a:latin typeface="Arial" charset="0"/>
                <a:ea typeface="ＭＳ Ｐゴシック" pitchFamily="34" charset="-128"/>
                <a:cs typeface="Times New Roman" pitchFamily="18" charset="0"/>
              </a:rPr>
              <a:t>important</a:t>
            </a:r>
            <a:r>
              <a:rPr lang="en-US" altLang="en-US" sz="1200" dirty="0">
                <a:solidFill>
                  <a:srgbClr val="646D72"/>
                </a:solidFill>
                <a:latin typeface="Arial" charset="0"/>
                <a:ea typeface="ＭＳ Ｐゴシック" pitchFamily="34" charset="-128"/>
                <a:cs typeface="Times New Roman" pitchFamily="18" charset="0"/>
              </a:rPr>
              <a:t>.</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have </a:t>
            </a:r>
            <a:r>
              <a:rPr lang="en-US" altLang="en-US" sz="1200" b="1" dirty="0">
                <a:solidFill>
                  <a:srgbClr val="646D72"/>
                </a:solidFill>
                <a:latin typeface="Arial" charset="0"/>
                <a:ea typeface="ＭＳ Ｐゴシック" pitchFamily="34" charset="-128"/>
                <a:cs typeface="Times New Roman" pitchFamily="18" charset="0"/>
              </a:rPr>
              <a:t>enough time </a:t>
            </a:r>
            <a:r>
              <a:rPr lang="en-US" altLang="en-US" sz="1200" dirty="0">
                <a:solidFill>
                  <a:srgbClr val="646D72"/>
                </a:solidFill>
                <a:latin typeface="Arial" charset="0"/>
                <a:ea typeface="ＭＳ Ｐゴシック" pitchFamily="34" charset="-128"/>
                <a:cs typeface="Times New Roman" pitchFamily="18" charset="0"/>
              </a:rPr>
              <a:t>to do the work.</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have the </a:t>
            </a:r>
            <a:r>
              <a:rPr lang="en-US" altLang="en-US" sz="1200" b="1" dirty="0">
                <a:solidFill>
                  <a:srgbClr val="646D72"/>
                </a:solidFill>
                <a:latin typeface="Arial" charset="0"/>
                <a:ea typeface="ＭＳ Ｐゴシック" pitchFamily="34" charset="-128"/>
                <a:cs typeface="Times New Roman" pitchFamily="18" charset="0"/>
              </a:rPr>
              <a:t>tools</a:t>
            </a:r>
            <a:r>
              <a:rPr lang="en-US" altLang="en-US" sz="1200" dirty="0">
                <a:solidFill>
                  <a:srgbClr val="646D72"/>
                </a:solidFill>
                <a:latin typeface="Arial" charset="0"/>
                <a:ea typeface="ＭＳ Ｐゴシック" pitchFamily="34" charset="-128"/>
                <a:cs typeface="Times New Roman" pitchFamily="18" charset="0"/>
              </a:rPr>
              <a:t> they need to do the work.</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are </a:t>
            </a:r>
            <a:r>
              <a:rPr lang="en-US" altLang="en-US" sz="1200" b="1" dirty="0">
                <a:solidFill>
                  <a:srgbClr val="646D72"/>
                </a:solidFill>
                <a:latin typeface="Arial" charset="0"/>
                <a:ea typeface="ＭＳ Ｐゴシック" pitchFamily="34" charset="-128"/>
                <a:cs typeface="Times New Roman" pitchFamily="18" charset="0"/>
              </a:rPr>
              <a:t>adequately trained </a:t>
            </a:r>
            <a:r>
              <a:rPr lang="en-US" altLang="en-US" sz="1200" dirty="0">
                <a:solidFill>
                  <a:srgbClr val="646D72"/>
                </a:solidFill>
                <a:latin typeface="Arial" charset="0"/>
                <a:ea typeface="ＭＳ Ｐゴシック" pitchFamily="34" charset="-128"/>
                <a:cs typeface="Times New Roman" pitchFamily="18" charset="0"/>
              </a:rPr>
              <a:t>to do the work.</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receive </a:t>
            </a:r>
            <a:r>
              <a:rPr lang="en-US" altLang="en-US" sz="1200" b="1" dirty="0">
                <a:solidFill>
                  <a:srgbClr val="646D72"/>
                </a:solidFill>
                <a:latin typeface="Arial" charset="0"/>
                <a:ea typeface="ＭＳ Ｐゴシック" pitchFamily="34" charset="-128"/>
                <a:cs typeface="Times New Roman" pitchFamily="18" charset="0"/>
              </a:rPr>
              <a:t>feedback</a:t>
            </a:r>
            <a:r>
              <a:rPr lang="en-US" altLang="en-US" sz="1200" dirty="0">
                <a:solidFill>
                  <a:srgbClr val="646D72"/>
                </a:solidFill>
                <a:latin typeface="Arial" charset="0"/>
                <a:ea typeface="ＭＳ Ｐゴシック" pitchFamily="34" charset="-128"/>
                <a:cs typeface="Times New Roman" pitchFamily="18" charset="0"/>
              </a:rPr>
              <a:t> so they know how they’re doing.</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The </a:t>
            </a:r>
            <a:r>
              <a:rPr lang="en-US" altLang="en-US" sz="1200" b="1" dirty="0">
                <a:solidFill>
                  <a:srgbClr val="646D72"/>
                </a:solidFill>
                <a:latin typeface="Arial" charset="0"/>
                <a:ea typeface="ＭＳ Ｐゴシック" pitchFamily="34" charset="-128"/>
                <a:cs typeface="Times New Roman" pitchFamily="18" charset="0"/>
              </a:rPr>
              <a:t>workload</a:t>
            </a:r>
            <a:r>
              <a:rPr lang="en-US" altLang="en-US" sz="1200" dirty="0">
                <a:solidFill>
                  <a:srgbClr val="646D72"/>
                </a:solidFill>
                <a:latin typeface="Arial" charset="0"/>
                <a:ea typeface="ＭＳ Ｐゴシック" pitchFamily="34" charset="-128"/>
                <a:cs typeface="Times New Roman" pitchFamily="18" charset="0"/>
              </a:rPr>
              <a:t> is </a:t>
            </a:r>
            <a:r>
              <a:rPr lang="en-US" altLang="en-US" sz="1200" b="1" dirty="0">
                <a:solidFill>
                  <a:srgbClr val="646D72"/>
                </a:solidFill>
                <a:latin typeface="Arial" charset="0"/>
                <a:ea typeface="ＭＳ Ｐゴシック" pitchFamily="34" charset="-128"/>
                <a:cs typeface="Times New Roman" pitchFamily="18" charset="0"/>
              </a:rPr>
              <a:t>distributed</a:t>
            </a:r>
            <a:r>
              <a:rPr lang="en-US" altLang="en-US" sz="1200" dirty="0">
                <a:solidFill>
                  <a:srgbClr val="646D72"/>
                </a:solidFill>
                <a:latin typeface="Arial" charset="0"/>
                <a:ea typeface="ＭＳ Ｐゴシック" pitchFamily="34" charset="-128"/>
                <a:cs typeface="Times New Roman" pitchFamily="18" charset="0"/>
              </a:rPr>
              <a:t> fairly among employees.</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a:t>
            </a:r>
            <a:r>
              <a:rPr lang="en-US" altLang="en-US" sz="1200" b="1" dirty="0">
                <a:solidFill>
                  <a:srgbClr val="646D72"/>
                </a:solidFill>
                <a:latin typeface="Arial" charset="0"/>
                <a:ea typeface="ＭＳ Ｐゴシック" pitchFamily="34" charset="-128"/>
                <a:cs typeface="Times New Roman" pitchFamily="18" charset="0"/>
              </a:rPr>
              <a:t>Compensation</a:t>
            </a:r>
            <a:r>
              <a:rPr lang="en-US" altLang="en-US" sz="1200" dirty="0">
                <a:solidFill>
                  <a:srgbClr val="646D72"/>
                </a:solidFill>
                <a:latin typeface="Arial" charset="0"/>
                <a:ea typeface="ＭＳ Ｐゴシック" pitchFamily="34" charset="-128"/>
                <a:cs typeface="Times New Roman" pitchFamily="18" charset="0"/>
              </a:rPr>
              <a:t> levels are perceived to be fair.</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The </a:t>
            </a:r>
            <a:r>
              <a:rPr lang="en-US" altLang="en-US" sz="1200" b="1" dirty="0">
                <a:solidFill>
                  <a:srgbClr val="646D72"/>
                </a:solidFill>
                <a:latin typeface="Arial" charset="0"/>
                <a:ea typeface="ＭＳ Ｐゴシック" pitchFamily="34" charset="-128"/>
                <a:cs typeface="Times New Roman" pitchFamily="18" charset="0"/>
              </a:rPr>
              <a:t>benefits</a:t>
            </a:r>
            <a:r>
              <a:rPr lang="en-US" altLang="en-US" sz="1200" dirty="0">
                <a:solidFill>
                  <a:srgbClr val="646D72"/>
                </a:solidFill>
                <a:latin typeface="Arial" charset="0"/>
                <a:ea typeface="ＭＳ Ｐゴシック" pitchFamily="34" charset="-128"/>
                <a:cs typeface="Times New Roman" pitchFamily="18" charset="0"/>
              </a:rPr>
              <a:t> package is perceived to be reasonable.</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treat each other with </a:t>
            </a:r>
            <a:r>
              <a:rPr lang="en-US" altLang="en-US" sz="1200" b="1" dirty="0">
                <a:solidFill>
                  <a:srgbClr val="646D72"/>
                </a:solidFill>
                <a:latin typeface="Arial" charset="0"/>
                <a:ea typeface="ＭＳ Ｐゴシック" pitchFamily="34" charset="-128"/>
                <a:cs typeface="Times New Roman" pitchFamily="18" charset="0"/>
              </a:rPr>
              <a:t>respect</a:t>
            </a:r>
            <a:r>
              <a:rPr lang="en-US" altLang="en-US" sz="1200" dirty="0">
                <a:solidFill>
                  <a:srgbClr val="646D72"/>
                </a:solidFill>
                <a:latin typeface="Arial" charset="0"/>
                <a:ea typeface="ＭＳ Ｐゴシック" pitchFamily="34" charset="-128"/>
                <a:cs typeface="Times New Roman" pitchFamily="18" charset="0"/>
              </a:rPr>
              <a:t>.</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feel like they have a reasonable amount of </a:t>
            </a:r>
            <a:r>
              <a:rPr lang="en-US" altLang="en-US" sz="1200" b="1" dirty="0">
                <a:solidFill>
                  <a:srgbClr val="646D72"/>
                </a:solidFill>
                <a:latin typeface="Arial" charset="0"/>
                <a:ea typeface="ＭＳ Ｐゴシック" pitchFamily="34" charset="-128"/>
                <a:cs typeface="Times New Roman" pitchFamily="18" charset="0"/>
              </a:rPr>
              <a:t>control</a:t>
            </a:r>
            <a:r>
              <a:rPr lang="en-US" altLang="en-US" sz="1200" dirty="0">
                <a:solidFill>
                  <a:srgbClr val="646D72"/>
                </a:solidFill>
                <a:latin typeface="Arial" charset="0"/>
                <a:ea typeface="ＭＳ Ｐゴシック" pitchFamily="34" charset="-128"/>
                <a:cs typeface="Times New Roman" pitchFamily="18" charset="0"/>
              </a:rPr>
              <a:t> over their </a:t>
            </a:r>
            <a:r>
              <a:rPr lang="en-US" altLang="en-US" sz="1200" dirty="0" smtClean="0">
                <a:solidFill>
                  <a:srgbClr val="646D72"/>
                </a:solidFill>
                <a:latin typeface="Arial" charset="0"/>
                <a:ea typeface="ＭＳ Ｐゴシック" pitchFamily="34" charset="-128"/>
                <a:cs typeface="Times New Roman" pitchFamily="18" charset="0"/>
              </a:rPr>
              <a:t>work</a:t>
            </a:r>
            <a:r>
              <a:rPr lang="en-US" altLang="en-US" sz="1200" dirty="0">
                <a:solidFill>
                  <a:srgbClr val="646D72"/>
                </a:solidFill>
                <a:latin typeface="Arial" charset="0"/>
                <a:ea typeface="ＭＳ Ｐゴシック" pitchFamily="34" charset="-128"/>
                <a:cs typeface="Times New Roman" pitchFamily="18" charset="0"/>
              </a:rPr>
              <a:t>.</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The work </a:t>
            </a:r>
            <a:r>
              <a:rPr lang="en-US" altLang="en-US" sz="1200" b="1" dirty="0">
                <a:solidFill>
                  <a:srgbClr val="646D72"/>
                </a:solidFill>
                <a:latin typeface="Arial" charset="0"/>
                <a:ea typeface="ＭＳ Ｐゴシック" pitchFamily="34" charset="-128"/>
                <a:cs typeface="Times New Roman" pitchFamily="18" charset="0"/>
              </a:rPr>
              <a:t>facility</a:t>
            </a:r>
            <a:r>
              <a:rPr lang="en-US" altLang="en-US" sz="1200" dirty="0">
                <a:solidFill>
                  <a:srgbClr val="646D72"/>
                </a:solidFill>
                <a:latin typeface="Arial" charset="0"/>
                <a:ea typeface="ＭＳ Ｐゴシック" pitchFamily="34" charset="-128"/>
                <a:cs typeface="Times New Roman" pitchFamily="18" charset="0"/>
              </a:rPr>
              <a:t> is well-maintained.</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say that </a:t>
            </a:r>
            <a:r>
              <a:rPr lang="en-US" altLang="en-US" sz="1200" b="1" dirty="0">
                <a:solidFill>
                  <a:srgbClr val="646D72"/>
                </a:solidFill>
                <a:latin typeface="Arial" charset="0"/>
                <a:ea typeface="ＭＳ Ｐゴシック" pitchFamily="34" charset="-128"/>
                <a:cs typeface="Times New Roman" pitchFamily="18" charset="0"/>
              </a:rPr>
              <a:t>managers listen </a:t>
            </a:r>
            <a:r>
              <a:rPr lang="en-US" altLang="en-US" sz="1200" dirty="0">
                <a:solidFill>
                  <a:srgbClr val="646D72"/>
                </a:solidFill>
                <a:latin typeface="Arial" charset="0"/>
                <a:ea typeface="ＭＳ Ｐゴシック" pitchFamily="34" charset="-128"/>
                <a:cs typeface="Times New Roman" pitchFamily="18" charset="0"/>
              </a:rPr>
              <a:t>to them.</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a:t>
            </a:r>
            <a:r>
              <a:rPr lang="en-US" altLang="en-US" sz="1200" b="1" dirty="0">
                <a:solidFill>
                  <a:srgbClr val="646D72"/>
                </a:solidFill>
                <a:latin typeface="Arial" charset="0"/>
                <a:ea typeface="ＭＳ Ｐゴシック" pitchFamily="34" charset="-128"/>
                <a:cs typeface="Times New Roman" pitchFamily="18" charset="0"/>
              </a:rPr>
              <a:t>Policies</a:t>
            </a:r>
            <a:r>
              <a:rPr lang="en-US" altLang="en-US" sz="1200" dirty="0">
                <a:solidFill>
                  <a:srgbClr val="646D72"/>
                </a:solidFill>
                <a:latin typeface="Arial" charset="0"/>
                <a:ea typeface="ＭＳ Ｐゴシック" pitchFamily="34" charset="-128"/>
                <a:cs typeface="Times New Roman" pitchFamily="18" charset="0"/>
              </a:rPr>
              <a:t> are perceived to be reasonable.</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feel </a:t>
            </a:r>
            <a:r>
              <a:rPr lang="en-US" altLang="en-US" sz="1200" b="1" dirty="0">
                <a:solidFill>
                  <a:srgbClr val="646D72"/>
                </a:solidFill>
                <a:latin typeface="Arial" charset="0"/>
                <a:ea typeface="ＭＳ Ｐゴシック" pitchFamily="34" charset="-128"/>
                <a:cs typeface="Times New Roman" pitchFamily="18" charset="0"/>
              </a:rPr>
              <a:t>safe</a:t>
            </a:r>
            <a:r>
              <a:rPr lang="en-US" altLang="en-US" sz="1200" dirty="0">
                <a:solidFill>
                  <a:srgbClr val="646D72"/>
                </a:solidFill>
                <a:latin typeface="Arial" charset="0"/>
                <a:ea typeface="ＭＳ Ｐゴシック" pitchFamily="34" charset="-128"/>
                <a:cs typeface="Times New Roman" pitchFamily="18" charset="0"/>
              </a:rPr>
              <a:t> at work.</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feel their jobs are </a:t>
            </a:r>
            <a:r>
              <a:rPr lang="en-US" altLang="en-US" sz="1200" b="1" dirty="0">
                <a:solidFill>
                  <a:srgbClr val="646D72"/>
                </a:solidFill>
                <a:latin typeface="Arial" charset="0"/>
                <a:ea typeface="ＭＳ Ｐゴシック" pitchFamily="34" charset="-128"/>
                <a:cs typeface="Times New Roman" pitchFamily="18" charset="0"/>
              </a:rPr>
              <a:t>secure</a:t>
            </a:r>
            <a:r>
              <a:rPr lang="en-US" altLang="en-US" sz="1200" dirty="0">
                <a:solidFill>
                  <a:srgbClr val="646D72"/>
                </a:solidFill>
                <a:latin typeface="Arial" charset="0"/>
                <a:ea typeface="ＭＳ Ｐゴシック" pitchFamily="34" charset="-128"/>
                <a:cs typeface="Times New Roman" pitchFamily="18" charset="0"/>
              </a:rPr>
              <a:t>.</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are treated </a:t>
            </a:r>
            <a:r>
              <a:rPr lang="en-US" altLang="en-US" sz="1200" b="1" dirty="0">
                <a:solidFill>
                  <a:srgbClr val="646D72"/>
                </a:solidFill>
                <a:latin typeface="Arial" charset="0"/>
                <a:ea typeface="ＭＳ Ｐゴシック" pitchFamily="34" charset="-128"/>
                <a:cs typeface="Times New Roman" pitchFamily="18" charset="0"/>
              </a:rPr>
              <a:t>flexibly</a:t>
            </a:r>
            <a:r>
              <a:rPr lang="en-US" altLang="en-US" sz="1200" dirty="0">
                <a:solidFill>
                  <a:srgbClr val="646D72"/>
                </a:solidFill>
                <a:latin typeface="Arial" charset="0"/>
                <a:ea typeface="ＭＳ Ｐゴシック" pitchFamily="34" charset="-128"/>
                <a:cs typeface="Times New Roman" pitchFamily="18" charset="0"/>
              </a:rPr>
              <a:t> when personal circumstances create </a:t>
            </a:r>
            <a:r>
              <a:rPr lang="en-US" altLang="en-US" sz="1200" dirty="0" smtClean="0">
                <a:solidFill>
                  <a:srgbClr val="646D72"/>
                </a:solidFill>
                <a:latin typeface="Arial" charset="0"/>
                <a:ea typeface="ＭＳ Ｐゴシック" pitchFamily="34" charset="-128"/>
                <a:cs typeface="Times New Roman" pitchFamily="18" charset="0"/>
              </a:rPr>
              <a:t>special </a:t>
            </a:r>
            <a:r>
              <a:rPr lang="en-US" altLang="en-US" sz="1200" dirty="0">
                <a:solidFill>
                  <a:srgbClr val="646D72"/>
                </a:solidFill>
                <a:latin typeface="Arial" charset="0"/>
                <a:ea typeface="ＭＳ Ｐゴシック" pitchFamily="34" charset="-128"/>
                <a:cs typeface="Times New Roman" pitchFamily="18" charset="0"/>
              </a:rPr>
              <a:t>needs.</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feel </a:t>
            </a:r>
            <a:r>
              <a:rPr lang="en-US" altLang="en-US" sz="1200" b="1" dirty="0">
                <a:solidFill>
                  <a:srgbClr val="646D72"/>
                </a:solidFill>
                <a:latin typeface="Arial" charset="0"/>
                <a:ea typeface="ＭＳ Ｐゴシック" pitchFamily="34" charset="-128"/>
                <a:cs typeface="Times New Roman" pitchFamily="18" charset="0"/>
              </a:rPr>
              <a:t>valued</a:t>
            </a:r>
            <a:r>
              <a:rPr lang="en-US" altLang="en-US" sz="1200" dirty="0">
                <a:solidFill>
                  <a:srgbClr val="646D72"/>
                </a:solidFill>
                <a:latin typeface="Arial" charset="0"/>
                <a:ea typeface="ＭＳ Ｐゴシック" pitchFamily="34" charset="-128"/>
                <a:cs typeface="Times New Roman" pitchFamily="18" charset="0"/>
              </a:rPr>
              <a:t>.</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Employees have ample time to </a:t>
            </a:r>
            <a:r>
              <a:rPr lang="en-US" altLang="en-US" sz="1200" b="1" dirty="0">
                <a:solidFill>
                  <a:srgbClr val="646D72"/>
                </a:solidFill>
                <a:latin typeface="Arial" charset="0"/>
                <a:ea typeface="ＭＳ Ｐゴシック" pitchFamily="34" charset="-128"/>
                <a:cs typeface="Times New Roman" pitchFamily="18" charset="0"/>
              </a:rPr>
              <a:t>renew</a:t>
            </a:r>
            <a:r>
              <a:rPr lang="en-US" altLang="en-US" sz="1200" dirty="0">
                <a:solidFill>
                  <a:srgbClr val="646D72"/>
                </a:solidFill>
                <a:latin typeface="Arial" charset="0"/>
                <a:ea typeface="ＭＳ Ｐゴシック" pitchFamily="34" charset="-128"/>
                <a:cs typeface="Times New Roman" pitchFamily="18" charset="0"/>
              </a:rPr>
              <a:t> themselves with vacations and days </a:t>
            </a:r>
            <a:r>
              <a:rPr lang="en-US" altLang="en-US" sz="1200" dirty="0" smtClean="0">
                <a:solidFill>
                  <a:srgbClr val="646D72"/>
                </a:solidFill>
                <a:latin typeface="Arial" charset="0"/>
                <a:ea typeface="ＭＳ Ｐゴシック" pitchFamily="34" charset="-128"/>
                <a:cs typeface="Times New Roman" pitchFamily="18" charset="0"/>
              </a:rPr>
              <a:t>off</a:t>
            </a:r>
            <a:r>
              <a:rPr lang="en-US" altLang="en-US" sz="1200" dirty="0">
                <a:solidFill>
                  <a:srgbClr val="646D72"/>
                </a:solidFill>
                <a:latin typeface="Arial" charset="0"/>
                <a:ea typeface="ＭＳ Ｐゴシック" pitchFamily="34" charset="-128"/>
                <a:cs typeface="Times New Roman" pitchFamily="18" charset="0"/>
              </a:rPr>
              <a:t>.</a:t>
            </a:r>
          </a:p>
          <a:p>
            <a:pPr marL="342900" lvl="1" indent="-342900">
              <a:spcBef>
                <a:spcPct val="0"/>
              </a:spcBef>
              <a:spcAft>
                <a:spcPts val="800"/>
              </a:spcAft>
              <a:buFont typeface="+mj-lt"/>
              <a:buAutoNum type="arabicPeriod"/>
            </a:pPr>
            <a:r>
              <a:rPr lang="en-US" altLang="en-US" sz="1200" dirty="0">
                <a:solidFill>
                  <a:srgbClr val="646D72"/>
                </a:solidFill>
                <a:latin typeface="Arial" charset="0"/>
                <a:ea typeface="ＭＳ Ｐゴシック" pitchFamily="34" charset="-128"/>
                <a:cs typeface="Times New Roman" pitchFamily="18" charset="0"/>
              </a:rPr>
              <a:t>_____ The organization has a good </a:t>
            </a:r>
            <a:r>
              <a:rPr lang="en-US" altLang="en-US" sz="1200" b="1" dirty="0">
                <a:solidFill>
                  <a:srgbClr val="646D72"/>
                </a:solidFill>
                <a:latin typeface="Arial" charset="0"/>
                <a:ea typeface="ＭＳ Ｐゴシック" pitchFamily="34" charset="-128"/>
                <a:cs typeface="Times New Roman" pitchFamily="18" charset="0"/>
              </a:rPr>
              <a:t>reputation</a:t>
            </a:r>
            <a:r>
              <a:rPr lang="en-US" altLang="en-US" sz="1200" dirty="0">
                <a:solidFill>
                  <a:srgbClr val="646D72"/>
                </a:solidFill>
                <a:latin typeface="Arial" charset="0"/>
                <a:ea typeface="ＭＳ Ｐゴシック" pitchFamily="34" charset="-128"/>
                <a:cs typeface="Times New Roman" pitchFamily="18" charset="0"/>
              </a:rPr>
              <a:t>.</a:t>
            </a:r>
          </a:p>
        </p:txBody>
      </p:sp>
      <p:sp>
        <p:nvSpPr>
          <p:cNvPr id="25604"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3726515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altLang="en-US" smtClean="0"/>
              <a:t>Deal with Hassles</a:t>
            </a:r>
          </a:p>
        </p:txBody>
      </p:sp>
      <p:sp>
        <p:nvSpPr>
          <p:cNvPr id="27651"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27652" name="Text Placeholder 8"/>
          <p:cNvSpPr txBox="1">
            <a:spLocks/>
          </p:cNvSpPr>
          <p:nvPr/>
        </p:nvSpPr>
        <p:spPr bwMode="auto">
          <a:xfrm>
            <a:off x="460375" y="1970088"/>
            <a:ext cx="6851650" cy="313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When attempting to improve morale, a great deal of energy goes into figuring out how to add perks that will make people happy. While this might have some impact, keep in mind Herzberg’s continuum. It runs from dissatisfaction to no dissatisfaction. Sometimes what we need to do is simply eliminate the problems that most irritate people. In other words, deal with the hassles.</a:t>
            </a:r>
          </a:p>
          <a:p>
            <a:r>
              <a:rPr lang="en-US" altLang="en-US" dirty="0"/>
              <a:t>Thinking of the employee whose morale and/or motivation you’re hoping to improve, imagine a hassle or two that might exist for this person.</a:t>
            </a:r>
          </a:p>
          <a:p>
            <a:r>
              <a:rPr lang="en-US" altLang="en-US" dirty="0"/>
              <a:t>Working in small groups, brainstorm simple actions you could initiate to deal with the hassles you identified. If you couldn’t imagine any hassles this person might have, get the group’s ideas for dealing with things that </a:t>
            </a:r>
            <a:r>
              <a:rPr lang="en-US" altLang="en-US" dirty="0" smtClean="0"/>
              <a:t/>
            </a:r>
            <a:br>
              <a:rPr lang="en-US" altLang="en-US" dirty="0" smtClean="0"/>
            </a:br>
            <a:r>
              <a:rPr lang="en-US" altLang="en-US" dirty="0" smtClean="0"/>
              <a:t>irritate </a:t>
            </a:r>
            <a:r>
              <a:rPr lang="en-US" altLang="en-US" dirty="0"/>
              <a:t>you.</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
        <p:nvSpPr>
          <p:cNvPr id="14" name="TextBox 1"/>
          <p:cNvSpPr txBox="1">
            <a:spLocks noChangeArrowheads="1"/>
          </p:cNvSpPr>
          <p:nvPr/>
        </p:nvSpPr>
        <p:spPr bwMode="auto">
          <a:xfrm>
            <a:off x="460375" y="8392890"/>
            <a:ext cx="6851649" cy="671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lnSpc>
                <a:spcPct val="90000"/>
              </a:lnSpc>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lnSpc>
                <a:spcPct val="90000"/>
              </a:lnSpc>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00" i="1" dirty="0"/>
              <a:t>Citation</a:t>
            </a:r>
          </a:p>
          <a:p>
            <a:r>
              <a:rPr lang="en-US" altLang="en-US" sz="1400" i="1" dirty="0"/>
              <a:t>Herzberg, Frederick; </a:t>
            </a:r>
            <a:r>
              <a:rPr lang="en-US" altLang="en-US" sz="1400" i="1" dirty="0" err="1"/>
              <a:t>Mausner</a:t>
            </a:r>
            <a:r>
              <a:rPr lang="en-US" altLang="en-US" sz="1400" i="1" dirty="0"/>
              <a:t>, Bernard; Snyderman, Barbara B. </a:t>
            </a:r>
            <a:r>
              <a:rPr lang="en-US" altLang="en-US" sz="1400" i="1" u="sng" dirty="0"/>
              <a:t>The Motivation to Work</a:t>
            </a:r>
            <a:r>
              <a:rPr lang="en-US" altLang="en-US" sz="1400" i="1" dirty="0"/>
              <a:t> (2nd ed.). New York: John Wiley, 1959.</a:t>
            </a:r>
          </a:p>
        </p:txBody>
      </p:sp>
    </p:spTree>
    <p:extLst>
      <p:ext uri="{BB962C8B-B14F-4D97-AF65-F5344CB8AC3E}">
        <p14:creationId xmlns:p14="http://schemas.microsoft.com/office/powerpoint/2010/main" val="15189661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altLang="en-US" smtClean="0"/>
              <a:t>Inspire Motivation</a:t>
            </a:r>
          </a:p>
        </p:txBody>
      </p:sp>
      <p:sp>
        <p:nvSpPr>
          <p:cNvPr id="30723" name="Text Placeholder 8">
            <a:extLst>
              <a:ext uri="{FF2B5EF4-FFF2-40B4-BE49-F238E27FC236}"/>
            </a:extLst>
          </p:cNvPr>
          <p:cNvSpPr>
            <a:spLocks noGrp="1"/>
          </p:cNvSpPr>
          <p:nvPr>
            <p:ph type="body" sz="quarter" idx="4294967295"/>
          </p:nvPr>
        </p:nvSpPr>
        <p:spPr>
          <a:xfrm>
            <a:off x="460375" y="1970088"/>
            <a:ext cx="6851650" cy="631198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Someone </a:t>
            </a:r>
            <a:r>
              <a:rPr lang="en-US" altLang="en-US" dirty="0">
                <a:solidFill>
                  <a:srgbClr val="646D72"/>
                </a:solidFill>
                <a:latin typeface="Arial" charset="0"/>
                <a:ea typeface="ＭＳ Ｐゴシック" pitchFamily="34" charset="-128"/>
                <a:cs typeface="Times New Roman" pitchFamily="18" charset="0"/>
              </a:rPr>
              <a:t>who’s motivated wants to take action. The questions are what kind of action and for what purpose? Your first job in supporting a person’s ability to find motivation is to help him or her find meaning in the organization’s goals.</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These </a:t>
            </a:r>
            <a:r>
              <a:rPr lang="en-US" altLang="en-US" dirty="0">
                <a:solidFill>
                  <a:srgbClr val="646D72"/>
                </a:solidFill>
                <a:latin typeface="Arial" charset="0"/>
                <a:ea typeface="ＭＳ Ｐゴシック" pitchFamily="34" charset="-128"/>
                <a:cs typeface="Times New Roman" pitchFamily="18" charset="0"/>
              </a:rPr>
              <a:t>goal-setting strategies apply when creating goals for a group or for an individual:</a:t>
            </a:r>
          </a:p>
          <a:p>
            <a:pPr>
              <a:spcBef>
                <a:spcPct val="0"/>
              </a:spcBef>
              <a:spcAft>
                <a:spcPts val="669"/>
              </a:spcAft>
              <a:buClr>
                <a:schemeClr val="tx2"/>
              </a:buClr>
            </a:pPr>
            <a:endParaRPr lang="en-US" altLang="en-US" b="1" dirty="0">
              <a:solidFill>
                <a:srgbClr val="646D72"/>
              </a:solidFill>
              <a:latin typeface="Arial" charset="0"/>
              <a:ea typeface="ＭＳ Ｐゴシック" pitchFamily="34" charset="-128"/>
              <a:cs typeface="Times New Roman" pitchFamily="18" charset="0"/>
            </a:endParaRPr>
          </a:p>
          <a:p>
            <a:pPr marL="342900" lvl="1" indent="-342900">
              <a:spcBef>
                <a:spcPct val="0"/>
              </a:spcBef>
              <a:spcAft>
                <a:spcPts val="669"/>
              </a:spcAft>
              <a:buFont typeface="+mj-lt"/>
              <a:buAutoNum type="arabicPeriod"/>
            </a:pPr>
            <a:r>
              <a:rPr lang="en-US" altLang="en-US" b="1" dirty="0">
                <a:solidFill>
                  <a:srgbClr val="646D72"/>
                </a:solidFill>
                <a:latin typeface="Arial" charset="0"/>
                <a:ea typeface="ＭＳ Ｐゴシック" pitchFamily="34" charset="-128"/>
                <a:cs typeface="Times New Roman" pitchFamily="18" charset="0"/>
              </a:rPr>
              <a:t>Make goals SMART.</a:t>
            </a:r>
          </a:p>
          <a:p>
            <a:pPr marL="800100" lvl="1" indent="-285750">
              <a:spcBef>
                <a:spcPct val="0"/>
              </a:spcBef>
              <a:spcAft>
                <a:spcPts val="669"/>
              </a:spcAft>
            </a:pPr>
            <a:r>
              <a:rPr lang="en-US" altLang="en-US" sz="1400" dirty="0">
                <a:solidFill>
                  <a:srgbClr val="646D72"/>
                </a:solidFill>
                <a:latin typeface="Arial" charset="0"/>
                <a:ea typeface="ＭＳ Ｐゴシック" pitchFamily="34" charset="-128"/>
                <a:cs typeface="Times New Roman" pitchFamily="18" charset="0"/>
              </a:rPr>
              <a:t>Specific</a:t>
            </a:r>
          </a:p>
          <a:p>
            <a:pPr marL="800100" lvl="1" indent="-285750">
              <a:spcBef>
                <a:spcPct val="0"/>
              </a:spcBef>
              <a:spcAft>
                <a:spcPts val="669"/>
              </a:spcAft>
            </a:pPr>
            <a:r>
              <a:rPr lang="en-US" altLang="en-US" sz="1400" dirty="0">
                <a:solidFill>
                  <a:srgbClr val="646D72"/>
                </a:solidFill>
                <a:latin typeface="Arial" charset="0"/>
                <a:ea typeface="ＭＳ Ｐゴシック" pitchFamily="34" charset="-128"/>
                <a:cs typeface="Times New Roman" pitchFamily="18" charset="0"/>
              </a:rPr>
              <a:t>Measurable</a:t>
            </a:r>
          </a:p>
          <a:p>
            <a:pPr marL="800100" lvl="1" indent="-285750">
              <a:spcBef>
                <a:spcPct val="0"/>
              </a:spcBef>
              <a:spcAft>
                <a:spcPts val="669"/>
              </a:spcAft>
            </a:pPr>
            <a:r>
              <a:rPr lang="en-US" altLang="en-US" sz="1400" dirty="0">
                <a:solidFill>
                  <a:srgbClr val="646D72"/>
                </a:solidFill>
                <a:latin typeface="Arial" charset="0"/>
                <a:ea typeface="ＭＳ Ｐゴシック" pitchFamily="34" charset="-128"/>
                <a:cs typeface="Times New Roman" pitchFamily="18" charset="0"/>
              </a:rPr>
              <a:t>Acceptable</a:t>
            </a:r>
          </a:p>
          <a:p>
            <a:pPr marL="800100" lvl="1" indent="-285750">
              <a:spcBef>
                <a:spcPct val="0"/>
              </a:spcBef>
              <a:spcAft>
                <a:spcPts val="669"/>
              </a:spcAft>
            </a:pPr>
            <a:r>
              <a:rPr lang="en-US" altLang="en-US" sz="1400" dirty="0">
                <a:solidFill>
                  <a:srgbClr val="646D72"/>
                </a:solidFill>
                <a:latin typeface="Arial" charset="0"/>
                <a:ea typeface="ＭＳ Ｐゴシック" pitchFamily="34" charset="-128"/>
                <a:cs typeface="Times New Roman" pitchFamily="18" charset="0"/>
              </a:rPr>
              <a:t>Realistic</a:t>
            </a:r>
          </a:p>
          <a:p>
            <a:pPr marL="800100" lvl="1" indent="-285750">
              <a:spcBef>
                <a:spcPct val="0"/>
              </a:spcBef>
              <a:spcAft>
                <a:spcPts val="669"/>
              </a:spcAft>
            </a:pPr>
            <a:r>
              <a:rPr lang="en-US" altLang="en-US" sz="1400" dirty="0">
                <a:solidFill>
                  <a:srgbClr val="646D72"/>
                </a:solidFill>
                <a:latin typeface="Arial" charset="0"/>
                <a:ea typeface="ＭＳ Ｐゴシック" pitchFamily="34" charset="-128"/>
                <a:cs typeface="Times New Roman" pitchFamily="18" charset="0"/>
              </a:rPr>
              <a:t>Time-bound</a:t>
            </a:r>
          </a:p>
          <a:p>
            <a:pPr marL="285750" lvl="1" indent="-285750">
              <a:spcBef>
                <a:spcPct val="0"/>
              </a:spcBef>
              <a:spcAft>
                <a:spcPts val="669"/>
              </a:spcAft>
            </a:pPr>
            <a:endParaRPr lang="en-US" altLang="en-US" dirty="0">
              <a:solidFill>
                <a:srgbClr val="646D72"/>
              </a:solidFill>
              <a:latin typeface="Arial" charset="0"/>
              <a:ea typeface="ＭＳ Ｐゴシック" pitchFamily="34" charset="-128"/>
              <a:cs typeface="Times New Roman" pitchFamily="18" charset="0"/>
            </a:endParaRPr>
          </a:p>
          <a:p>
            <a:pPr marL="342900" lvl="1" indent="-342900">
              <a:spcBef>
                <a:spcPct val="0"/>
              </a:spcBef>
              <a:spcAft>
                <a:spcPts val="1200"/>
              </a:spcAft>
              <a:buFont typeface="+mj-lt"/>
              <a:buAutoNum type="arabicPeriod" startAt="2"/>
            </a:pPr>
            <a:r>
              <a:rPr lang="en-US" altLang="en-US" b="1" dirty="0">
                <a:solidFill>
                  <a:srgbClr val="646D72"/>
                </a:solidFill>
                <a:latin typeface="Arial" charset="0"/>
                <a:ea typeface="ＭＳ Ｐゴシック" pitchFamily="34" charset="-128"/>
                <a:cs typeface="Times New Roman" pitchFamily="18" charset="0"/>
              </a:rPr>
              <a:t>Make goals appealing. </a:t>
            </a:r>
            <a:r>
              <a:rPr lang="en-US" altLang="en-US" dirty="0">
                <a:solidFill>
                  <a:srgbClr val="646D72"/>
                </a:solidFill>
                <a:latin typeface="Arial" charset="0"/>
                <a:ea typeface="ＭＳ Ｐゴシック" pitchFamily="34" charset="-128"/>
                <a:cs typeface="Times New Roman" pitchFamily="18" charset="0"/>
              </a:rPr>
              <a:t>Whether it’s an individual goal or a goal for a group, the motivated person has to see this as something desirable</a:t>
            </a:r>
            <a:r>
              <a:rPr lang="en-US" altLang="en-US" dirty="0" smtClean="0">
                <a:solidFill>
                  <a:srgbClr val="646D72"/>
                </a:solidFill>
                <a:latin typeface="Arial" charset="0"/>
                <a:ea typeface="ＭＳ Ｐゴシック" pitchFamily="34" charset="-128"/>
                <a:cs typeface="Times New Roman" pitchFamily="18" charset="0"/>
              </a:rPr>
              <a:t>.</a:t>
            </a:r>
            <a:endParaRPr lang="en-US" altLang="en-US" dirty="0">
              <a:solidFill>
                <a:srgbClr val="646D72"/>
              </a:solidFill>
              <a:latin typeface="Arial" charset="0"/>
              <a:ea typeface="ＭＳ Ｐゴシック" pitchFamily="34" charset="-128"/>
              <a:cs typeface="Times New Roman" pitchFamily="18" charset="0"/>
            </a:endParaRPr>
          </a:p>
          <a:p>
            <a:pPr marL="342900" lvl="1" indent="-342900">
              <a:spcBef>
                <a:spcPct val="0"/>
              </a:spcBef>
              <a:spcAft>
                <a:spcPts val="1200"/>
              </a:spcAft>
              <a:buFont typeface="+mj-lt"/>
              <a:buAutoNum type="arabicPeriod" startAt="2"/>
            </a:pPr>
            <a:r>
              <a:rPr lang="en-US" altLang="en-US" b="1" dirty="0">
                <a:solidFill>
                  <a:srgbClr val="646D72"/>
                </a:solidFill>
                <a:latin typeface="Arial" charset="0"/>
                <a:ea typeface="ＭＳ Ｐゴシック" pitchFamily="34" charset="-128"/>
                <a:cs typeface="Times New Roman" pitchFamily="18" charset="0"/>
              </a:rPr>
              <a:t>Make goals challenging. </a:t>
            </a:r>
            <a:r>
              <a:rPr lang="en-US" altLang="en-US" dirty="0">
                <a:solidFill>
                  <a:srgbClr val="646D72"/>
                </a:solidFill>
                <a:latin typeface="Arial" charset="0"/>
                <a:ea typeface="ＭＳ Ｐゴシック" pitchFamily="34" charset="-128"/>
                <a:cs typeface="Times New Roman" pitchFamily="18" charset="0"/>
              </a:rPr>
              <a:t>People are energized by growth. People grow when asked to go beyond what’s already comfortable</a:t>
            </a:r>
            <a:r>
              <a:rPr lang="en-US" altLang="en-US" dirty="0" smtClean="0">
                <a:solidFill>
                  <a:srgbClr val="646D72"/>
                </a:solidFill>
                <a:latin typeface="Arial" charset="0"/>
                <a:ea typeface="ＭＳ Ｐゴシック" pitchFamily="34" charset="-128"/>
                <a:cs typeface="Times New Roman" pitchFamily="18" charset="0"/>
              </a:rPr>
              <a:t>.</a:t>
            </a:r>
            <a:endParaRPr lang="en-US" altLang="en-US" dirty="0">
              <a:solidFill>
                <a:srgbClr val="646D72"/>
              </a:solidFill>
              <a:latin typeface="Arial" charset="0"/>
              <a:ea typeface="ＭＳ Ｐゴシック" pitchFamily="34" charset="-128"/>
              <a:cs typeface="Times New Roman" pitchFamily="18" charset="0"/>
            </a:endParaRPr>
          </a:p>
          <a:p>
            <a:pPr marL="342900" lvl="1" indent="-342900">
              <a:spcBef>
                <a:spcPct val="0"/>
              </a:spcBef>
              <a:spcAft>
                <a:spcPts val="1200"/>
              </a:spcAft>
              <a:buFont typeface="+mj-lt"/>
              <a:buAutoNum type="arabicPeriod" startAt="2"/>
            </a:pPr>
            <a:r>
              <a:rPr lang="en-US" altLang="en-US" b="1" dirty="0">
                <a:solidFill>
                  <a:srgbClr val="646D72"/>
                </a:solidFill>
                <a:latin typeface="Arial" charset="0"/>
                <a:ea typeface="ＭＳ Ｐゴシック" pitchFamily="34" charset="-128"/>
                <a:cs typeface="Times New Roman" pitchFamily="18" charset="0"/>
              </a:rPr>
              <a:t>Involve the group. </a:t>
            </a:r>
            <a:r>
              <a:rPr lang="en-US" altLang="en-US" dirty="0">
                <a:solidFill>
                  <a:srgbClr val="646D72"/>
                </a:solidFill>
                <a:latin typeface="Arial" charset="0"/>
                <a:ea typeface="ＭＳ Ｐゴシック" pitchFamily="34" charset="-128"/>
                <a:cs typeface="Times New Roman" pitchFamily="18" charset="0"/>
              </a:rPr>
              <a:t>If the group decides their goals themselves, they are more likely to care about them. </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2450798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altLang="en-US" smtClean="0"/>
              <a:t>Inspire Motivation</a:t>
            </a:r>
          </a:p>
        </p:txBody>
      </p:sp>
      <p:sp>
        <p:nvSpPr>
          <p:cNvPr id="30723" name="Text Placeholder 8"/>
          <p:cNvSpPr>
            <a:spLocks noGrp="1" noChangeArrowheads="1"/>
          </p:cNvSpPr>
          <p:nvPr>
            <p:ph type="body" sz="quarter" idx="4294967295"/>
          </p:nvPr>
        </p:nvSpPr>
        <p:spPr>
          <a:xfrm>
            <a:off x="460375" y="1970088"/>
            <a:ext cx="6851649" cy="406265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lvl="1" indent="-342900">
              <a:spcBef>
                <a:spcPct val="0"/>
              </a:spcBef>
              <a:spcAft>
                <a:spcPts val="1200"/>
              </a:spcAft>
              <a:buFont typeface="+mj-lt"/>
              <a:buAutoNum type="arabicPeriod" startAt="5"/>
            </a:pPr>
            <a:r>
              <a:rPr lang="en-US" altLang="en-US" b="1" dirty="0">
                <a:solidFill>
                  <a:srgbClr val="646D72"/>
                </a:solidFill>
                <a:latin typeface="Arial" charset="0"/>
                <a:ea typeface="ＭＳ Ｐゴシック" pitchFamily="34" charset="-128"/>
                <a:cs typeface="Times New Roman" pitchFamily="18" charset="0"/>
              </a:rPr>
              <a:t>Align goals. </a:t>
            </a:r>
            <a:r>
              <a:rPr lang="en-US" altLang="en-US" dirty="0">
                <a:solidFill>
                  <a:srgbClr val="646D72"/>
                </a:solidFill>
                <a:latin typeface="Arial" charset="0"/>
                <a:ea typeface="ＭＳ Ｐゴシック" pitchFamily="34" charset="-128"/>
                <a:cs typeface="Times New Roman" pitchFamily="18" charset="0"/>
              </a:rPr>
              <a:t>If you know what someone’s trying to accomplish personally already, wouldn’t it be great if the group’s goals aligned with those also?</a:t>
            </a:r>
          </a:p>
          <a:p>
            <a:pPr marL="342900" lvl="1" indent="-342900">
              <a:spcBef>
                <a:spcPct val="0"/>
              </a:spcBef>
              <a:spcAft>
                <a:spcPts val="1200"/>
              </a:spcAft>
              <a:buFont typeface="+mj-lt"/>
              <a:buAutoNum type="arabicPeriod" startAt="5"/>
            </a:pPr>
            <a:r>
              <a:rPr lang="en-US" altLang="en-US" b="1" dirty="0" smtClean="0">
                <a:solidFill>
                  <a:srgbClr val="646D72"/>
                </a:solidFill>
                <a:latin typeface="Arial" charset="0"/>
                <a:ea typeface="ＭＳ Ｐゴシック" pitchFamily="34" charset="-128"/>
                <a:cs typeface="Times New Roman" pitchFamily="18" charset="0"/>
              </a:rPr>
              <a:t>Measure </a:t>
            </a:r>
            <a:r>
              <a:rPr lang="en-US" altLang="en-US" b="1" dirty="0">
                <a:solidFill>
                  <a:srgbClr val="646D72"/>
                </a:solidFill>
                <a:latin typeface="Arial" charset="0"/>
                <a:ea typeface="ＭＳ Ｐゴシック" pitchFamily="34" charset="-128"/>
                <a:cs typeface="Times New Roman" pitchFamily="18" charset="0"/>
              </a:rPr>
              <a:t>progress. </a:t>
            </a:r>
            <a:r>
              <a:rPr lang="en-US" altLang="en-US" dirty="0">
                <a:solidFill>
                  <a:srgbClr val="646D72"/>
                </a:solidFill>
                <a:latin typeface="Arial" charset="0"/>
                <a:ea typeface="ＭＳ Ｐゴシック" pitchFamily="34" charset="-128"/>
                <a:cs typeface="Times New Roman" pitchFamily="18" charset="0"/>
              </a:rPr>
              <a:t>If the goals are big deals, treat them like big deals. People want to work on what’s important. Your actions (or lack thereof) will make a clear statement about the importance you give to the goal. Continually check in and discuss the goals and overall process to make sure everyone is on track. </a:t>
            </a:r>
          </a:p>
          <a:p>
            <a:pPr marL="342900" lvl="1" indent="-342900">
              <a:spcBef>
                <a:spcPct val="0"/>
              </a:spcBef>
              <a:spcAft>
                <a:spcPts val="1200"/>
              </a:spcAft>
              <a:buFont typeface="+mj-lt"/>
              <a:buAutoNum type="arabicPeriod" startAt="5"/>
            </a:pPr>
            <a:r>
              <a:rPr lang="en-US" altLang="en-US" b="1" dirty="0" smtClean="0">
                <a:solidFill>
                  <a:srgbClr val="646D72"/>
                </a:solidFill>
                <a:latin typeface="Arial" charset="0"/>
                <a:ea typeface="ＭＳ Ｐゴシック" pitchFamily="34" charset="-128"/>
                <a:cs typeface="Times New Roman" pitchFamily="18" charset="0"/>
              </a:rPr>
              <a:t>Celebrate</a:t>
            </a:r>
            <a:r>
              <a:rPr lang="en-US" altLang="en-US" b="1" dirty="0">
                <a:solidFill>
                  <a:srgbClr val="646D72"/>
                </a:solidFill>
                <a:latin typeface="Arial" charset="0"/>
                <a:ea typeface="ＭＳ Ｐゴシック" pitchFamily="34" charset="-128"/>
                <a:cs typeface="Times New Roman" pitchFamily="18" charset="0"/>
              </a:rPr>
              <a:t>! Take notice. </a:t>
            </a:r>
            <a:r>
              <a:rPr lang="en-US" altLang="en-US" dirty="0">
                <a:solidFill>
                  <a:srgbClr val="646D72"/>
                </a:solidFill>
                <a:latin typeface="Arial" charset="0"/>
                <a:ea typeface="ＭＳ Ｐゴシック" pitchFamily="34" charset="-128"/>
                <a:cs typeface="Times New Roman" pitchFamily="18" charset="0"/>
              </a:rPr>
              <a:t>The achievement of goals and all significant milestones should be publicly praised. Take time to recognize your employees. </a:t>
            </a:r>
          </a:p>
          <a:p>
            <a:pPr>
              <a:spcBef>
                <a:spcPct val="0"/>
              </a:spcBef>
              <a:spcAft>
                <a:spcPts val="1200"/>
              </a:spcAft>
              <a:buClr>
                <a:schemeClr val="tx2"/>
              </a:buClr>
            </a:pPr>
            <a:endParaRPr lang="en-US" altLang="en-US" dirty="0" smtClean="0">
              <a:solidFill>
                <a:srgbClr val="646D72"/>
              </a:solidFill>
              <a:latin typeface="Arial" charset="0"/>
              <a:ea typeface="ＭＳ Ｐゴシック" pitchFamily="34" charset="-128"/>
              <a:cs typeface="Times New Roman" pitchFamily="18" charset="0"/>
            </a:endParaRPr>
          </a:p>
          <a:p>
            <a:pPr>
              <a:spcBef>
                <a:spcPct val="0"/>
              </a:spcBef>
              <a:spcAft>
                <a:spcPts val="1200"/>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Think </a:t>
            </a:r>
            <a:r>
              <a:rPr lang="en-US" altLang="en-US" dirty="0">
                <a:solidFill>
                  <a:srgbClr val="646D72"/>
                </a:solidFill>
                <a:latin typeface="Arial" charset="0"/>
                <a:ea typeface="ＭＳ Ｐゴシック" pitchFamily="34" charset="-128"/>
                <a:cs typeface="Times New Roman" pitchFamily="18" charset="0"/>
              </a:rPr>
              <a:t>of one potential goal that would energize the person you want to motivate. Why will he or she care about this goal?</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3068853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altLang="en-US" smtClean="0"/>
              <a:t>The Right Job for the Right Person</a:t>
            </a:r>
          </a:p>
        </p:txBody>
      </p:sp>
      <p:sp>
        <p:nvSpPr>
          <p:cNvPr id="32771" name="Text Placeholder 8"/>
          <p:cNvSpPr>
            <a:spLocks noGrp="1" noChangeArrowheads="1"/>
          </p:cNvSpPr>
          <p:nvPr>
            <p:ph type="body" sz="quarter" idx="4294967295"/>
          </p:nvPr>
        </p:nvSpPr>
        <p:spPr>
          <a:xfrm>
            <a:off x="460376" y="1970088"/>
            <a:ext cx="6851650" cy="7308667"/>
          </a:xfrm>
        </p:spPr>
        <p:txBody>
          <a:bodyPr/>
          <a:lstStyle/>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Most </a:t>
            </a:r>
            <a:r>
              <a:rPr lang="en-US" altLang="en-US" dirty="0">
                <a:solidFill>
                  <a:srgbClr val="646D72"/>
                </a:solidFill>
                <a:latin typeface="Arial" charset="0"/>
                <a:ea typeface="ＭＳ Ｐゴシック" pitchFamily="34" charset="-128"/>
                <a:cs typeface="Times New Roman" pitchFamily="18" charset="0"/>
              </a:rPr>
              <a:t>people have tasks they like to do and those they don’t. We typically are more motivated doing those that we like than those we don’t. Imagine if people were able to spend most of or all of their time doing the type of work they liked to do best? Chances are you wouldn’t have to put much energy into thinking of other ways to motivate them.</a:t>
            </a:r>
          </a:p>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One </a:t>
            </a:r>
            <a:r>
              <a:rPr lang="en-US" altLang="en-US" dirty="0">
                <a:solidFill>
                  <a:srgbClr val="646D72"/>
                </a:solidFill>
                <a:latin typeface="Arial" charset="0"/>
                <a:ea typeface="ＭＳ Ｐゴシック" pitchFamily="34" charset="-128"/>
                <a:cs typeface="Times New Roman" pitchFamily="18" charset="0"/>
              </a:rPr>
              <a:t>way to get a good match is to think of the person’s preferences about the types of work they like to do. What are the characteristics of the perfect task for each person in your department? To start developing this knowledge, do your best to identify the work preferences for the person you’re hoping to motivate by placing an “x” next to the item in each of the following pairs which best describes your person.</a:t>
            </a:r>
          </a:p>
          <a:p>
            <a:pPr marL="339608" indent="-339608"/>
            <a:endParaRPr lang="en-US" altLang="en-US" sz="1300" dirty="0"/>
          </a:p>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This </a:t>
            </a:r>
            <a:r>
              <a:rPr lang="en-US" altLang="en-US" dirty="0">
                <a:solidFill>
                  <a:srgbClr val="646D72"/>
                </a:solidFill>
                <a:latin typeface="Arial" charset="0"/>
                <a:ea typeface="ＭＳ Ｐゴシック" pitchFamily="34" charset="-128"/>
                <a:cs typeface="Times New Roman" pitchFamily="18" charset="0"/>
              </a:rPr>
              <a:t>person prefers to:</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Set the direction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Follow directions</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Achieve goals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Solve problems</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Work with ideas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Work with things</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Plan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Take action</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Work with a group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Work on his or her own</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Talk it through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Think it through</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Create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Implement</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Focus on results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Focus on the process</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Work with broad concepts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Get into the details</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Move quickly	</a:t>
            </a:r>
            <a:r>
              <a:rPr lang="en-US" altLang="en-US" sz="1400" dirty="0" smtClean="0">
                <a:solidFill>
                  <a:srgbClr val="646D72"/>
                </a:solidFill>
                <a:latin typeface="Arial" charset="0"/>
                <a:ea typeface="ＭＳ Ｐゴシック" pitchFamily="34" charset="-128"/>
                <a:cs typeface="Times New Roman" pitchFamily="18" charset="0"/>
              </a:rPr>
              <a:t>_____ </a:t>
            </a:r>
            <a:r>
              <a:rPr lang="en-US" altLang="en-US" sz="1400" dirty="0">
                <a:solidFill>
                  <a:srgbClr val="646D72"/>
                </a:solidFill>
                <a:latin typeface="Arial" charset="0"/>
                <a:ea typeface="ＭＳ Ｐゴシック" pitchFamily="34" charset="-128"/>
                <a:cs typeface="Times New Roman" pitchFamily="18" charset="0"/>
              </a:rPr>
              <a:t>Move slowly</a:t>
            </a: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a:t>
            </a:r>
            <a:r>
              <a:rPr lang="en-US" altLang="en-US" sz="1400" dirty="0" smtClean="0">
                <a:solidFill>
                  <a:srgbClr val="646D72"/>
                </a:solidFill>
                <a:latin typeface="Arial" charset="0"/>
                <a:ea typeface="ＭＳ Ｐゴシック" pitchFamily="34" charset="-128"/>
                <a:cs typeface="Times New Roman" pitchFamily="18" charset="0"/>
              </a:rPr>
              <a:t>_____</a:t>
            </a:r>
            <a:endParaRPr lang="en-US" altLang="en-US" sz="1400" dirty="0">
              <a:solidFill>
                <a:srgbClr val="646D72"/>
              </a:solidFill>
              <a:latin typeface="Arial" charset="0"/>
              <a:ea typeface="ＭＳ Ｐゴシック" pitchFamily="34" charset="-128"/>
              <a:cs typeface="Times New Roman" pitchFamily="18" charset="0"/>
            </a:endParaRP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a:t>
            </a:r>
            <a:r>
              <a:rPr lang="en-US" altLang="en-US" sz="1400" dirty="0" smtClean="0">
                <a:solidFill>
                  <a:srgbClr val="646D72"/>
                </a:solidFill>
                <a:latin typeface="Arial" charset="0"/>
                <a:ea typeface="ＭＳ Ｐゴシック" pitchFamily="34" charset="-128"/>
                <a:cs typeface="Times New Roman" pitchFamily="18" charset="0"/>
              </a:rPr>
              <a:t>_____</a:t>
            </a:r>
            <a:endParaRPr lang="en-US" altLang="en-US" sz="1400" dirty="0">
              <a:solidFill>
                <a:srgbClr val="646D72"/>
              </a:solidFill>
              <a:latin typeface="Arial" charset="0"/>
              <a:ea typeface="ＭＳ Ｐゴシック" pitchFamily="34" charset="-128"/>
              <a:cs typeface="Times New Roman" pitchFamily="18" charset="0"/>
            </a:endParaRP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a:t>
            </a:r>
            <a:r>
              <a:rPr lang="en-US" altLang="en-US" sz="1400" dirty="0" smtClean="0">
                <a:solidFill>
                  <a:srgbClr val="646D72"/>
                </a:solidFill>
                <a:latin typeface="Arial" charset="0"/>
                <a:ea typeface="ＭＳ Ｐゴシック" pitchFamily="34" charset="-128"/>
                <a:cs typeface="Times New Roman" pitchFamily="18" charset="0"/>
              </a:rPr>
              <a:t>_____</a:t>
            </a:r>
            <a:endParaRPr lang="en-US" altLang="en-US" sz="1400" dirty="0">
              <a:solidFill>
                <a:srgbClr val="646D72"/>
              </a:solidFill>
              <a:latin typeface="Arial" charset="0"/>
              <a:ea typeface="ＭＳ Ｐゴシック" pitchFamily="34" charset="-128"/>
              <a:cs typeface="Times New Roman" pitchFamily="18" charset="0"/>
            </a:endParaRP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a:t>
            </a:r>
            <a:r>
              <a:rPr lang="en-US" altLang="en-US" sz="1400" dirty="0" smtClean="0">
                <a:solidFill>
                  <a:srgbClr val="646D72"/>
                </a:solidFill>
                <a:latin typeface="Arial" charset="0"/>
                <a:ea typeface="ＭＳ Ｐゴシック" pitchFamily="34" charset="-128"/>
                <a:cs typeface="Times New Roman" pitchFamily="18" charset="0"/>
              </a:rPr>
              <a:t>_____</a:t>
            </a:r>
            <a:endParaRPr lang="en-US" altLang="en-US" sz="1400" dirty="0">
              <a:solidFill>
                <a:srgbClr val="646D72"/>
              </a:solidFill>
              <a:latin typeface="Arial" charset="0"/>
              <a:ea typeface="ＭＳ Ｐゴシック" pitchFamily="34" charset="-128"/>
              <a:cs typeface="Times New Roman" pitchFamily="18" charset="0"/>
            </a:endParaRPr>
          </a:p>
          <a:p>
            <a:pPr marL="342900" lvl="1" indent="-342900">
              <a:lnSpc>
                <a:spcPct val="90000"/>
              </a:lnSpc>
              <a:spcBef>
                <a:spcPct val="0"/>
              </a:spcBef>
              <a:spcAft>
                <a:spcPts val="400"/>
              </a:spcAft>
              <a:buFont typeface="+mj-lt"/>
              <a:buAutoNum type="arabicPeriod"/>
              <a:tabLst>
                <a:tab pos="3368675" algn="l"/>
                <a:tab pos="6748463" algn="r"/>
              </a:tabLst>
            </a:pPr>
            <a:r>
              <a:rPr lang="en-US" altLang="en-US" sz="1400" dirty="0">
                <a:solidFill>
                  <a:srgbClr val="646D72"/>
                </a:solidFill>
                <a:latin typeface="Arial" charset="0"/>
                <a:ea typeface="ＭＳ Ｐゴシック" pitchFamily="34" charset="-128"/>
                <a:cs typeface="Times New Roman" pitchFamily="18" charset="0"/>
              </a:rPr>
              <a:t>_____	</a:t>
            </a:r>
            <a:r>
              <a:rPr lang="en-US" altLang="en-US" sz="1400" dirty="0" smtClean="0">
                <a:solidFill>
                  <a:srgbClr val="646D72"/>
                </a:solidFill>
                <a:latin typeface="Arial" charset="0"/>
                <a:ea typeface="ＭＳ Ｐゴシック" pitchFamily="34" charset="-128"/>
                <a:cs typeface="Times New Roman" pitchFamily="18" charset="0"/>
              </a:rPr>
              <a:t>_____</a:t>
            </a:r>
            <a:endParaRPr lang="en-US" altLang="en-US" sz="1400" dirty="0">
              <a:solidFill>
                <a:srgbClr val="646D72"/>
              </a:solidFill>
              <a:latin typeface="Arial" charset="0"/>
              <a:ea typeface="ＭＳ Ｐゴシック" pitchFamily="34" charset="-128"/>
              <a:cs typeface="Times New Roman" pitchFamily="18" charset="0"/>
            </a:endParaRP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149256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altLang="en-US" smtClean="0"/>
              <a:t>Recognize the Right Behaviors</a:t>
            </a:r>
          </a:p>
        </p:txBody>
      </p:sp>
      <p:sp>
        <p:nvSpPr>
          <p:cNvPr id="34819" name="Rectangle 12"/>
          <p:cNvSpPr>
            <a:spLocks noChangeArrowheads="1"/>
          </p:cNvSpPr>
          <p:nvPr/>
        </p:nvSpPr>
        <p:spPr bwMode="auto">
          <a:xfrm>
            <a:off x="460376" y="1970088"/>
            <a:ext cx="6851650" cy="45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Most people want to be recognized and rewarded for their successes. The hard part is figuring out one’s definition of success, and also understanding what type of reward might be best for an individual.</a:t>
            </a: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Thinking in terms of a professional setting, list three to five words or phrases that best describe why you’re a valuable employee.</a:t>
            </a: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endParaRPr lang="en-US" altLang="en-US" sz="1600"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What type of successes does your employee most want you to notice, </a:t>
            </a:r>
            <a:br>
              <a:rPr lang="en-US" altLang="en-US" sz="1600" dirty="0">
                <a:solidFill>
                  <a:srgbClr val="646D72"/>
                </a:solidFill>
                <a:latin typeface="Arial" charset="0"/>
                <a:ea typeface="ＭＳ Ｐゴシック" pitchFamily="34" charset="-128"/>
                <a:cs typeface="Times New Roman" pitchFamily="18" charset="0"/>
              </a:rPr>
            </a:br>
            <a:r>
              <a:rPr lang="en-US" altLang="en-US" sz="1600" dirty="0">
                <a:solidFill>
                  <a:srgbClr val="646D72"/>
                </a:solidFill>
                <a:latin typeface="Arial" charset="0"/>
                <a:ea typeface="ＭＳ Ｐゴシック" pitchFamily="34" charset="-128"/>
                <a:cs typeface="Times New Roman" pitchFamily="18" charset="0"/>
              </a:rPr>
              <a:t>and why?</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2408882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p:txBody>
          <a:bodyPr/>
          <a:lstStyle/>
          <a:p>
            <a:r>
              <a:rPr lang="en-US" altLang="en-US" smtClean="0"/>
              <a:t>The Perfect Reward</a:t>
            </a:r>
          </a:p>
        </p:txBody>
      </p:sp>
      <p:sp>
        <p:nvSpPr>
          <p:cNvPr id="36867" name="Rectangle 5"/>
          <p:cNvSpPr>
            <a:spLocks noChangeArrowheads="1"/>
          </p:cNvSpPr>
          <p:nvPr/>
        </p:nvSpPr>
        <p:spPr bwMode="auto">
          <a:xfrm>
            <a:off x="460374" y="1970088"/>
            <a:ext cx="6851651" cy="709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smtClean="0">
                <a:solidFill>
                  <a:srgbClr val="646D72"/>
                </a:solidFill>
                <a:latin typeface="Arial" charset="0"/>
                <a:ea typeface="ＭＳ Ｐゴシック" pitchFamily="34" charset="-128"/>
                <a:cs typeface="Times New Roman" pitchFamily="18" charset="0"/>
              </a:rPr>
              <a:t>Once </a:t>
            </a:r>
            <a:r>
              <a:rPr lang="en-US" altLang="en-US" sz="1600" dirty="0">
                <a:solidFill>
                  <a:srgbClr val="646D72"/>
                </a:solidFill>
                <a:latin typeface="Arial" charset="0"/>
                <a:ea typeface="ＭＳ Ｐゴシック" pitchFamily="34" charset="-128"/>
                <a:cs typeface="Times New Roman" pitchFamily="18" charset="0"/>
              </a:rPr>
              <a:t>you know what to recognize and reward, the question becomes what is the best reward to use. The possibilities are endless. And yet, experience tells us, some rewards will really work for some people, while others will have very little impact. Some of what we think of as a reward may even have a negative effect. Remember, it’s important to keep appropriate professional distance in choosing rewards</a:t>
            </a:r>
            <a:r>
              <a:rPr lang="en-US" altLang="en-US" sz="1600" dirty="0" smtClean="0">
                <a:solidFill>
                  <a:srgbClr val="646D72"/>
                </a:solidFill>
                <a:latin typeface="Arial" charset="0"/>
                <a:ea typeface="ＭＳ Ｐゴシック" pitchFamily="34" charset="-128"/>
                <a:cs typeface="Times New Roman" pitchFamily="18" charset="0"/>
              </a:rPr>
              <a:t>.</a:t>
            </a:r>
          </a:p>
          <a:p>
            <a:pPr>
              <a:spcBef>
                <a:spcPct val="0"/>
              </a:spcBef>
              <a:spcAft>
                <a:spcPts val="669"/>
              </a:spcAft>
              <a:buClr>
                <a:schemeClr val="tx2"/>
              </a:buClr>
            </a:pPr>
            <a:r>
              <a:rPr lang="en-US" altLang="en-US" sz="1600" b="1" dirty="0" smtClean="0">
                <a:solidFill>
                  <a:srgbClr val="646D72"/>
                </a:solidFill>
                <a:latin typeface="Arial" charset="0"/>
                <a:ea typeface="ＭＳ Ｐゴシック" pitchFamily="34" charset="-128"/>
                <a:cs typeface="Times New Roman" pitchFamily="18" charset="0"/>
              </a:rPr>
              <a:t>Criteria </a:t>
            </a:r>
            <a:r>
              <a:rPr lang="en-US" altLang="en-US" sz="1600" b="1" dirty="0">
                <a:solidFill>
                  <a:srgbClr val="646D72"/>
                </a:solidFill>
                <a:latin typeface="Arial" charset="0"/>
                <a:ea typeface="ＭＳ Ｐゴシック" pitchFamily="34" charset="-128"/>
                <a:cs typeface="Times New Roman" pitchFamily="18" charset="0"/>
              </a:rPr>
              <a:t>for the perfect reward:</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It’s unique</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It’s meaningful</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It’s memorable</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The employee wants or needs it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It respects the employee’s preferences</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It’s appropriate for the level of achievement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Both you and the employee believe that he or she earned it</a:t>
            </a:r>
          </a:p>
          <a:p>
            <a:pPr>
              <a:spcBef>
                <a:spcPct val="0"/>
              </a:spcBef>
              <a:spcAft>
                <a:spcPts val="669"/>
              </a:spcAft>
              <a:buClr>
                <a:schemeClr val="tx2"/>
              </a:buClr>
            </a:pPr>
            <a:r>
              <a:rPr lang="en-US" altLang="en-US" sz="1600" b="1" dirty="0" smtClean="0">
                <a:solidFill>
                  <a:srgbClr val="646D72"/>
                </a:solidFill>
                <a:latin typeface="Arial" charset="0"/>
                <a:ea typeface="ＭＳ Ｐゴシック" pitchFamily="34" charset="-128"/>
                <a:cs typeface="Times New Roman" pitchFamily="18" charset="0"/>
              </a:rPr>
              <a:t>Cool </a:t>
            </a:r>
            <a:r>
              <a:rPr lang="en-US" altLang="en-US" sz="1600" b="1" dirty="0">
                <a:solidFill>
                  <a:srgbClr val="646D72"/>
                </a:solidFill>
                <a:latin typeface="Arial" charset="0"/>
                <a:ea typeface="ＭＳ Ｐゴシック" pitchFamily="34" charset="-128"/>
                <a:cs typeface="Times New Roman" pitchFamily="18" charset="0"/>
              </a:rPr>
              <a:t>ideas for rewarding employees:</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Special parking spot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Time off after an exceptionally grueling effort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Tickets to an event the employee will appreciate </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Gift card to a specialty store that matches a hobby, for example a fabric store for a quilter or a sporting goods store for an athlete </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 </a:t>
            </a:r>
          </a:p>
          <a:p>
            <a:pPr marL="285750" lvl="1" indent="-285750">
              <a:spcBef>
                <a:spcPct val="0"/>
              </a:spcBef>
              <a:spcAft>
                <a:spcPts val="669"/>
              </a:spcAft>
              <a:buClr>
                <a:schemeClr val="accent1"/>
              </a:buClr>
              <a:buFont typeface="Arial" panose="020B0604020202020204" pitchFamily="34" charset="0"/>
              <a:buChar char="•"/>
            </a:pPr>
            <a:r>
              <a:rPr lang="en-US" altLang="en-US" sz="1600" dirty="0" smtClean="0">
                <a:solidFill>
                  <a:srgbClr val="646D72"/>
                </a:solidFill>
                <a:latin typeface="Arial" charset="0"/>
                <a:ea typeface="ＭＳ Ｐゴシック" pitchFamily="34" charset="-128"/>
                <a:cs typeface="Times New Roman" pitchFamily="18" charset="0"/>
              </a:rPr>
              <a:t> </a:t>
            </a:r>
          </a:p>
          <a:p>
            <a:pPr marL="285750" lvl="1" indent="-285750">
              <a:spcBef>
                <a:spcPct val="0"/>
              </a:spcBef>
              <a:spcAft>
                <a:spcPts val="669"/>
              </a:spcAft>
              <a:buClr>
                <a:schemeClr val="accent1"/>
              </a:buClr>
              <a:buFont typeface="Arial" panose="020B0604020202020204" pitchFamily="34" charset="0"/>
              <a:buChar char="•"/>
            </a:pPr>
            <a:r>
              <a:rPr lang="en-US" altLang="en-US" sz="1600" dirty="0" smtClean="0">
                <a:solidFill>
                  <a:srgbClr val="646D72"/>
                </a:solidFill>
                <a:latin typeface="Arial" charset="0"/>
                <a:ea typeface="ＭＳ Ｐゴシック" pitchFamily="34" charset="-128"/>
                <a:cs typeface="Times New Roman" pitchFamily="18" charset="0"/>
              </a:rPr>
              <a:t> </a:t>
            </a:r>
            <a:endParaRPr lang="en-US" altLang="en-US" sz="1600" dirty="0">
              <a:solidFill>
                <a:srgbClr val="646D72"/>
              </a:solidFill>
              <a:latin typeface="Arial" charset="0"/>
              <a:ea typeface="ＭＳ Ｐゴシック" pitchFamily="34" charset="-128"/>
              <a:cs typeface="Times New Roman" pitchFamily="18" charset="0"/>
            </a:endParaRP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3537013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r>
              <a:rPr lang="en-US" altLang="en-US" smtClean="0"/>
              <a:t>Set an Example</a:t>
            </a:r>
          </a:p>
        </p:txBody>
      </p:sp>
      <p:sp>
        <p:nvSpPr>
          <p:cNvPr id="38915" name="Text Placeholder 8"/>
          <p:cNvSpPr txBox="1">
            <a:spLocks/>
          </p:cNvSpPr>
          <p:nvPr/>
        </p:nvSpPr>
        <p:spPr bwMode="auto">
          <a:xfrm>
            <a:off x="460375" y="1970089"/>
            <a:ext cx="6851650" cy="239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smtClean="0"/>
              <a:t>What </a:t>
            </a:r>
            <a:r>
              <a:rPr lang="en-US" altLang="en-US" dirty="0"/>
              <a:t>you say and do will have a huge influence on how others perceive the situation. If you act as if everything is bad, chances are it will negatively impact morale. Conversely, if you are excited and enthusiastic, some of that may inspire similar feelings in others.</a:t>
            </a:r>
          </a:p>
          <a:p>
            <a:r>
              <a:rPr lang="en-US" altLang="en-US" b="1" dirty="0" smtClean="0"/>
              <a:t>With </a:t>
            </a:r>
            <a:r>
              <a:rPr lang="en-US" altLang="en-US" b="1" dirty="0"/>
              <a:t>a partner, answer the following questions:</a:t>
            </a:r>
          </a:p>
          <a:p>
            <a:pPr marL="342900" lvl="1" indent="-342900">
              <a:buFont typeface="+mj-lt"/>
              <a:buAutoNum type="arabicPeriod"/>
            </a:pPr>
            <a:r>
              <a:rPr lang="en-US" altLang="en-US" dirty="0"/>
              <a:t>What is your current level of morale and why?</a:t>
            </a:r>
          </a:p>
          <a:p>
            <a:pPr marL="342900" lvl="1" indent="-342900">
              <a:buFont typeface="+mj-lt"/>
              <a:buAutoNum type="arabicPeriod"/>
            </a:pPr>
            <a:r>
              <a:rPr lang="en-US" altLang="en-US" dirty="0"/>
              <a:t>What is your current level of motivation and why?</a:t>
            </a:r>
          </a:p>
          <a:p>
            <a:pPr marL="342900" lvl="1" indent="-342900">
              <a:buFont typeface="+mj-lt"/>
              <a:buAutoNum type="arabicPeriod"/>
            </a:pPr>
            <a:r>
              <a:rPr lang="en-US" altLang="en-US" dirty="0"/>
              <a:t>What specific actions might you take to increase either one or both?</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2010831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r>
              <a:rPr lang="en-US" altLang="en-US" smtClean="0"/>
              <a:t>Dealing with Troubled Times</a:t>
            </a:r>
          </a:p>
        </p:txBody>
      </p:sp>
      <p:sp>
        <p:nvSpPr>
          <p:cNvPr id="40963" name="Text Placeholder 8"/>
          <p:cNvSpPr>
            <a:spLocks noGrp="1" noChangeArrowheads="1"/>
          </p:cNvSpPr>
          <p:nvPr>
            <p:ph type="body" sz="quarter" idx="4294967295"/>
          </p:nvPr>
        </p:nvSpPr>
        <p:spPr>
          <a:xfrm>
            <a:off x="460376" y="1970088"/>
            <a:ext cx="6851650" cy="660437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Sometimes </a:t>
            </a:r>
            <a:r>
              <a:rPr lang="en-US" altLang="en-US" dirty="0">
                <a:solidFill>
                  <a:srgbClr val="646D72"/>
                </a:solidFill>
                <a:latin typeface="Arial" charset="0"/>
                <a:ea typeface="ＭＳ Ｐゴシック" pitchFamily="34" charset="-128"/>
                <a:cs typeface="Times New Roman" pitchFamily="18" charset="0"/>
              </a:rPr>
              <a:t>employees lack enthusiasm because there are problems in the organization as a whole. Maybe sales are down, there have been layoffs, systems don’t work, they are short-staffed or there’s a difficult project they have to complete.</a:t>
            </a:r>
          </a:p>
          <a:p>
            <a:pPr>
              <a:spcBef>
                <a:spcPct val="0"/>
              </a:spcBef>
              <a:spcAft>
                <a:spcPts val="669"/>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During </a:t>
            </a:r>
            <a:r>
              <a:rPr lang="en-US" altLang="en-US" dirty="0">
                <a:solidFill>
                  <a:srgbClr val="646D72"/>
                </a:solidFill>
                <a:latin typeface="Arial" charset="0"/>
                <a:ea typeface="ＭＳ Ｐゴシック" pitchFamily="34" charset="-128"/>
                <a:cs typeface="Times New Roman" pitchFamily="18" charset="0"/>
              </a:rPr>
              <a:t>these times, one would expect low levels of morale, but it’s your job to minimize the damage. Here are some strategies you might try:</a:t>
            </a:r>
          </a:p>
          <a:p>
            <a:pPr marL="342900" lvl="1" indent="-342900">
              <a:spcBef>
                <a:spcPct val="0"/>
              </a:spcBef>
              <a:spcAft>
                <a:spcPts val="669"/>
              </a:spcAft>
              <a:buFont typeface="+mj-lt"/>
              <a:buAutoNum type="arabicPeriod"/>
            </a:pPr>
            <a:r>
              <a:rPr lang="en-US" altLang="en-US" b="1" dirty="0">
                <a:solidFill>
                  <a:srgbClr val="646D72"/>
                </a:solidFill>
                <a:latin typeface="Arial" charset="0"/>
                <a:ea typeface="ＭＳ Ｐゴシック" pitchFamily="34" charset="-128"/>
                <a:cs typeface="Times New Roman" pitchFamily="18" charset="0"/>
              </a:rPr>
              <a:t>Acknowledge the problems.</a:t>
            </a:r>
            <a:r>
              <a:rPr lang="en-US" altLang="en-US" dirty="0">
                <a:solidFill>
                  <a:srgbClr val="646D72"/>
                </a:solidFill>
                <a:latin typeface="Arial" charset="0"/>
                <a:ea typeface="ＭＳ Ｐゴシック" pitchFamily="34" charset="-128"/>
                <a:cs typeface="Times New Roman" pitchFamily="18" charset="0"/>
              </a:rPr>
              <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Telling people things are great when both they and you know that‘s not the case, only makes the situation worse. People become upset that you aren’t honest with them. They also start wondering why you aren’t able to tell them the truth. Their imaginations fill in the blanks with stories that are usually far worse than reality.</a:t>
            </a:r>
          </a:p>
          <a:p>
            <a:pPr marL="342900" lvl="1" indent="-342900">
              <a:spcBef>
                <a:spcPct val="0"/>
              </a:spcBef>
              <a:spcAft>
                <a:spcPts val="669"/>
              </a:spcAft>
              <a:buFont typeface="+mj-lt"/>
              <a:buAutoNum type="arabicPeriod"/>
            </a:pPr>
            <a:r>
              <a:rPr lang="en-US" altLang="en-US" b="1" dirty="0">
                <a:solidFill>
                  <a:srgbClr val="646D72"/>
                </a:solidFill>
                <a:latin typeface="Arial" charset="0"/>
                <a:ea typeface="ＭＳ Ｐゴシック" pitchFamily="34" charset="-128"/>
                <a:cs typeface="Times New Roman" pitchFamily="18" charset="0"/>
              </a:rPr>
              <a:t>Realign your expectations.</a:t>
            </a:r>
            <a:r>
              <a:rPr lang="en-US" altLang="en-US" dirty="0">
                <a:solidFill>
                  <a:srgbClr val="646D72"/>
                </a:solidFill>
                <a:latin typeface="Arial" charset="0"/>
                <a:ea typeface="ＭＳ Ｐゴシック" pitchFamily="34" charset="-128"/>
                <a:cs typeface="Times New Roman" pitchFamily="18" charset="0"/>
              </a:rPr>
              <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Know that people may not be their usual selves during the tough times. Stress impacts everyone. By shifting your expectations you’re less likely to scold someone for a bad attitude, which again only makes things worse.</a:t>
            </a:r>
          </a:p>
          <a:p>
            <a:pPr marL="342900" lvl="1" indent="-342900">
              <a:spcBef>
                <a:spcPct val="0"/>
              </a:spcBef>
              <a:spcAft>
                <a:spcPts val="669"/>
              </a:spcAft>
              <a:buFont typeface="+mj-lt"/>
              <a:buAutoNum type="arabicPeriod"/>
            </a:pPr>
            <a:r>
              <a:rPr lang="en-US" altLang="en-US" b="1" dirty="0">
                <a:solidFill>
                  <a:srgbClr val="646D72"/>
                </a:solidFill>
                <a:latin typeface="Arial" charset="0"/>
                <a:ea typeface="ＭＳ Ｐゴシック" pitchFamily="34" charset="-128"/>
                <a:cs typeface="Times New Roman" pitchFamily="18" charset="0"/>
              </a:rPr>
              <a:t>Emphasize the positive.</a:t>
            </a:r>
            <a:r>
              <a:rPr lang="en-US" altLang="en-US" dirty="0">
                <a:solidFill>
                  <a:srgbClr val="646D72"/>
                </a:solidFill>
                <a:latin typeface="Arial" charset="0"/>
                <a:ea typeface="ＭＳ Ｐゴシック" pitchFamily="34" charset="-128"/>
                <a:cs typeface="Times New Roman" pitchFamily="18" charset="0"/>
              </a:rPr>
              <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Morale will improve when people begin to regain a sense of control over things. Help people focus on what they can do to help.</a:t>
            </a:r>
          </a:p>
          <a:p>
            <a:pPr marL="342900" lvl="1" indent="-342900">
              <a:spcBef>
                <a:spcPct val="0"/>
              </a:spcBef>
              <a:spcAft>
                <a:spcPts val="669"/>
              </a:spcAft>
              <a:buFont typeface="+mj-lt"/>
              <a:buAutoNum type="arabicPeriod"/>
            </a:pPr>
            <a:r>
              <a:rPr lang="en-US" altLang="en-US" b="1" dirty="0">
                <a:solidFill>
                  <a:srgbClr val="646D72"/>
                </a:solidFill>
                <a:latin typeface="Arial" charset="0"/>
                <a:ea typeface="ＭＳ Ｐゴシック" pitchFamily="34" charset="-128"/>
                <a:cs typeface="Times New Roman" pitchFamily="18" charset="0"/>
              </a:rPr>
              <a:t>Be there for people.</a:t>
            </a:r>
            <a:r>
              <a:rPr lang="en-US" altLang="en-US" dirty="0">
                <a:solidFill>
                  <a:srgbClr val="646D72"/>
                </a:solidFill>
                <a:latin typeface="Arial" charset="0"/>
                <a:ea typeface="ＭＳ Ｐゴシック" pitchFamily="34" charset="-128"/>
                <a:cs typeface="Times New Roman" pitchFamily="18" charset="0"/>
              </a:rPr>
              <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Your job in these situations is to provide support. People can be fairly understanding about unfortunate circumstances. They’re less understanding of a manager who doesn’t seem to care. Do what you can to help.</a:t>
            </a:r>
          </a:p>
        </p:txBody>
      </p:sp>
      <p:sp>
        <p:nvSpPr>
          <p:cNvPr id="40964"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469312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smtClean="0"/>
              <a:t>Make Your Action Plan</a:t>
            </a:r>
          </a:p>
        </p:txBody>
      </p:sp>
      <p:sp>
        <p:nvSpPr>
          <p:cNvPr id="43011" name="Text Placeholder 10"/>
          <p:cNvSpPr txBox="1">
            <a:spLocks/>
          </p:cNvSpPr>
          <p:nvPr/>
        </p:nvSpPr>
        <p:spPr bwMode="auto">
          <a:xfrm>
            <a:off x="460375" y="3154609"/>
            <a:ext cx="6851651" cy="467995"/>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tabLst>
                <a:tab pos="3133725" algn="l"/>
              </a:tabLst>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tabLst>
                <a:tab pos="3133725" algn="l"/>
              </a:tabLst>
              <a:defRPr>
                <a:solidFill>
                  <a:srgbClr val="535A5D"/>
                </a:solidFill>
                <a:latin typeface="Arial" charset="0"/>
                <a:ea typeface="ＭＳ Ｐゴシック" pitchFamily="34" charset="-128"/>
              </a:defRPr>
            </a:lvl2pPr>
            <a:lvl3pPr marL="1143000" indent="-228600">
              <a:spcBef>
                <a:spcPct val="20000"/>
              </a:spcBef>
              <a:buClr>
                <a:srgbClr val="005293"/>
              </a:buClr>
              <a:tabLst>
                <a:tab pos="3133725" algn="l"/>
              </a:tabLst>
              <a:defRPr>
                <a:solidFill>
                  <a:srgbClr val="535A5D"/>
                </a:solidFill>
                <a:latin typeface="Arial" charset="0"/>
                <a:ea typeface="ＭＳ Ｐゴシック" pitchFamily="34" charset="-128"/>
              </a:defRPr>
            </a:lvl3pPr>
            <a:lvl4pPr marL="1600200" indent="-228600">
              <a:spcBef>
                <a:spcPct val="20000"/>
              </a:spcBef>
              <a:buClr>
                <a:srgbClr val="005293"/>
              </a:buClr>
              <a:tabLst>
                <a:tab pos="3133725" algn="l"/>
              </a:tabLst>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tabLst>
                <a:tab pos="3133725" algn="l"/>
              </a:tabLst>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tabLst>
                <a:tab pos="3133725" algn="l"/>
              </a:tabLst>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tabLst>
                <a:tab pos="3133725" algn="l"/>
              </a:tabLst>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tabLst>
                <a:tab pos="3133725" algn="l"/>
              </a:tabLst>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tabLst>
                <a:tab pos="3133725" algn="l"/>
              </a:tabLst>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600" b="1" dirty="0">
                <a:solidFill>
                  <a:schemeClr val="bg1"/>
                </a:solidFill>
              </a:rPr>
              <a:t> Ideas/Behaviors 	I will meet it by …</a:t>
            </a:r>
          </a:p>
        </p:txBody>
      </p:sp>
      <p:sp>
        <p:nvSpPr>
          <p:cNvPr id="43012" name="Text Placeholder 12"/>
          <p:cNvSpPr txBox="1">
            <a:spLocks/>
          </p:cNvSpPr>
          <p:nvPr/>
        </p:nvSpPr>
        <p:spPr bwMode="auto">
          <a:xfrm>
            <a:off x="460376" y="3154610"/>
            <a:ext cx="6851650" cy="598780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43013" name="Text Placeholder 8"/>
          <p:cNvSpPr txBox="1">
            <a:spLocks/>
          </p:cNvSpPr>
          <p:nvPr/>
        </p:nvSpPr>
        <p:spPr bwMode="auto">
          <a:xfrm>
            <a:off x="462174" y="1970088"/>
            <a:ext cx="6849851"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What ideas, behaviors, attitudes, feelings, techniques about building workplace motivation and morale did I gain from this training? List them below. Who will you check in with to make sure you are making progress? </a:t>
            </a:r>
          </a:p>
        </p:txBody>
      </p:sp>
      <p:cxnSp>
        <p:nvCxnSpPr>
          <p:cNvPr id="20" name="Straight Connector 19">
            <a:extLst>
              <a:ext uri="{FF2B5EF4-FFF2-40B4-BE49-F238E27FC236}"/>
            </a:extLst>
          </p:cNvPr>
          <p:cNvCxnSpPr/>
          <p:nvPr/>
        </p:nvCxnSpPr>
        <p:spPr>
          <a:xfrm>
            <a:off x="460375" y="4382223"/>
            <a:ext cx="68498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extLst>
          </p:cNvPr>
          <p:cNvCxnSpPr/>
          <p:nvPr/>
        </p:nvCxnSpPr>
        <p:spPr>
          <a:xfrm>
            <a:off x="460375" y="5175588"/>
            <a:ext cx="68498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extLst>
          </p:cNvPr>
          <p:cNvCxnSpPr/>
          <p:nvPr/>
        </p:nvCxnSpPr>
        <p:spPr>
          <a:xfrm>
            <a:off x="460375" y="5968953"/>
            <a:ext cx="68498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extLst>
          </p:cNvPr>
          <p:cNvCxnSpPr/>
          <p:nvPr/>
        </p:nvCxnSpPr>
        <p:spPr>
          <a:xfrm>
            <a:off x="462130" y="6762318"/>
            <a:ext cx="6849897"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extLst>
          </p:cNvPr>
          <p:cNvCxnSpPr/>
          <p:nvPr/>
        </p:nvCxnSpPr>
        <p:spPr>
          <a:xfrm>
            <a:off x="462130" y="7555683"/>
            <a:ext cx="6849897"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extLst>
          </p:cNvPr>
          <p:cNvCxnSpPr/>
          <p:nvPr/>
        </p:nvCxnSpPr>
        <p:spPr>
          <a:xfrm>
            <a:off x="462130" y="8349048"/>
            <a:ext cx="6849897"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extLst>
          </p:cNvPr>
          <p:cNvCxnSpPr/>
          <p:nvPr/>
        </p:nvCxnSpPr>
        <p:spPr>
          <a:xfrm>
            <a:off x="2563600" y="3355836"/>
            <a:ext cx="0" cy="5786578"/>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478560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1184382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smtClean="0"/>
              <a:t>What to Expect</a:t>
            </a:r>
          </a:p>
        </p:txBody>
      </p:sp>
      <p:sp>
        <p:nvSpPr>
          <p:cNvPr id="9219" name="Text Placeholder 8"/>
          <p:cNvSpPr>
            <a:spLocks noGrp="1" noChangeArrowheads="1"/>
          </p:cNvSpPr>
          <p:nvPr>
            <p:ph type="body" sz="quarter" idx="4294967295"/>
          </p:nvPr>
        </p:nvSpPr>
        <p:spPr>
          <a:xfrm>
            <a:off x="460376" y="1970088"/>
            <a:ext cx="6851650" cy="700807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Welcome/Learning Points</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I’ll Know it When I See it</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Beliefs about Motivation</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Herzberg’s Model</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What is the Current State?</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Know Your Employees</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Attend to Basics</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Deal with Hassles</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Inspire Motivation </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The Right Job for the Right Person</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Recognize the Right Behaviors</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The Perfect Reward</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Set an Example</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Dealing with Troubled Times</a:t>
            </a:r>
          </a:p>
          <a:p>
            <a:pPr>
              <a:lnSpc>
                <a:spcPct val="90000"/>
              </a:lnSpc>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Make Your Action Plan</a:t>
            </a:r>
          </a:p>
          <a:p>
            <a:pPr>
              <a:lnSpc>
                <a:spcPct val="90000"/>
              </a:lnSpc>
              <a:spcBef>
                <a:spcPct val="0"/>
              </a:spcBef>
              <a:spcAft>
                <a:spcPts val="1800"/>
              </a:spcAft>
              <a:buClr>
                <a:schemeClr val="tx2"/>
              </a:buClr>
            </a:pPr>
            <a:r>
              <a:rPr lang="en-US" altLang="en-US" dirty="0" smtClean="0">
                <a:solidFill>
                  <a:srgbClr val="646D72"/>
                </a:solidFill>
                <a:latin typeface="Arial" charset="0"/>
                <a:ea typeface="ＭＳ Ｐゴシック" pitchFamily="34" charset="-128"/>
                <a:cs typeface="Times New Roman" pitchFamily="18" charset="0"/>
              </a:rPr>
              <a:t>Closing</a:t>
            </a:r>
            <a:endParaRPr lang="en-US" altLang="en-US" dirty="0">
              <a:solidFill>
                <a:srgbClr val="646D72"/>
              </a:solidFill>
              <a:latin typeface="Arial" charset="0"/>
              <a:ea typeface="ＭＳ Ｐゴシック" pitchFamily="34" charset="-128"/>
              <a:cs typeface="Times New Roman" pitchFamily="18" charset="0"/>
            </a:endParaRP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254817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Learning Points</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
        <p:nvSpPr>
          <p:cNvPr id="16"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smtClean="0">
                <a:latin typeface="Arial" charset="0"/>
                <a:ea typeface="ＭＳ Ｐゴシック" pitchFamily="34" charset="-128"/>
              </a:rPr>
              <a:t>Participants will:</a:t>
            </a:r>
            <a:endParaRPr lang="en-US" altLang="en-US" sz="2400" b="1">
              <a:latin typeface="Arial" charset="0"/>
              <a:ea typeface="ＭＳ Ｐゴシック" pitchFamily="34" charset="-128"/>
            </a:endParaRPr>
          </a:p>
        </p:txBody>
      </p:sp>
      <p:sp>
        <p:nvSpPr>
          <p:cNvPr id="17" name="Text Placeholder 6">
            <a:extLst>
              <a:ext uri="{FF2B5EF4-FFF2-40B4-BE49-F238E27FC236}"/>
            </a:extLst>
          </p:cNvPr>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Describe the difference between morale and motivation, </a:t>
            </a:r>
            <a:br>
              <a:rPr lang="en-US" altLang="en-US" dirty="0"/>
            </a:br>
            <a:r>
              <a:rPr lang="en-US" altLang="en-US" dirty="0"/>
              <a:t>and the factors that influence each</a:t>
            </a:r>
          </a:p>
        </p:txBody>
      </p:sp>
      <p:sp>
        <p:nvSpPr>
          <p:cNvPr id="18" name="Text Placeholder 6">
            <a:extLst>
              <a:ext uri="{FF2B5EF4-FFF2-40B4-BE49-F238E27FC236}"/>
            </a:extLst>
          </p:cNvPr>
          <p:cNvSpPr txBox="1">
            <a:spLocks/>
          </p:cNvSpPr>
          <p:nvPr/>
        </p:nvSpPr>
        <p:spPr bwMode="auto">
          <a:xfrm>
            <a:off x="460375" y="354492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Assess current levels of motivation and morale for their </a:t>
            </a:r>
            <a:br>
              <a:rPr lang="en-US" altLang="en-US" dirty="0"/>
            </a:br>
            <a:r>
              <a:rPr lang="en-US" altLang="en-US" dirty="0"/>
              <a:t>workgroup and for themselves</a:t>
            </a:r>
          </a:p>
        </p:txBody>
      </p:sp>
      <p:sp>
        <p:nvSpPr>
          <p:cNvPr id="19" name="Text Placeholder 6">
            <a:extLst>
              <a:ext uri="{FF2B5EF4-FFF2-40B4-BE49-F238E27FC236}"/>
            </a:extLst>
          </p:cNvPr>
          <p:cNvSpPr txBox="1">
            <a:spLocks/>
          </p:cNvSpPr>
          <p:nvPr/>
        </p:nvSpPr>
        <p:spPr bwMode="auto">
          <a:xfrm>
            <a:off x="460375" y="4316907"/>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and apply strategies for maintaining or rebuilding employee morale</a:t>
            </a:r>
          </a:p>
        </p:txBody>
      </p:sp>
      <p:sp>
        <p:nvSpPr>
          <p:cNvPr id="20" name="Text Placeholder 6">
            <a:extLst>
              <a:ext uri="{FF2B5EF4-FFF2-40B4-BE49-F238E27FC236}"/>
            </a:extLst>
          </p:cNvPr>
          <p:cNvSpPr txBox="1">
            <a:spLocks/>
          </p:cNvSpPr>
          <p:nvPr/>
        </p:nvSpPr>
        <p:spPr bwMode="auto">
          <a:xfrm>
            <a:off x="460375" y="508888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and apply strategies for helping employees become motivated to obtain organizational goals</a:t>
            </a:r>
          </a:p>
        </p:txBody>
      </p:sp>
    </p:spTree>
    <p:extLst>
      <p:ext uri="{BB962C8B-B14F-4D97-AF65-F5344CB8AC3E}">
        <p14:creationId xmlns:p14="http://schemas.microsoft.com/office/powerpoint/2010/main" val="1674625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I’ll Know it When I See It</a:t>
            </a:r>
          </a:p>
        </p:txBody>
      </p:sp>
      <p:sp>
        <p:nvSpPr>
          <p:cNvPr id="8" name="Rectangle 4">
            <a:extLst>
              <a:ext uri="{FF2B5EF4-FFF2-40B4-BE49-F238E27FC236}"/>
            </a:extLst>
          </p:cNvPr>
          <p:cNvSpPr>
            <a:spLocks noChangeArrowheads="1"/>
          </p:cNvSpPr>
          <p:nvPr/>
        </p:nvSpPr>
        <p:spPr bwMode="auto">
          <a:xfrm>
            <a:off x="2844800" y="1970088"/>
            <a:ext cx="4467225" cy="205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Workplace morale is how an individual feels about one’s work, working conditions and teammates. It reflects the degree to which someone will say, “I like what I do and where I work.”</a:t>
            </a:r>
          </a:p>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What observable behaviors might you notice in employees that will indicate to you that they have satisfactory levels of morale</a:t>
            </a:r>
            <a:r>
              <a:rPr lang="en-US" sz="1600" dirty="0" smtClean="0">
                <a:solidFill>
                  <a:srgbClr val="646D72"/>
                </a:solidFill>
                <a:latin typeface="Arial" charset="0"/>
                <a:ea typeface="ＭＳ Ｐゴシック" pitchFamily="34" charset="-128"/>
                <a:cs typeface="Times New Roman" pitchFamily="18" charset="0"/>
              </a:rPr>
              <a:t>?</a:t>
            </a:r>
            <a:endParaRPr lang="en-US" sz="1600" dirty="0">
              <a:solidFill>
                <a:srgbClr val="646D72"/>
              </a:solidFill>
              <a:latin typeface="Arial" charset="0"/>
              <a:ea typeface="ＭＳ Ｐゴシック" pitchFamily="34" charset="-128"/>
              <a:cs typeface="Times New Roman" pitchFamily="18" charset="0"/>
            </a:endParaRPr>
          </a:p>
        </p:txBody>
      </p:sp>
      <p:sp>
        <p:nvSpPr>
          <p:cNvPr id="9" name="Rectangle 5">
            <a:extLst>
              <a:ext uri="{FF2B5EF4-FFF2-40B4-BE49-F238E27FC236}"/>
            </a:extLst>
          </p:cNvPr>
          <p:cNvSpPr>
            <a:spLocks noChangeArrowheads="1"/>
          </p:cNvSpPr>
          <p:nvPr/>
        </p:nvSpPr>
        <p:spPr bwMode="auto">
          <a:xfrm>
            <a:off x="460375" y="1970088"/>
            <a:ext cx="2202180" cy="1173480"/>
          </a:xfrm>
          <a:prstGeom prst="rect">
            <a:avLst/>
          </a:prstGeom>
          <a:solidFill>
            <a:schemeClr val="tx1"/>
          </a:solidFill>
          <a:ln w="12700">
            <a:noFill/>
            <a:miter lim="800000"/>
            <a:headEnd/>
            <a:tailEnd/>
          </a:ln>
          <a:effectLst/>
        </p:spPr>
        <p:txBody>
          <a:bodyPr lIns="0" tIns="0" rIns="0" bIns="0" anchor="ctr"/>
          <a:lstStyle/>
          <a:p>
            <a:pPr algn="ctr">
              <a:spcAft>
                <a:spcPct val="35000"/>
              </a:spcAft>
              <a:defRPr/>
            </a:pPr>
            <a:r>
              <a:rPr lang="en-US" b="1" kern="0" dirty="0">
                <a:solidFill>
                  <a:srgbClr val="FFFFFF"/>
                </a:solidFill>
                <a:latin typeface="Arial" panose="020B0604020202020204" pitchFamily="34" charset="0"/>
                <a:cs typeface="Arial" pitchFamily="34" charset="0"/>
              </a:rPr>
              <a:t>Morale</a:t>
            </a:r>
          </a:p>
        </p:txBody>
      </p:sp>
      <p:sp>
        <p:nvSpPr>
          <p:cNvPr id="10" name="Rectangle 12">
            <a:extLst>
              <a:ext uri="{FF2B5EF4-FFF2-40B4-BE49-F238E27FC236}"/>
            </a:extLst>
          </p:cNvPr>
          <p:cNvSpPr>
            <a:spLocks noChangeArrowheads="1"/>
          </p:cNvSpPr>
          <p:nvPr/>
        </p:nvSpPr>
        <p:spPr bwMode="auto">
          <a:xfrm>
            <a:off x="2844800" y="5022215"/>
            <a:ext cx="4467225" cy="205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Workplace motivation is a reason or drive to do one’s job tasks. The person has a motive for taking action or feels compelled to move forward. The action results from a voluntary choice made by the individual.</a:t>
            </a:r>
          </a:p>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What observable behaviors might you notice in employees that will indicate to you that they’re motivated</a:t>
            </a:r>
            <a:r>
              <a:rPr lang="en-US" sz="1600" dirty="0" smtClean="0">
                <a:solidFill>
                  <a:srgbClr val="646D72"/>
                </a:solidFill>
                <a:latin typeface="Arial" charset="0"/>
                <a:ea typeface="ＭＳ Ｐゴシック" pitchFamily="34" charset="-128"/>
                <a:cs typeface="Times New Roman" pitchFamily="18" charset="0"/>
              </a:rPr>
              <a:t>?</a:t>
            </a:r>
            <a:endParaRPr lang="en-US" sz="1600" dirty="0">
              <a:solidFill>
                <a:srgbClr val="646D72"/>
              </a:solidFill>
              <a:latin typeface="Arial" charset="0"/>
              <a:ea typeface="ＭＳ Ｐゴシック" pitchFamily="34" charset="-128"/>
              <a:cs typeface="Times New Roman" pitchFamily="18" charset="0"/>
            </a:endParaRPr>
          </a:p>
        </p:txBody>
      </p:sp>
      <p:sp>
        <p:nvSpPr>
          <p:cNvPr id="12" name="Rectangle 13">
            <a:extLst>
              <a:ext uri="{FF2B5EF4-FFF2-40B4-BE49-F238E27FC236}"/>
            </a:extLst>
          </p:cNvPr>
          <p:cNvSpPr>
            <a:spLocks noChangeArrowheads="1"/>
          </p:cNvSpPr>
          <p:nvPr/>
        </p:nvSpPr>
        <p:spPr bwMode="auto">
          <a:xfrm>
            <a:off x="460375" y="5022215"/>
            <a:ext cx="2202180" cy="1176973"/>
          </a:xfrm>
          <a:prstGeom prst="rect">
            <a:avLst/>
          </a:prstGeom>
          <a:solidFill>
            <a:schemeClr val="bg2"/>
          </a:solidFill>
          <a:ln w="12700">
            <a:noFill/>
            <a:miter lim="800000"/>
            <a:headEnd/>
            <a:tailEnd/>
          </a:ln>
          <a:effectLst/>
        </p:spPr>
        <p:txBody>
          <a:bodyPr lIns="0" tIns="0" rIns="0" bIns="0" anchor="ctr"/>
          <a:lstStyle/>
          <a:p>
            <a:pPr algn="ctr">
              <a:spcAft>
                <a:spcPct val="35000"/>
              </a:spcAft>
              <a:defRPr/>
            </a:pPr>
            <a:r>
              <a:rPr lang="en-US" b="1" kern="0" dirty="0">
                <a:solidFill>
                  <a:srgbClr val="FFFFFF"/>
                </a:solidFill>
                <a:latin typeface="Arial" panose="020B0604020202020204" pitchFamily="34" charset="0"/>
                <a:cs typeface="Arial" pitchFamily="34" charset="0"/>
              </a:rPr>
              <a:t>Motivation</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539369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Beliefs about Motivation</a:t>
            </a:r>
          </a:p>
        </p:txBody>
      </p:sp>
      <p:sp>
        <p:nvSpPr>
          <p:cNvPr id="17411" name="Text Placeholder 8"/>
          <p:cNvSpPr txBox="1">
            <a:spLocks/>
          </p:cNvSpPr>
          <p:nvPr/>
        </p:nvSpPr>
        <p:spPr bwMode="auto">
          <a:xfrm>
            <a:off x="460375" y="1970088"/>
            <a:ext cx="6851650" cy="373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342900" lvl="1" indent="-342900">
              <a:spcBef>
                <a:spcPct val="0"/>
              </a:spcBef>
              <a:spcAft>
                <a:spcPts val="669"/>
              </a:spcAft>
              <a:buClr>
                <a:schemeClr val="accent1"/>
              </a:buClr>
              <a:buFont typeface="+mj-lt"/>
              <a:buAutoNum type="arabicPeriod"/>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smtClean="0"/>
              <a:t>The </a:t>
            </a:r>
            <a:r>
              <a:rPr lang="en-US" altLang="en-US" b="1" dirty="0"/>
              <a:t>following are beliefs people sometime express about motivation. To what degree do you think they’re true and why? Discuss as a group.</a:t>
            </a:r>
          </a:p>
          <a:p>
            <a:pPr lvl="1"/>
            <a:r>
              <a:rPr lang="en-US" altLang="en-US" dirty="0"/>
              <a:t>Some people just don’t have a fire in their bellies; they can’t be motivated so there’s no use in even trying.</a:t>
            </a:r>
          </a:p>
          <a:p>
            <a:pPr lvl="1"/>
            <a:r>
              <a:rPr lang="en-US" altLang="en-US" dirty="0"/>
              <a:t>Motivation has to come from within, you can’t motivate someone.</a:t>
            </a:r>
          </a:p>
          <a:p>
            <a:pPr lvl="1"/>
            <a:r>
              <a:rPr lang="en-US" altLang="en-US" dirty="0"/>
              <a:t>Most people are working because they need money. Figuring out what motivates someone isn’t that hard. They want the money.</a:t>
            </a:r>
          </a:p>
          <a:p>
            <a:pPr lvl="1"/>
            <a:r>
              <a:rPr lang="en-US" altLang="en-US" dirty="0"/>
              <a:t>Fear is an effective motivator. There are plenty of reasons to use it.</a:t>
            </a:r>
          </a:p>
          <a:p>
            <a:pPr lvl="1"/>
            <a:r>
              <a:rPr lang="en-US" altLang="en-US" dirty="0"/>
              <a:t>If I want to understand how to motivate people, I first need to understand what motivates me and then use that as a guide.</a:t>
            </a:r>
          </a:p>
          <a:p>
            <a:pPr lvl="1"/>
            <a:r>
              <a:rPr lang="en-US" altLang="en-US" dirty="0"/>
              <a:t>Motivation is a mystery. Don’t try to figure it out, because you probably aren’t going to get it right anyway.</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2792243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altLang="en-US" smtClean="0"/>
              <a:t>Herzberg’s Model</a:t>
            </a:r>
          </a:p>
        </p:txBody>
      </p:sp>
      <p:sp>
        <p:nvSpPr>
          <p:cNvPr id="19459" name="Text Placeholder 8"/>
          <p:cNvSpPr txBox="1">
            <a:spLocks/>
          </p:cNvSpPr>
          <p:nvPr/>
        </p:nvSpPr>
        <p:spPr bwMode="auto">
          <a:xfrm>
            <a:off x="460376" y="1970088"/>
            <a:ext cx="6851650" cy="181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Frederick Herzberg created the Two Factor Theory of motivation. His idea was based on the concept that there are basic conditions that must be met. Meeting these conditions doesn’t create lasting job satisfaction, but it minimizes the dissatisfaction. He called these “hygiene factors.”</a:t>
            </a:r>
          </a:p>
          <a:p>
            <a:r>
              <a:rPr lang="en-US" altLang="en-US" dirty="0"/>
              <a:t>For lasting job satisfaction, Herzberg believed you needed to influence a different set of factors which would impact an employee’s motivation level. He called these “motivation factors</a:t>
            </a:r>
            <a:r>
              <a:rPr lang="en-US" altLang="en-US" dirty="0" smtClean="0"/>
              <a:t>.”</a:t>
            </a:r>
            <a:endParaRPr lang="en-US" altLang="en-US" dirty="0"/>
          </a:p>
        </p:txBody>
      </p:sp>
      <p:sp>
        <p:nvSpPr>
          <p:cNvPr id="19460" name="Text Placeholder 19"/>
          <p:cNvSpPr txBox="1">
            <a:spLocks/>
          </p:cNvSpPr>
          <p:nvPr/>
        </p:nvSpPr>
        <p:spPr bwMode="auto">
          <a:xfrm>
            <a:off x="460376" y="4208462"/>
            <a:ext cx="3108960" cy="386445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82880" tIns="731520" rIns="9144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600" dirty="0" smtClean="0">
                <a:solidFill>
                  <a:srgbClr val="646D72"/>
                </a:solidFill>
              </a:rPr>
              <a:t>Status</a:t>
            </a:r>
            <a:endParaRPr lang="en-US" altLang="en-US" sz="1600" dirty="0">
              <a:solidFill>
                <a:srgbClr val="646D72"/>
              </a:solidFill>
            </a:endParaRPr>
          </a:p>
          <a:p>
            <a:pPr>
              <a:spcBef>
                <a:spcPct val="0"/>
              </a:spcBef>
              <a:spcAft>
                <a:spcPts val="669"/>
              </a:spcAft>
              <a:buClr>
                <a:schemeClr val="tx2"/>
              </a:buClr>
              <a:buSzTx/>
            </a:pPr>
            <a:r>
              <a:rPr lang="en-US" altLang="en-US" sz="1600" dirty="0">
                <a:solidFill>
                  <a:srgbClr val="646D72"/>
                </a:solidFill>
              </a:rPr>
              <a:t>Supervision</a:t>
            </a:r>
          </a:p>
          <a:p>
            <a:pPr>
              <a:spcBef>
                <a:spcPct val="0"/>
              </a:spcBef>
              <a:spcAft>
                <a:spcPts val="669"/>
              </a:spcAft>
              <a:buClr>
                <a:schemeClr val="tx2"/>
              </a:buClr>
              <a:buSzTx/>
            </a:pPr>
            <a:r>
              <a:rPr lang="en-US" altLang="en-US" sz="1600" dirty="0">
                <a:solidFill>
                  <a:srgbClr val="646D72"/>
                </a:solidFill>
              </a:rPr>
              <a:t>Personal life</a:t>
            </a:r>
          </a:p>
          <a:p>
            <a:pPr>
              <a:spcBef>
                <a:spcPct val="0"/>
              </a:spcBef>
              <a:spcAft>
                <a:spcPts val="669"/>
              </a:spcAft>
              <a:buClr>
                <a:schemeClr val="tx2"/>
              </a:buClr>
              <a:buSzTx/>
            </a:pPr>
            <a:r>
              <a:rPr lang="en-US" altLang="en-US" sz="1600" dirty="0">
                <a:solidFill>
                  <a:srgbClr val="646D72"/>
                </a:solidFill>
              </a:rPr>
              <a:t>Job security	</a:t>
            </a:r>
          </a:p>
          <a:p>
            <a:pPr>
              <a:spcBef>
                <a:spcPct val="0"/>
              </a:spcBef>
              <a:spcAft>
                <a:spcPts val="669"/>
              </a:spcAft>
              <a:buClr>
                <a:schemeClr val="tx2"/>
              </a:buClr>
              <a:buSzTx/>
            </a:pPr>
            <a:r>
              <a:rPr lang="en-US" altLang="en-US" sz="1600" dirty="0">
                <a:solidFill>
                  <a:srgbClr val="646D72"/>
                </a:solidFill>
              </a:rPr>
              <a:t>Fellow workers	</a:t>
            </a:r>
          </a:p>
          <a:p>
            <a:pPr>
              <a:spcBef>
                <a:spcPct val="0"/>
              </a:spcBef>
              <a:spcAft>
                <a:spcPts val="669"/>
              </a:spcAft>
              <a:buClr>
                <a:schemeClr val="tx2"/>
              </a:buClr>
              <a:buSzTx/>
            </a:pPr>
            <a:r>
              <a:rPr lang="en-US" altLang="en-US" sz="1600" dirty="0">
                <a:solidFill>
                  <a:srgbClr val="646D72"/>
                </a:solidFill>
              </a:rPr>
              <a:t>Working conditions</a:t>
            </a:r>
          </a:p>
          <a:p>
            <a:pPr>
              <a:spcBef>
                <a:spcPct val="0"/>
              </a:spcBef>
              <a:spcAft>
                <a:spcPts val="669"/>
              </a:spcAft>
              <a:buClr>
                <a:schemeClr val="tx2"/>
              </a:buClr>
              <a:buSzTx/>
            </a:pPr>
            <a:r>
              <a:rPr lang="en-US" altLang="en-US" sz="1600" dirty="0">
                <a:solidFill>
                  <a:srgbClr val="646D72"/>
                </a:solidFill>
              </a:rPr>
              <a:t>Salary and benefits</a:t>
            </a:r>
          </a:p>
          <a:p>
            <a:pPr>
              <a:spcBef>
                <a:spcPct val="0"/>
              </a:spcBef>
              <a:spcAft>
                <a:spcPts val="669"/>
              </a:spcAft>
              <a:buClr>
                <a:schemeClr val="tx2"/>
              </a:buClr>
              <a:buSzTx/>
            </a:pPr>
            <a:r>
              <a:rPr lang="en-US" altLang="en-US" sz="1600" dirty="0">
                <a:solidFill>
                  <a:srgbClr val="646D72"/>
                </a:solidFill>
              </a:rPr>
              <a:t>Policies and </a:t>
            </a:r>
            <a:br>
              <a:rPr lang="en-US" altLang="en-US" sz="1600" dirty="0">
                <a:solidFill>
                  <a:srgbClr val="646D72"/>
                </a:solidFill>
              </a:rPr>
            </a:br>
            <a:r>
              <a:rPr lang="en-US" altLang="en-US" sz="1600" dirty="0">
                <a:solidFill>
                  <a:srgbClr val="646D72"/>
                </a:solidFill>
              </a:rPr>
              <a:t>administrative </a:t>
            </a:r>
            <a:r>
              <a:rPr lang="en-US" altLang="en-US" sz="1600" dirty="0" smtClean="0">
                <a:solidFill>
                  <a:srgbClr val="646D72"/>
                </a:solidFill>
              </a:rPr>
              <a:t>practices</a:t>
            </a:r>
            <a:endParaRPr lang="en-US" altLang="en-US" sz="1600" dirty="0">
              <a:solidFill>
                <a:srgbClr val="646D72"/>
              </a:solidFill>
            </a:endParaRPr>
          </a:p>
        </p:txBody>
      </p:sp>
      <p:sp>
        <p:nvSpPr>
          <p:cNvPr id="19461" name="Text Placeholder 18"/>
          <p:cNvSpPr txBox="1">
            <a:spLocks/>
          </p:cNvSpPr>
          <p:nvPr/>
        </p:nvSpPr>
        <p:spPr bwMode="auto">
          <a:xfrm>
            <a:off x="460376" y="4206717"/>
            <a:ext cx="3108960" cy="640080"/>
          </a:xfrm>
          <a:prstGeom prst="rect">
            <a:avLst/>
          </a:prstGeom>
          <a:solidFill>
            <a:schemeClr val="tx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b="1">
                <a:solidFill>
                  <a:schemeClr val="bg1"/>
                </a:solidFill>
              </a:rPr>
              <a:t>Hygiene </a:t>
            </a:r>
            <a:br>
              <a:rPr lang="en-US" altLang="en-US" b="1">
                <a:solidFill>
                  <a:schemeClr val="bg1"/>
                </a:solidFill>
              </a:rPr>
            </a:br>
            <a:r>
              <a:rPr lang="en-US" altLang="en-US" b="1">
                <a:solidFill>
                  <a:schemeClr val="bg1"/>
                </a:solidFill>
              </a:rPr>
              <a:t>Factors</a:t>
            </a:r>
          </a:p>
        </p:txBody>
      </p:sp>
      <p:sp>
        <p:nvSpPr>
          <p:cNvPr id="19462" name="Text Placeholder 19"/>
          <p:cNvSpPr txBox="1">
            <a:spLocks/>
          </p:cNvSpPr>
          <p:nvPr/>
        </p:nvSpPr>
        <p:spPr bwMode="auto">
          <a:xfrm>
            <a:off x="3900592" y="4210210"/>
            <a:ext cx="3108960" cy="3864451"/>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82880" tIns="731520" rIns="9144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600" dirty="0" smtClean="0">
                <a:solidFill>
                  <a:srgbClr val="646D72"/>
                </a:solidFill>
              </a:rPr>
              <a:t>Growth</a:t>
            </a:r>
            <a:endParaRPr lang="en-US" altLang="en-US" sz="1600" dirty="0">
              <a:solidFill>
                <a:srgbClr val="646D72"/>
              </a:solidFill>
            </a:endParaRPr>
          </a:p>
          <a:p>
            <a:pPr>
              <a:spcBef>
                <a:spcPct val="0"/>
              </a:spcBef>
              <a:spcAft>
                <a:spcPts val="669"/>
              </a:spcAft>
              <a:buClr>
                <a:schemeClr val="tx2"/>
              </a:buClr>
              <a:buSzTx/>
            </a:pPr>
            <a:r>
              <a:rPr lang="en-US" altLang="en-US" sz="1600" dirty="0">
                <a:solidFill>
                  <a:srgbClr val="646D72"/>
                </a:solidFill>
              </a:rPr>
              <a:t>Recognition</a:t>
            </a:r>
          </a:p>
          <a:p>
            <a:pPr>
              <a:spcBef>
                <a:spcPct val="0"/>
              </a:spcBef>
              <a:spcAft>
                <a:spcPts val="669"/>
              </a:spcAft>
              <a:buClr>
                <a:schemeClr val="tx2"/>
              </a:buClr>
              <a:buSzTx/>
            </a:pPr>
            <a:r>
              <a:rPr lang="en-US" altLang="en-US" sz="1600" dirty="0">
                <a:solidFill>
                  <a:srgbClr val="646D72"/>
                </a:solidFill>
              </a:rPr>
              <a:t>Achievement</a:t>
            </a:r>
          </a:p>
          <a:p>
            <a:pPr>
              <a:spcBef>
                <a:spcPct val="0"/>
              </a:spcBef>
              <a:spcAft>
                <a:spcPts val="669"/>
              </a:spcAft>
              <a:buClr>
                <a:schemeClr val="tx2"/>
              </a:buClr>
              <a:buSzTx/>
            </a:pPr>
            <a:r>
              <a:rPr lang="en-US" altLang="en-US" sz="1600" dirty="0">
                <a:solidFill>
                  <a:srgbClr val="646D72"/>
                </a:solidFill>
              </a:rPr>
              <a:t>Advancement</a:t>
            </a:r>
          </a:p>
          <a:p>
            <a:pPr>
              <a:spcBef>
                <a:spcPct val="0"/>
              </a:spcBef>
              <a:spcAft>
                <a:spcPts val="669"/>
              </a:spcAft>
              <a:buClr>
                <a:schemeClr val="tx2"/>
              </a:buClr>
              <a:buSzTx/>
            </a:pPr>
            <a:r>
              <a:rPr lang="en-US" altLang="en-US" sz="1600" dirty="0">
                <a:solidFill>
                  <a:srgbClr val="646D72"/>
                </a:solidFill>
              </a:rPr>
              <a:t>Responsibility</a:t>
            </a:r>
          </a:p>
          <a:p>
            <a:pPr>
              <a:spcBef>
                <a:spcPct val="0"/>
              </a:spcBef>
              <a:spcAft>
                <a:spcPts val="669"/>
              </a:spcAft>
              <a:buClr>
                <a:schemeClr val="tx2"/>
              </a:buClr>
              <a:buSzTx/>
            </a:pPr>
            <a:r>
              <a:rPr lang="en-US" altLang="en-US" sz="1600" dirty="0">
                <a:solidFill>
                  <a:srgbClr val="646D72"/>
                </a:solidFill>
              </a:rPr>
              <a:t>Job challenge</a:t>
            </a:r>
          </a:p>
        </p:txBody>
      </p:sp>
      <p:sp>
        <p:nvSpPr>
          <p:cNvPr id="19463" name="Text Placeholder 18"/>
          <p:cNvSpPr txBox="1">
            <a:spLocks/>
          </p:cNvSpPr>
          <p:nvPr/>
        </p:nvSpPr>
        <p:spPr bwMode="auto">
          <a:xfrm>
            <a:off x="3886199" y="4208463"/>
            <a:ext cx="3108960" cy="640080"/>
          </a:xfrm>
          <a:prstGeom prst="rect">
            <a:avLst/>
          </a:prstGeom>
          <a:solidFill>
            <a:schemeClr val="bg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b="1" dirty="0">
                <a:solidFill>
                  <a:schemeClr val="bg1"/>
                </a:solidFill>
              </a:rPr>
              <a:t>Motivation </a:t>
            </a:r>
            <a:br>
              <a:rPr lang="en-US" altLang="en-US" b="1" dirty="0">
                <a:solidFill>
                  <a:schemeClr val="bg1"/>
                </a:solidFill>
              </a:rPr>
            </a:br>
            <a:r>
              <a:rPr lang="en-US" altLang="en-US" b="1" dirty="0">
                <a:solidFill>
                  <a:schemeClr val="bg1"/>
                </a:solidFill>
              </a:rPr>
              <a:t>Factors</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
        <p:nvSpPr>
          <p:cNvPr id="17" name="TextBox 1"/>
          <p:cNvSpPr txBox="1">
            <a:spLocks noChangeArrowheads="1"/>
          </p:cNvSpPr>
          <p:nvPr/>
        </p:nvSpPr>
        <p:spPr bwMode="auto">
          <a:xfrm>
            <a:off x="460375" y="8400510"/>
            <a:ext cx="6851649" cy="671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lnSpc>
                <a:spcPct val="90000"/>
              </a:lnSpc>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lnSpc>
                <a:spcPct val="90000"/>
              </a:lnSpc>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00" i="1" dirty="0"/>
              <a:t>Citation</a:t>
            </a:r>
          </a:p>
          <a:p>
            <a:r>
              <a:rPr lang="en-US" altLang="en-US" sz="1400" i="1" dirty="0"/>
              <a:t>Herzberg, Frederick; </a:t>
            </a:r>
            <a:r>
              <a:rPr lang="en-US" altLang="en-US" sz="1400" i="1" dirty="0" err="1"/>
              <a:t>Mausner</a:t>
            </a:r>
            <a:r>
              <a:rPr lang="en-US" altLang="en-US" sz="1400" i="1" dirty="0"/>
              <a:t>, Bernard; Snyderman, Barbara B. </a:t>
            </a:r>
            <a:r>
              <a:rPr lang="en-US" altLang="en-US" sz="1400" i="1" u="sng" dirty="0"/>
              <a:t>The Motivation to Work</a:t>
            </a:r>
            <a:r>
              <a:rPr lang="en-US" altLang="en-US" sz="1400" i="1" dirty="0"/>
              <a:t> (2nd ed.). New York: John Wiley, 1959.</a:t>
            </a:r>
          </a:p>
        </p:txBody>
      </p:sp>
    </p:spTree>
    <p:extLst>
      <p:ext uri="{BB962C8B-B14F-4D97-AF65-F5344CB8AC3E}">
        <p14:creationId xmlns:p14="http://schemas.microsoft.com/office/powerpoint/2010/main" val="306066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a:xfrm>
            <a:off x="752475" y="1012380"/>
            <a:ext cx="4114800" cy="276999"/>
          </a:xfrm>
        </p:spPr>
        <p:txBody>
          <a:bodyPr/>
          <a:lstStyle/>
          <a:p>
            <a:r>
              <a:rPr lang="en-US" altLang="en-US" dirty="0" smtClean="0"/>
              <a:t>What is </a:t>
            </a:r>
            <a:r>
              <a:rPr lang="en-US" altLang="en-US" dirty="0" smtClean="0"/>
              <a:t>the Current </a:t>
            </a:r>
            <a:r>
              <a:rPr lang="en-US" altLang="en-US" dirty="0" smtClean="0"/>
              <a:t>State?</a:t>
            </a:r>
          </a:p>
        </p:txBody>
      </p:sp>
      <p:sp>
        <p:nvSpPr>
          <p:cNvPr id="21507" name="Text Placeholder 8"/>
          <p:cNvSpPr txBox="1">
            <a:spLocks/>
          </p:cNvSpPr>
          <p:nvPr/>
        </p:nvSpPr>
        <p:spPr bwMode="auto">
          <a:xfrm>
            <a:off x="460375" y="1970088"/>
            <a:ext cx="6851650" cy="602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smtClean="0"/>
              <a:t>You </a:t>
            </a:r>
            <a:r>
              <a:rPr lang="en-US" altLang="en-US" dirty="0"/>
              <a:t>probably won’t take any action about morale unless you think there’s some sort of problem with it. You won’t know this unless you ask. There are a variety of ways of accomplishing this. Here are four key steps:</a:t>
            </a:r>
          </a:p>
          <a:p>
            <a:pPr marL="342900" lvl="1" indent="-342900">
              <a:buFont typeface="+mj-lt"/>
              <a:buAutoNum type="arabicPeriod"/>
            </a:pPr>
            <a:r>
              <a:rPr lang="en-US" altLang="en-US" b="1" dirty="0"/>
              <a:t>Meet individually with your employees.</a:t>
            </a:r>
            <a:r>
              <a:rPr lang="en-US" altLang="en-US" dirty="0"/>
              <a:t/>
            </a:r>
            <a:br>
              <a:rPr lang="en-US" altLang="en-US" dirty="0"/>
            </a:br>
            <a:r>
              <a:rPr lang="en-US" altLang="en-US" dirty="0"/>
              <a:t>Ask them how things are going for them. Find out what’s bothering them. Inquire about what they like. If you convince employees you have no motive other than doing what you can to create a better workplace for them, they’ll probably open up to you.</a:t>
            </a:r>
          </a:p>
          <a:p>
            <a:pPr marL="342900" lvl="1" indent="-342900">
              <a:buFont typeface="+mj-lt"/>
              <a:buAutoNum type="arabicPeriod"/>
            </a:pPr>
            <a:r>
              <a:rPr lang="en-US" altLang="en-US" b="1" dirty="0"/>
              <a:t>Convene a “How’s it going?” meeting.</a:t>
            </a:r>
            <a:r>
              <a:rPr lang="en-US" altLang="en-US" dirty="0"/>
              <a:t/>
            </a:r>
            <a:br>
              <a:rPr lang="en-US" altLang="en-US" dirty="0"/>
            </a:br>
            <a:r>
              <a:rPr lang="en-US" altLang="en-US" dirty="0"/>
              <a:t>Check in with your group once in a while. These meetings run the risk of turning into gripe sessions, but that’s not all bad. Your goal is to understand what may be creating dissatisfaction and then working with the group to figure out what might be done about it.</a:t>
            </a:r>
          </a:p>
          <a:p>
            <a:pPr marL="342900" lvl="1" indent="-342900">
              <a:buFont typeface="+mj-lt"/>
              <a:buAutoNum type="arabicPeriod"/>
            </a:pPr>
            <a:r>
              <a:rPr lang="en-US" altLang="en-US" b="1" dirty="0"/>
              <a:t>Ask someone else to talk with your employees.</a:t>
            </a:r>
            <a:r>
              <a:rPr lang="en-US" altLang="en-US" dirty="0"/>
              <a:t/>
            </a:r>
            <a:br>
              <a:rPr lang="en-US" altLang="en-US" dirty="0"/>
            </a:br>
            <a:r>
              <a:rPr lang="en-US" altLang="en-US" dirty="0"/>
              <a:t>There are plenty of reasons why employees may not want to tell you what they’re really thinking, especially if they view you as being part of the problem. In these instances, you may have success by using a neutral third party to conduct focus groups or do individual interviews.</a:t>
            </a:r>
          </a:p>
          <a:p>
            <a:pPr marL="342900" lvl="1" indent="-342900">
              <a:buFont typeface="+mj-lt"/>
              <a:buAutoNum type="arabicPeriod"/>
            </a:pPr>
            <a:r>
              <a:rPr lang="en-US" altLang="en-US" b="1" dirty="0"/>
              <a:t>Do a regular survey.</a:t>
            </a:r>
            <a:r>
              <a:rPr lang="en-US" altLang="en-US" dirty="0"/>
              <a:t/>
            </a:r>
            <a:br>
              <a:rPr lang="en-US" altLang="en-US" dirty="0"/>
            </a:br>
            <a:r>
              <a:rPr lang="en-US" altLang="en-US" dirty="0"/>
              <a:t>Once you have a pretty good handle on what factors most influence employee morale, you can create a survey that employees regularly complete anonymously. This will provide you with a way to measure how things are going with the organization as a whole. </a:t>
            </a:r>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2117103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
          <p:cNvSpPr>
            <a:spLocks noGrp="1"/>
          </p:cNvSpPr>
          <p:nvPr>
            <p:ph type="title"/>
          </p:nvPr>
        </p:nvSpPr>
        <p:spPr/>
        <p:txBody>
          <a:bodyPr/>
          <a:lstStyle/>
          <a:p>
            <a:r>
              <a:rPr lang="en-US" altLang="en-US" smtClean="0"/>
              <a:t>Know Your Employees</a:t>
            </a:r>
          </a:p>
        </p:txBody>
      </p:sp>
      <p:sp>
        <p:nvSpPr>
          <p:cNvPr id="23555" name="Text Placeholder 8"/>
          <p:cNvSpPr txBox="1">
            <a:spLocks/>
          </p:cNvSpPr>
          <p:nvPr/>
        </p:nvSpPr>
        <p:spPr bwMode="auto">
          <a:xfrm>
            <a:off x="460376" y="1970088"/>
            <a:ext cx="6851650" cy="6919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smtClean="0"/>
              <a:t>Morale </a:t>
            </a:r>
            <a:r>
              <a:rPr lang="en-US" altLang="en-US" dirty="0"/>
              <a:t>and motivation can vary greatly from person to person. You can take a general approach to raising morale and helping people feel more motivated, but the best strategy is to customize an approach for each person. To do this means you need to get to know people. You need to know what they like and don’t like.</a:t>
            </a:r>
          </a:p>
          <a:p>
            <a:r>
              <a:rPr lang="en-US" altLang="en-US" dirty="0" smtClean="0"/>
              <a:t>Over </a:t>
            </a:r>
            <a:r>
              <a:rPr lang="en-US" altLang="en-US" dirty="0"/>
              <a:t>time you should be able to answer the following questions about each of your employees:</a:t>
            </a:r>
          </a:p>
          <a:p>
            <a:pPr lvl="1"/>
            <a:r>
              <a:rPr lang="en-US" altLang="en-US" dirty="0"/>
              <a:t>How do they define success?</a:t>
            </a:r>
          </a:p>
          <a:p>
            <a:pPr lvl="1"/>
            <a:r>
              <a:rPr lang="en-US" altLang="en-US" dirty="0"/>
              <a:t>What do they find challenging?</a:t>
            </a:r>
          </a:p>
          <a:p>
            <a:pPr lvl="1"/>
            <a:r>
              <a:rPr lang="en-US" altLang="en-US" dirty="0"/>
              <a:t>What career goals do they have?</a:t>
            </a:r>
          </a:p>
          <a:p>
            <a:pPr lvl="1"/>
            <a:r>
              <a:rPr lang="en-US" altLang="en-US" dirty="0"/>
              <a:t>What personal goals do they have?</a:t>
            </a:r>
          </a:p>
          <a:p>
            <a:pPr lvl="1"/>
            <a:r>
              <a:rPr lang="en-US" altLang="en-US" dirty="0"/>
              <a:t>What hobbies do they most enjoy?</a:t>
            </a:r>
          </a:p>
          <a:p>
            <a:pPr lvl="1"/>
            <a:r>
              <a:rPr lang="en-US" altLang="en-US" dirty="0"/>
              <a:t>How do they like to spend their free time?</a:t>
            </a:r>
          </a:p>
          <a:p>
            <a:pPr lvl="1"/>
            <a:r>
              <a:rPr lang="en-US" altLang="en-US" dirty="0"/>
              <a:t>What kind of work do they like/dislike doing?</a:t>
            </a:r>
          </a:p>
          <a:p>
            <a:pPr lvl="1"/>
            <a:r>
              <a:rPr lang="en-US" altLang="en-US" dirty="0"/>
              <a:t>What rewards would mean the most to them?</a:t>
            </a:r>
          </a:p>
          <a:p>
            <a:pPr lvl="1"/>
            <a:r>
              <a:rPr lang="en-US" altLang="en-US" dirty="0"/>
              <a:t>What kind of people do they like/dislike working with?</a:t>
            </a:r>
          </a:p>
          <a:p>
            <a:pPr lvl="1"/>
            <a:r>
              <a:rPr lang="en-US" altLang="en-US" dirty="0"/>
              <a:t> </a:t>
            </a:r>
          </a:p>
          <a:p>
            <a:pPr lvl="1"/>
            <a:r>
              <a:rPr lang="en-US" altLang="en-US" dirty="0"/>
              <a:t> </a:t>
            </a:r>
          </a:p>
          <a:p>
            <a:pPr lvl="1"/>
            <a:r>
              <a:rPr lang="en-US" altLang="en-US" dirty="0"/>
              <a:t> </a:t>
            </a:r>
          </a:p>
          <a:p>
            <a:r>
              <a:rPr lang="en-US" altLang="en-US" dirty="0" smtClean="0"/>
              <a:t>Think </a:t>
            </a:r>
            <a:r>
              <a:rPr lang="en-US" altLang="en-US" dirty="0"/>
              <a:t>of one person whose morale you are trying to raise or whose motivation you are hoping to influence. Make note of everything you know about this person’s wants, needs, interests, dreams, etc. that may help you figure out how to help him or her</a:t>
            </a:r>
            <a:r>
              <a:rPr lang="en-US" altLang="en-US" dirty="0" smtClean="0"/>
              <a:t>.</a:t>
            </a:r>
            <a:endParaRPr lang="en-US" altLang="en-US" dirty="0"/>
          </a:p>
        </p:txBody>
      </p:sp>
      <p:sp>
        <p:nvSpPr>
          <p:cNvPr id="6" name="Footer Placeholder 5"/>
          <p:cNvSpPr>
            <a:spLocks noGrp="1"/>
          </p:cNvSpPr>
          <p:nvPr>
            <p:ph type="ftr" sz="quarter" idx="3"/>
          </p:nvPr>
        </p:nvSpPr>
        <p:spPr/>
        <p:txBody>
          <a:bodyPr/>
          <a:lstStyle/>
          <a:p>
            <a:r>
              <a:rPr lang="en-US" smtClean="0"/>
              <a:t>Do not reproduce, transmit or modify the content set forth herein in any form or by any means without written permission of UnitedHealthcare. © 2018 United HealthCare Services, Inc. All rights reserved.</a:t>
            </a:r>
            <a:endParaRPr lang="en-US" dirty="0" smtClean="0"/>
          </a:p>
        </p:txBody>
      </p:sp>
    </p:spTree>
    <p:extLst>
      <p:ext uri="{BB962C8B-B14F-4D97-AF65-F5344CB8AC3E}">
        <p14:creationId xmlns:p14="http://schemas.microsoft.com/office/powerpoint/2010/main" val="1844417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xmlns=""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9a30ee2-1caf-47ed-b0bd-3ae54742cbde">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2D5FAC1B0F474EA0A4CE63B594478E" ma:contentTypeVersion="12" ma:contentTypeDescription="Create a new document." ma:contentTypeScope="" ma:versionID="9991dc0766c806b55f2cb81627205128">
  <xsd:schema xmlns:xsd="http://www.w3.org/2001/XMLSchema" xmlns:xs="http://www.w3.org/2001/XMLSchema" xmlns:p="http://schemas.microsoft.com/office/2006/metadata/properties" xmlns:ns2="09a30ee2-1caf-47ed-b0bd-3ae54742cbde" xmlns:ns3="8249b341-fd8d-4f11-a3f4-f93b81cf4a24" targetNamespace="http://schemas.microsoft.com/office/2006/metadata/properties" ma:root="true" ma:fieldsID="43703ec363eed5bf96ac60e59857f4c5" ns2:_="" ns3:_="">
    <xsd:import namespace="09a30ee2-1caf-47ed-b0bd-3ae54742cbde"/>
    <xsd:import namespace="8249b341-fd8d-4f11-a3f4-f93b81cf4a2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a30ee2-1caf-47ed-b0bd-3ae54742cb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49b341-fd8d-4f11-a3f4-f93b81cf4a2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148E6CAA81EF3A44BA4646087124E6A2" ma:contentTypeVersion="2" ma:contentTypeDescription="Create a new document." ma:contentTypeScope="" ma:versionID="cf3a7c3d4cc93efceb2cdf78a9d2a482">
  <xsd:schema xmlns:xsd="http://www.w3.org/2001/XMLSchema" xmlns:xs="http://www.w3.org/2001/XMLSchema" xmlns:p="http://schemas.microsoft.com/office/2006/metadata/properties" xmlns:ns1="http://schemas.microsoft.com/sharepoint/v3" targetNamespace="http://schemas.microsoft.com/office/2006/metadata/properties" ma:root="true" ma:fieldsID="962b37e1f0a60323fad4d4a88590589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C1269-BEFD-4553-AEB6-A9B7BF221F97}">
  <ds:schemaRefs>
    <ds:schemaRef ds:uri="http://schemas.microsoft.com/sharepoint/v3/contenttype/forms"/>
  </ds:schemaRefs>
</ds:datastoreItem>
</file>

<file path=customXml/itemProps2.xml><?xml version="1.0" encoding="utf-8"?>
<ds:datastoreItem xmlns:ds="http://schemas.openxmlformats.org/officeDocument/2006/customXml" ds:itemID="{B4A06612-E0A0-4547-BDC8-26AE191B79F0}">
  <ds:schemaRefs>
    <ds:schemaRef ds:uri="http://www.w3.org/XML/1998/namespace"/>
    <ds:schemaRef ds:uri="http://schemas.openxmlformats.org/package/2006/metadata/core-properties"/>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B9BCC9DB-C4B2-47F0-8CAE-EFE84DCCB5FB}"/>
</file>

<file path=customXml/itemProps4.xml><?xml version="1.0" encoding="utf-8"?>
<ds:datastoreItem xmlns:ds="http://schemas.openxmlformats.org/officeDocument/2006/customXml" ds:itemID="{0F2D8497-7123-4FF2-8BA9-1043900EE6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2670</Words>
  <Application>Microsoft Office PowerPoint</Application>
  <PresentationFormat>Custom</PresentationFormat>
  <Paragraphs>234</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OptumPortrait</vt:lpstr>
      <vt:lpstr>How to Build Workplace  Motivation and Morale</vt:lpstr>
      <vt:lpstr>PowerPoint Presentation</vt:lpstr>
      <vt:lpstr>What to Expect</vt:lpstr>
      <vt:lpstr>Learning Points</vt:lpstr>
      <vt:lpstr>I’ll Know it When I See It</vt:lpstr>
      <vt:lpstr>Beliefs about Motivation</vt:lpstr>
      <vt:lpstr>Herzberg’s Model</vt:lpstr>
      <vt:lpstr>What is the Current State?</vt:lpstr>
      <vt:lpstr>Know Your Employees</vt:lpstr>
      <vt:lpstr>Attend to Basics</vt:lpstr>
      <vt:lpstr>Deal with Hassles</vt:lpstr>
      <vt:lpstr>Inspire Motivation</vt:lpstr>
      <vt:lpstr>Inspire Motivation</vt:lpstr>
      <vt:lpstr>The Right Job for the Right Person</vt:lpstr>
      <vt:lpstr>Recognize the Right Behaviors</vt:lpstr>
      <vt:lpstr>The Perfect Reward</vt:lpstr>
      <vt:lpstr>Set an Example</vt:lpstr>
      <vt:lpstr>Dealing with Troubled Times</vt:lpstr>
      <vt:lpstr>Make Your Action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2018-11-13T19:21:31Z</dcterms:created>
  <dcterms:modified xsi:type="dcterms:W3CDTF">2018-12-11T03:48:39Z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0x010100BB2D5FAC1B0F474EA0A4CE63B594478E</vt:lpwstr>
  </property>
  <property fmtid="{D5CDD505-2E9C-101B-9397-08002B2CF9AE}" pid="3" name="Order">
    <vt:r8>2790700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xd_Signature">
    <vt:bool>false</vt:bool>
  </property>
  <property fmtid="{D5CDD505-2E9C-101B-9397-08002B2CF9AE}" pid="8" name="xd_ProgID">
    <vt:lpwstr/>
  </property>
  <property fmtid="{D5CDD505-2E9C-101B-9397-08002B2CF9AE}" pid="9" name="TemplateUrl">
    <vt:lpwstr/>
  </property>
</Properties>
</file>