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50" r:id="rId4"/>
  </p:sldMasterIdLst>
  <p:notesMasterIdLst>
    <p:notesMasterId r:id="rId19"/>
  </p:notesMasterIdLst>
  <p:handoutMasterIdLst>
    <p:handoutMasterId r:id="rId20"/>
  </p:handoutMasterIdLst>
  <p:sldIdLst>
    <p:sldId id="280" r:id="rId5"/>
    <p:sldId id="284" r:id="rId6"/>
    <p:sldId id="286" r:id="rId7"/>
    <p:sldId id="442" r:id="rId8"/>
    <p:sldId id="294" r:id="rId9"/>
    <p:sldId id="295" r:id="rId10"/>
    <p:sldId id="298" r:id="rId11"/>
    <p:sldId id="290" r:id="rId12"/>
    <p:sldId id="302" r:id="rId13"/>
    <p:sldId id="304" r:id="rId14"/>
    <p:sldId id="453" r:id="rId15"/>
    <p:sldId id="309" r:id="rId16"/>
    <p:sldId id="313" r:id="rId17"/>
    <p:sldId id="307" r:id="rId18"/>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82" autoAdjust="0"/>
    <p:restoredTop sz="96594" autoAdjust="0"/>
  </p:normalViewPr>
  <p:slideViewPr>
    <p:cSldViewPr snapToGrid="0">
      <p:cViewPr varScale="1">
        <p:scale>
          <a:sx n="79" d="100"/>
          <a:sy n="79" d="100"/>
        </p:scale>
        <p:origin x="3252" y="90"/>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0" d="100"/>
        <a:sy n="40" d="100"/>
      </p:scale>
      <p:origin x="0" y="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4/14/2021</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4/14/2021</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smokefree.gov/quit-smoking/why-you-should-quit/reasons-to-quit"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hoosemyplate.gov/start-simple-myplate-tip-sheet-0"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choosemyplate.gov/resources/MyPlatePlan"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nimh.nih.gov/health/publications/stress/index.shtml#:~:text=Researchers%20at%20the%20National%20Institute%20of%20Mental%20Health,psychological%20stress%20as%20well%20as%20stress%20management%20technique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41832">
              <a:spcBef>
                <a:spcPct val="30000"/>
              </a:spcBef>
              <a:defRPr sz="1200">
                <a:solidFill>
                  <a:schemeClr val="tx1"/>
                </a:solidFill>
                <a:latin typeface="Times New Roman" pitchFamily="18" charset="0"/>
              </a:defRPr>
            </a:lvl1pPr>
            <a:lvl2pPr marL="751896" indent="-288828" defTabSz="941832">
              <a:spcBef>
                <a:spcPct val="30000"/>
              </a:spcBef>
              <a:defRPr sz="1200">
                <a:solidFill>
                  <a:schemeClr val="tx1"/>
                </a:solidFill>
                <a:latin typeface="Times New Roman" pitchFamily="18" charset="0"/>
              </a:defRPr>
            </a:lvl2pPr>
            <a:lvl3pPr marL="1158453" indent="-230749" defTabSz="941832">
              <a:spcBef>
                <a:spcPct val="30000"/>
              </a:spcBef>
              <a:defRPr sz="1200">
                <a:solidFill>
                  <a:schemeClr val="tx1"/>
                </a:solidFill>
                <a:latin typeface="Times New Roman" pitchFamily="18" charset="0"/>
              </a:defRPr>
            </a:lvl3pPr>
            <a:lvl4pPr marL="1621521" indent="-230749" defTabSz="941832">
              <a:spcBef>
                <a:spcPct val="30000"/>
              </a:spcBef>
              <a:defRPr sz="1200">
                <a:solidFill>
                  <a:schemeClr val="tx1"/>
                </a:solidFill>
                <a:latin typeface="Times New Roman" pitchFamily="18" charset="0"/>
              </a:defRPr>
            </a:lvl4pPr>
            <a:lvl5pPr marL="2084588" indent="-230749" defTabSz="941832">
              <a:spcBef>
                <a:spcPct val="30000"/>
              </a:spcBef>
              <a:defRPr sz="1200">
                <a:solidFill>
                  <a:schemeClr val="tx1"/>
                </a:solidFill>
                <a:latin typeface="Times New Roman" pitchFamily="18" charset="0"/>
              </a:defRPr>
            </a:lvl5pPr>
            <a:lvl6pPr marL="2536668" indent="-230749" defTabSz="941832" eaLnBrk="0" fontAlgn="base" hangingPunct="0">
              <a:spcBef>
                <a:spcPct val="30000"/>
              </a:spcBef>
              <a:spcAft>
                <a:spcPct val="0"/>
              </a:spcAft>
              <a:defRPr sz="1200">
                <a:solidFill>
                  <a:schemeClr val="tx1"/>
                </a:solidFill>
                <a:latin typeface="Times New Roman" pitchFamily="18" charset="0"/>
              </a:defRPr>
            </a:lvl6pPr>
            <a:lvl7pPr marL="2988747" indent="-230749" defTabSz="941832" eaLnBrk="0" fontAlgn="base" hangingPunct="0">
              <a:spcBef>
                <a:spcPct val="30000"/>
              </a:spcBef>
              <a:spcAft>
                <a:spcPct val="0"/>
              </a:spcAft>
              <a:defRPr sz="1200">
                <a:solidFill>
                  <a:schemeClr val="tx1"/>
                </a:solidFill>
                <a:latin typeface="Times New Roman" pitchFamily="18" charset="0"/>
              </a:defRPr>
            </a:lvl7pPr>
            <a:lvl8pPr marL="3440826" indent="-230749" defTabSz="941832" eaLnBrk="0" fontAlgn="base" hangingPunct="0">
              <a:spcBef>
                <a:spcPct val="30000"/>
              </a:spcBef>
              <a:spcAft>
                <a:spcPct val="0"/>
              </a:spcAft>
              <a:defRPr sz="1200">
                <a:solidFill>
                  <a:schemeClr val="tx1"/>
                </a:solidFill>
                <a:latin typeface="Times New Roman" pitchFamily="18" charset="0"/>
              </a:defRPr>
            </a:lvl8pPr>
            <a:lvl9pPr marL="3892906" indent="-230749" defTabSz="941832"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CCE1C64-94E4-40ED-A2AC-2B592F4E6489}" type="slidenum">
              <a:rPr lang="en-US" altLang="en-US" smtClean="0"/>
              <a:pPr>
                <a:spcBef>
                  <a:spcPct val="0"/>
                </a:spcBef>
              </a:pPr>
              <a:t>1</a:t>
            </a:fld>
            <a:endParaRPr lang="en-US" altLang="en-US"/>
          </a:p>
        </p:txBody>
      </p:sp>
      <p:sp>
        <p:nvSpPr>
          <p:cNvPr id="60419" name="Text Box 2"/>
          <p:cNvSpPr txBox="1">
            <a:spLocks noChangeArrowheads="1"/>
          </p:cNvSpPr>
          <p:nvPr/>
        </p:nvSpPr>
        <p:spPr bwMode="auto">
          <a:xfrm>
            <a:off x="4283959" y="0"/>
            <a:ext cx="189598" cy="309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354" tIns="47178" rIns="94354" bIns="47178">
            <a:spAutoFit/>
          </a:bodyPr>
          <a:lstStyle>
            <a:lvl1pPr defTabSz="930275">
              <a:spcBef>
                <a:spcPct val="30000"/>
              </a:spcBef>
              <a:defRPr sz="1200">
                <a:solidFill>
                  <a:schemeClr val="tx1"/>
                </a:solidFill>
                <a:latin typeface="Times New Roman" pitchFamily="18" charset="0"/>
              </a:defRPr>
            </a:lvl1pPr>
            <a:lvl2pPr marL="742950" indent="-285750" defTabSz="930275">
              <a:spcBef>
                <a:spcPct val="30000"/>
              </a:spcBef>
              <a:defRPr sz="1200">
                <a:solidFill>
                  <a:schemeClr val="tx1"/>
                </a:solidFill>
                <a:latin typeface="Times New Roman" pitchFamily="18" charset="0"/>
              </a:defRPr>
            </a:lvl2pPr>
            <a:lvl3pPr marL="1143000" indent="-228600" defTabSz="930275">
              <a:spcBef>
                <a:spcPct val="30000"/>
              </a:spcBef>
              <a:defRPr sz="1200">
                <a:solidFill>
                  <a:schemeClr val="tx1"/>
                </a:solidFill>
                <a:latin typeface="Times New Roman" pitchFamily="18" charset="0"/>
              </a:defRPr>
            </a:lvl3pPr>
            <a:lvl4pPr marL="1600200" indent="-228600" defTabSz="930275">
              <a:spcBef>
                <a:spcPct val="30000"/>
              </a:spcBef>
              <a:defRPr sz="1200">
                <a:solidFill>
                  <a:schemeClr val="tx1"/>
                </a:solidFill>
                <a:latin typeface="Times New Roman" pitchFamily="18" charset="0"/>
              </a:defRPr>
            </a:lvl4pPr>
            <a:lvl5pPr marL="2057400" indent="-228600" defTabSz="930275">
              <a:spcBef>
                <a:spcPct val="30000"/>
              </a:spcBef>
              <a:defRPr sz="1200">
                <a:solidFill>
                  <a:schemeClr val="tx1"/>
                </a:solidFill>
                <a:latin typeface="Times New Roman" pitchFamily="18" charset="0"/>
              </a:defRPr>
            </a:lvl5pPr>
            <a:lvl6pPr marL="2514600" indent="-228600" defTabSz="930275" eaLnBrk="0" fontAlgn="base" hangingPunct="0">
              <a:spcBef>
                <a:spcPct val="30000"/>
              </a:spcBef>
              <a:spcAft>
                <a:spcPct val="0"/>
              </a:spcAft>
              <a:defRPr sz="1200">
                <a:solidFill>
                  <a:schemeClr val="tx1"/>
                </a:solidFill>
                <a:latin typeface="Times New Roman" pitchFamily="18" charset="0"/>
              </a:defRPr>
            </a:lvl6pPr>
            <a:lvl7pPr marL="2971800" indent="-228600" defTabSz="930275" eaLnBrk="0" fontAlgn="base" hangingPunct="0">
              <a:spcBef>
                <a:spcPct val="30000"/>
              </a:spcBef>
              <a:spcAft>
                <a:spcPct val="0"/>
              </a:spcAft>
              <a:defRPr sz="1200">
                <a:solidFill>
                  <a:schemeClr val="tx1"/>
                </a:solidFill>
                <a:latin typeface="Times New Roman" pitchFamily="18" charset="0"/>
              </a:defRPr>
            </a:lvl7pPr>
            <a:lvl8pPr marL="3429000" indent="-228600" defTabSz="930275" eaLnBrk="0" fontAlgn="base" hangingPunct="0">
              <a:spcBef>
                <a:spcPct val="30000"/>
              </a:spcBef>
              <a:spcAft>
                <a:spcPct val="0"/>
              </a:spcAft>
              <a:defRPr sz="1200">
                <a:solidFill>
                  <a:schemeClr val="tx1"/>
                </a:solidFill>
                <a:latin typeface="Times New Roman" pitchFamily="18" charset="0"/>
              </a:defRPr>
            </a:lvl8pPr>
            <a:lvl9pPr marL="3886200" indent="-228600" defTabSz="9302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1400" b="1">
              <a:latin typeface="Arial" charset="0"/>
            </a:endParaRPr>
          </a:p>
        </p:txBody>
      </p:sp>
      <p:sp>
        <p:nvSpPr>
          <p:cNvPr id="60420" name="Rectangle 3"/>
          <p:cNvSpPr>
            <a:spLocks noGrp="1" noChangeArrowheads="1"/>
          </p:cNvSpPr>
          <p:nvPr>
            <p:ph type="body" idx="1"/>
          </p:nvPr>
        </p:nvSpPr>
        <p:spPr>
          <a:noFill/>
        </p:spPr>
        <p:txBody>
          <a:bodyPr/>
          <a:lstStyle/>
          <a:p>
            <a:pPr eaLnBrk="1" hangingPunct="1"/>
            <a:endParaRPr lang="en-US" altLang="en-US"/>
          </a:p>
        </p:txBody>
      </p:sp>
      <p:sp>
        <p:nvSpPr>
          <p:cNvPr id="60421" name="Rectangle 4"/>
          <p:cNvSpPr>
            <a:spLocks noGrp="1" noRot="1" noChangeAspect="1" noChangeArrowheads="1" noTextEdit="1"/>
          </p:cNvSpPr>
          <p:nvPr>
            <p:ph type="sldImg"/>
          </p:nvPr>
        </p:nvSpPr>
        <p:spPr>
          <a:xfrm>
            <a:off x="2159000" y="696913"/>
            <a:ext cx="2692400" cy="3486150"/>
          </a:xfr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2159000" y="696913"/>
            <a:ext cx="2692400" cy="3486150"/>
          </a:xfrm>
          <a:ln/>
        </p:spPr>
      </p:sp>
      <p:sp>
        <p:nvSpPr>
          <p:cNvPr id="696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9636"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E85F980-B619-411F-880E-BE27BB380059}" type="slidenum">
              <a:rPr lang="en-US" altLang="en-US">
                <a:solidFill>
                  <a:srgbClr val="646D72"/>
                </a:solidFill>
                <a:latin typeface="Calibri" pitchFamily="34" charset="0"/>
              </a:rPr>
              <a:pPr algn="r" eaLnBrk="1" hangingPunct="1">
                <a:spcBef>
                  <a:spcPct val="0"/>
                </a:spcBef>
              </a:pPr>
              <a:t>10</a:t>
            </a:fld>
            <a:endParaRPr lang="en-US" altLang="en-US">
              <a:solidFill>
                <a:srgbClr val="646D72"/>
              </a:solidFill>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p:spPr>
        <p:txBody>
          <a:bodyPr/>
          <a:lstStyle/>
          <a:p>
            <a:r>
              <a:rPr lang="en-US" altLang="en-US" dirty="0">
                <a:latin typeface="Arial" charset="0"/>
                <a:ea typeface="ＭＳ Ｐゴシック" pitchFamily="34" charset="-128"/>
              </a:rPr>
              <a:t>SOURCE</a:t>
            </a:r>
          </a:p>
          <a:p>
            <a:pPr marL="0" marR="0" lvl="0" indent="0" algn="l" defTabSz="1455542" rtl="0" eaLnBrk="1" fontAlgn="auto"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Smokefree.gov. Reasons to Quit. </a:t>
            </a:r>
            <a:r>
              <a:rPr lang="en-US" sz="1900" u="sng" kern="1200" dirty="0">
                <a:solidFill>
                  <a:schemeClr val="tx1"/>
                </a:solidFill>
                <a:effectLst/>
                <a:latin typeface="Arial" panose="020B0604020202020204" pitchFamily="34" charset="0"/>
                <a:ea typeface="+mn-ea"/>
                <a:cs typeface="+mn-cs"/>
                <a:hlinkClick r:id="rId3"/>
              </a:rPr>
              <a:t>https://smokefree.gov/quit-smoking/why-you-should-quit/reasons-to-quit</a:t>
            </a:r>
            <a:r>
              <a:rPr lang="en-US" sz="1900" kern="1200" dirty="0">
                <a:solidFill>
                  <a:schemeClr val="tx1"/>
                </a:solidFill>
                <a:effectLst/>
                <a:latin typeface="Arial" panose="020B0604020202020204" pitchFamily="34" charset="0"/>
                <a:ea typeface="+mn-ea"/>
                <a:cs typeface="+mn-cs"/>
              </a:rPr>
              <a:t>; no date. Accessed December 4 2020</a:t>
            </a:r>
          </a:p>
          <a:p>
            <a:endParaRPr lang="en-US" altLang="en-US">
              <a:latin typeface="Arial" charset="0"/>
              <a:ea typeface="ＭＳ Ｐゴシック" pitchFamily="34" charset="-128"/>
            </a:endParaRPr>
          </a:p>
        </p:txBody>
      </p:sp>
      <p:sp>
        <p:nvSpPr>
          <p:cNvPr id="93188"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eaLnBrk="0" hangingPunct="0">
              <a:spcBef>
                <a:spcPct val="30000"/>
              </a:spcBef>
              <a:defRPr sz="1200">
                <a:solidFill>
                  <a:schemeClr val="tx1"/>
                </a:solidFill>
                <a:latin typeface="Arial" charset="0"/>
                <a:ea typeface="ＭＳ Ｐゴシック" pitchFamily="34" charset="-128"/>
              </a:defRPr>
            </a:lvl1pPr>
            <a:lvl2pPr marL="742950" indent="-285750" defTabSz="481013" eaLnBrk="0" hangingPunct="0">
              <a:spcBef>
                <a:spcPct val="30000"/>
              </a:spcBef>
              <a:defRPr sz="1200">
                <a:solidFill>
                  <a:schemeClr val="tx1"/>
                </a:solidFill>
                <a:latin typeface="Arial" charset="0"/>
                <a:ea typeface="ＭＳ Ｐゴシック" pitchFamily="34" charset="-128"/>
              </a:defRPr>
            </a:lvl2pPr>
            <a:lvl3pPr marL="1143000" indent="-228600" defTabSz="481013" eaLnBrk="0" hangingPunct="0">
              <a:spcBef>
                <a:spcPct val="30000"/>
              </a:spcBef>
              <a:defRPr sz="1200">
                <a:solidFill>
                  <a:schemeClr val="tx1"/>
                </a:solidFill>
                <a:latin typeface="Arial" charset="0"/>
                <a:ea typeface="ＭＳ Ｐゴシック" pitchFamily="34" charset="-128"/>
              </a:defRPr>
            </a:lvl3pPr>
            <a:lvl4pPr marL="1600200" indent="-228600" defTabSz="481013" eaLnBrk="0" hangingPunct="0">
              <a:spcBef>
                <a:spcPct val="30000"/>
              </a:spcBef>
              <a:defRPr sz="1200">
                <a:solidFill>
                  <a:schemeClr val="tx1"/>
                </a:solidFill>
                <a:latin typeface="Arial" charset="0"/>
                <a:ea typeface="ＭＳ Ｐゴシック" pitchFamily="34" charset="-128"/>
              </a:defRPr>
            </a:lvl4pPr>
            <a:lvl5pPr marL="2057400" indent="-228600" defTabSz="481013" eaLnBrk="0" hangingPunct="0">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AB0852D-B1A9-4E44-8A59-2B4721C8F03B}" type="slidenum">
              <a:rPr lang="en-US" altLang="en-US">
                <a:solidFill>
                  <a:srgbClr val="646D72"/>
                </a:solidFill>
                <a:latin typeface="Calibri" pitchFamily="34" charset="0"/>
                <a:cs typeface="Arial" charset="0"/>
              </a:rPr>
              <a:pPr algn="r" eaLnBrk="1" hangingPunct="1">
                <a:spcBef>
                  <a:spcPct val="0"/>
                </a:spcBef>
              </a:pPr>
              <a:t>11</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2159000" y="696913"/>
            <a:ext cx="2692400" cy="3486150"/>
          </a:xfrm>
          <a:ln/>
        </p:spPr>
      </p:sp>
      <p:sp>
        <p:nvSpPr>
          <p:cNvPr id="747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4756"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13ECE4F-3D5D-4ABA-AA37-46018E4BC7D8}" type="slidenum">
              <a:rPr lang="en-US" altLang="en-US">
                <a:solidFill>
                  <a:srgbClr val="646D72"/>
                </a:solidFill>
                <a:latin typeface="Calibri" pitchFamily="34" charset="0"/>
              </a:rPr>
              <a:pPr algn="r" eaLnBrk="1" hangingPunct="1">
                <a:spcBef>
                  <a:spcPct val="0"/>
                </a:spcBef>
              </a:pPr>
              <a:t>12</a:t>
            </a:fld>
            <a:endParaRPr lang="en-US" altLang="en-US">
              <a:solidFill>
                <a:srgbClr val="646D72"/>
              </a:solidFill>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2159000" y="696913"/>
            <a:ext cx="2692400" cy="3486150"/>
          </a:xfrm>
          <a:ln/>
        </p:spPr>
      </p:sp>
      <p:sp>
        <p:nvSpPr>
          <p:cNvPr id="788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8852"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187FF6F-32B8-4192-8286-5AEABDEB4445}" type="slidenum">
              <a:rPr lang="en-US" altLang="en-US">
                <a:solidFill>
                  <a:srgbClr val="646D72"/>
                </a:solidFill>
                <a:latin typeface="Calibri" pitchFamily="34" charset="0"/>
              </a:rPr>
              <a:pPr algn="r" eaLnBrk="1" hangingPunct="1">
                <a:spcBef>
                  <a:spcPct val="0"/>
                </a:spcBef>
              </a:pPr>
              <a:t>13</a:t>
            </a:fld>
            <a:endParaRPr lang="en-US" altLang="en-US">
              <a:solidFill>
                <a:srgbClr val="646D72"/>
              </a:solidFill>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14</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958948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2159000" y="696913"/>
            <a:ext cx="2692400" cy="3486150"/>
          </a:xfrm>
          <a:ln/>
        </p:spPr>
      </p:sp>
      <p:sp>
        <p:nvSpPr>
          <p:cNvPr id="491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9156"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3EBB997-05BA-4767-9F1D-7877AF281C44}"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2159000" y="696913"/>
            <a:ext cx="2692400" cy="3486150"/>
          </a:xfrm>
          <a:ln/>
        </p:spPr>
      </p:sp>
      <p:sp>
        <p:nvSpPr>
          <p:cNvPr id="512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1204"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66EBFD2-B9FC-489D-A337-71084294923F}" type="slidenum">
              <a:rPr lang="en-US" altLang="en-US">
                <a:solidFill>
                  <a:srgbClr val="646D72"/>
                </a:solidFill>
                <a:latin typeface="Calibri" pitchFamily="34" charset="0"/>
              </a:rPr>
              <a:pPr algn="r" eaLnBrk="1" hangingPunct="1">
                <a:spcBef>
                  <a:spcPct val="0"/>
                </a:spcBef>
              </a:pPr>
              <a:t>3</a:t>
            </a:fld>
            <a:endParaRPr lang="en-US" altLang="en-US">
              <a:solidFill>
                <a:srgbClr val="646D72"/>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2159000" y="696913"/>
            <a:ext cx="2692400" cy="3486150"/>
          </a:xfrm>
          <a:ln/>
        </p:spPr>
      </p:sp>
      <p:sp>
        <p:nvSpPr>
          <p:cNvPr id="50179" name="Notes Placeholder 2"/>
          <p:cNvSpPr>
            <a:spLocks noGrp="1" noChangeArrowheads="1"/>
          </p:cNvSpPr>
          <p:nvPr>
            <p:ph type="body" idx="1"/>
          </p:nvPr>
        </p:nvSpPr>
        <p:spPr>
          <a:noFill/>
        </p:spPr>
        <p:txBody>
          <a:bodyPr>
            <a:normAutofit/>
          </a:bodyPr>
          <a:lstStyle/>
          <a:p>
            <a:r>
              <a:rPr lang="en-US" altLang="en-US" dirty="0">
                <a:latin typeface="Arial" charset="0"/>
                <a:ea typeface="ＭＳ Ｐゴシック" pitchFamily="34" charset="-128"/>
              </a:rPr>
              <a:t>SOURCES</a:t>
            </a:r>
          </a:p>
          <a:p>
            <a:pPr marL="0" marR="0" lvl="0" indent="0" algn="l" defTabSz="1455542" rtl="0" eaLnBrk="1" fontAlgn="auto"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ChooseMyPlate.gov. Start Simple with MyPlate Tip Sheet. </a:t>
            </a:r>
            <a:r>
              <a:rPr lang="en-US" sz="2000" dirty="0">
                <a:latin typeface="Arial" panose="020B0604020202020204" pitchFamily="34" charset="0"/>
                <a:hlinkClick r:id="rId3"/>
              </a:rPr>
              <a:t>https://www.choosemyplate.gov/start-simple-myplate-tip-sheet-0</a:t>
            </a:r>
            <a:endParaRPr lang="en-US" sz="2000" dirty="0"/>
          </a:p>
          <a:p>
            <a:pPr marL="0" marR="0" lvl="0" indent="0" algn="l" defTabSz="1455542" rtl="0" eaLnBrk="1" fontAlgn="auto"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 no date. Accessed December 11 2020</a:t>
            </a:r>
          </a:p>
          <a:p>
            <a:endParaRPr lang="en-US" altLang="en-US" dirty="0">
              <a:latin typeface="Arial" charset="0"/>
              <a:ea typeface="ＭＳ Ｐゴシック" pitchFamily="34" charset="-128"/>
            </a:endParaRPr>
          </a:p>
          <a:p>
            <a:pPr marL="0" marR="0" lvl="0" indent="0" algn="l" defTabSz="1455542" rtl="0" eaLnBrk="1" fontAlgn="auto"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ChooseMyPlate.gov. MyPlate Plan. Get Your MyPlate Plan. </a:t>
            </a:r>
            <a:r>
              <a:rPr lang="en-US" sz="2000" dirty="0">
                <a:latin typeface="Arial" panose="020B0604020202020204" pitchFamily="34" charset="0"/>
                <a:hlinkClick r:id="rId4"/>
              </a:rPr>
              <a:t>https://www.choosemyplate.gov/resources/MyPlatePlan</a:t>
            </a:r>
            <a:r>
              <a:rPr lang="en-US" sz="1900" kern="1200" dirty="0">
                <a:solidFill>
                  <a:schemeClr val="tx1"/>
                </a:solidFill>
                <a:effectLst/>
                <a:latin typeface="Arial" panose="020B0604020202020204" pitchFamily="34" charset="0"/>
                <a:ea typeface="+mn-ea"/>
                <a:cs typeface="+mn-cs"/>
              </a:rPr>
              <a:t>; no date. Accessed December 11 2020 </a:t>
            </a:r>
          </a:p>
          <a:p>
            <a:endParaRPr lang="en-US" altLang="en-US" dirty="0">
              <a:latin typeface="Arial" charset="0"/>
              <a:ea typeface="ＭＳ Ｐゴシック" pitchFamily="34" charset="-128"/>
            </a:endParaRPr>
          </a:p>
        </p:txBody>
      </p:sp>
      <p:sp>
        <p:nvSpPr>
          <p:cNvPr id="5018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1875D582-9E05-46C1-AA69-FECDCECC8F03}" type="slidenum">
              <a:rPr lang="en-US" altLang="en-US">
                <a:solidFill>
                  <a:srgbClr val="646D72"/>
                </a:solidFill>
                <a:latin typeface="Calibri" pitchFamily="34" charset="0"/>
              </a:rPr>
              <a:pPr algn="r" eaLnBrk="1" hangingPunct="1">
                <a:spcBef>
                  <a:spcPct val="0"/>
                </a:spcBef>
              </a:pPr>
              <a:t>4</a:t>
            </a:fld>
            <a:endParaRPr lang="en-US" altLang="en-US">
              <a:solidFill>
                <a:srgbClr val="646D72"/>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2159000" y="696913"/>
            <a:ext cx="2692400" cy="3486150"/>
          </a:xfrm>
          <a:ln/>
        </p:spPr>
      </p:sp>
      <p:sp>
        <p:nvSpPr>
          <p:cNvPr id="5939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9396"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D12AAC5-F0AC-47BB-AF19-6A3BE3CEDF10}" type="slidenum">
              <a:rPr lang="en-US" altLang="en-US">
                <a:solidFill>
                  <a:srgbClr val="646D72"/>
                </a:solidFill>
                <a:latin typeface="Calibri" pitchFamily="34" charset="0"/>
              </a:rPr>
              <a:pPr algn="r" eaLnBrk="1" hangingPunct="1">
                <a:spcBef>
                  <a:spcPct val="0"/>
                </a:spcBef>
              </a:pPr>
              <a:t>5</a:t>
            </a:fld>
            <a:endParaRPr lang="en-US" altLang="en-US">
              <a:solidFill>
                <a:srgbClr val="646D72"/>
              </a:solidFill>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2159000" y="696913"/>
            <a:ext cx="2692400" cy="3486150"/>
          </a:xfrm>
          <a:ln/>
        </p:spPr>
      </p:sp>
      <p:sp>
        <p:nvSpPr>
          <p:cNvPr id="6041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042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11FD39E-378F-4659-912F-A6852B00984A}" type="slidenum">
              <a:rPr lang="en-US" altLang="en-US">
                <a:solidFill>
                  <a:srgbClr val="646D72"/>
                </a:solidFill>
                <a:latin typeface="Calibri" pitchFamily="34" charset="0"/>
              </a:rPr>
              <a:pPr algn="r" eaLnBrk="1" hangingPunct="1">
                <a:spcBef>
                  <a:spcPct val="0"/>
                </a:spcBef>
              </a:pPr>
              <a:t>6</a:t>
            </a:fld>
            <a:endParaRPr lang="en-US" altLang="en-US">
              <a:solidFill>
                <a:srgbClr val="646D72"/>
              </a:solidFill>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2159000" y="696913"/>
            <a:ext cx="2692400" cy="3486150"/>
          </a:xfrm>
          <a:ln/>
        </p:spPr>
      </p:sp>
      <p:sp>
        <p:nvSpPr>
          <p:cNvPr id="634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3492"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11CBB27D-49EB-49C1-9C94-A9FA20102D99}" type="slidenum">
              <a:rPr lang="en-US" altLang="en-US">
                <a:solidFill>
                  <a:srgbClr val="646D72"/>
                </a:solidFill>
                <a:latin typeface="Calibri" pitchFamily="34" charset="0"/>
              </a:rPr>
              <a:pPr algn="r" eaLnBrk="1" hangingPunct="1">
                <a:spcBef>
                  <a:spcPct val="0"/>
                </a:spcBef>
              </a:pPr>
              <a:t>7</a:t>
            </a:fld>
            <a:endParaRPr lang="en-US" altLang="en-US">
              <a:solidFill>
                <a:srgbClr val="646D72"/>
              </a:solidFill>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159000" y="696913"/>
            <a:ext cx="2692400" cy="3486150"/>
          </a:xfrm>
          <a:ln/>
        </p:spPr>
      </p:sp>
      <p:sp>
        <p:nvSpPr>
          <p:cNvPr id="55299" name="Notes Placeholder 2"/>
          <p:cNvSpPr>
            <a:spLocks noGrp="1" noChangeArrowheads="1"/>
          </p:cNvSpPr>
          <p:nvPr>
            <p:ph type="body" idx="1"/>
          </p:nvPr>
        </p:nvSpPr>
        <p:spPr>
          <a:noFill/>
        </p:spPr>
        <p:txBody>
          <a:bodyPr>
            <a:normAutofit/>
          </a:bodyPr>
          <a:lstStyle/>
          <a:p>
            <a:r>
              <a:rPr lang="en-US" altLang="en-US" dirty="0">
                <a:latin typeface="Arial" charset="0"/>
                <a:ea typeface="ＭＳ Ｐゴシック" pitchFamily="34" charset="-128"/>
              </a:rPr>
              <a:t>SOURCE</a:t>
            </a:r>
          </a:p>
          <a:p>
            <a:pPr marL="0" marR="0" lvl="0" indent="0" algn="l" defTabSz="1455542" rtl="0" eaLnBrk="1" fontAlgn="auto" latinLnBrk="0" hangingPunct="1">
              <a:lnSpc>
                <a:spcPct val="100000"/>
              </a:lnSpc>
              <a:spcBef>
                <a:spcPts val="0"/>
              </a:spcBef>
              <a:spcAft>
                <a:spcPts val="0"/>
              </a:spcAft>
              <a:buClrTx/>
              <a:buSzTx/>
              <a:buFontTx/>
              <a:buNone/>
              <a:tabLst/>
              <a:defRPr/>
            </a:pPr>
            <a:r>
              <a:rPr lang="en-US" sz="1900" kern="1200" dirty="0">
                <a:solidFill>
                  <a:schemeClr val="tx1"/>
                </a:solidFill>
                <a:effectLst/>
                <a:latin typeface="Arial" panose="020B0604020202020204" pitchFamily="34" charset="0"/>
                <a:ea typeface="+mn-ea"/>
                <a:cs typeface="+mn-cs"/>
              </a:rPr>
              <a:t>National Institute of Mental Health. 5 Things You Should Know About Stress. </a:t>
            </a:r>
            <a:r>
              <a:rPr lang="en-US" sz="2000" dirty="0">
                <a:latin typeface="Arial" panose="020B0604020202020204" pitchFamily="34" charset="0"/>
                <a:hlinkClick r:id="rId3"/>
              </a:rPr>
              <a:t>https://www.nimh.nih.gov/health/publications/stress/index.shtml#:~:text=Researchers%20at%20the%20National%20Institute%20of%20Mental%20Health,psychological%20stress%20as%20well%20as%20stress%20management%20techniques</a:t>
            </a:r>
            <a:r>
              <a:rPr lang="en-US" sz="1900" kern="1200" dirty="0">
                <a:solidFill>
                  <a:schemeClr val="tx1"/>
                </a:solidFill>
                <a:effectLst/>
                <a:latin typeface="Arial" panose="020B0604020202020204" pitchFamily="34" charset="0"/>
                <a:ea typeface="+mn-ea"/>
                <a:cs typeface="+mn-cs"/>
              </a:rPr>
              <a:t>. No date. Accessed December 23 2020</a:t>
            </a:r>
          </a:p>
          <a:p>
            <a:endParaRPr lang="en-US" altLang="en-US" dirty="0">
              <a:latin typeface="Arial" charset="0"/>
              <a:ea typeface="ＭＳ Ｐゴシック" pitchFamily="34" charset="-128"/>
            </a:endParaRPr>
          </a:p>
        </p:txBody>
      </p:sp>
      <p:sp>
        <p:nvSpPr>
          <p:cNvPr id="5530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92D1821-5278-41FC-A9BB-3DAD878B58BE}" type="slidenum">
              <a:rPr lang="en-US" altLang="en-US">
                <a:solidFill>
                  <a:srgbClr val="646D72"/>
                </a:solidFill>
                <a:latin typeface="Calibri" pitchFamily="34" charset="0"/>
              </a:rPr>
              <a:pPr algn="r" eaLnBrk="1" hangingPunct="1">
                <a:spcBef>
                  <a:spcPct val="0"/>
                </a:spcBef>
              </a:pPr>
              <a:t>8</a:t>
            </a:fld>
            <a:endParaRPr lang="en-US" altLang="en-US">
              <a:solidFill>
                <a:srgbClr val="646D72"/>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2159000" y="696913"/>
            <a:ext cx="2692400" cy="3486150"/>
          </a:xfrm>
          <a:ln/>
        </p:spPr>
      </p:sp>
      <p:sp>
        <p:nvSpPr>
          <p:cNvPr id="6758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7588"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71746E7-2518-411A-A21D-BD35E0169683}" type="slidenum">
              <a:rPr lang="en-US" altLang="en-US">
                <a:solidFill>
                  <a:srgbClr val="646D72"/>
                </a:solidFill>
                <a:latin typeface="Calibri" pitchFamily="34" charset="0"/>
              </a:rPr>
              <a:pPr algn="r" eaLnBrk="1" hangingPunct="1">
                <a:spcBef>
                  <a:spcPct val="0"/>
                </a:spcBef>
              </a:pPr>
              <a:t>9</a:t>
            </a:fld>
            <a:endParaRPr lang="en-US" altLang="en-US">
              <a:solidFill>
                <a:srgbClr val="646D72"/>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334742" y="9271610"/>
            <a:ext cx="2656108" cy="6566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197116" y="2654300"/>
            <a:ext cx="5293379" cy="1754010"/>
          </a:xfrm>
        </p:spPr>
        <p:txBody>
          <a:bodyPr anchor="b">
            <a:noAutofit/>
          </a:bodyPr>
          <a:lstStyle>
            <a:lvl1pPr algn="l">
              <a:defRPr sz="3800"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197116" y="4387095"/>
            <a:ext cx="5293379" cy="807205"/>
          </a:xfrm>
        </p:spPr>
        <p:txBody>
          <a:bodyPr>
            <a:noAutofit/>
          </a:bodyPr>
          <a:lstStyle>
            <a:lvl1pPr marL="0" indent="0" algn="l">
              <a:buNone/>
              <a:defRPr sz="1500">
                <a:solidFill>
                  <a:schemeClr val="accent1"/>
                </a:solidFill>
              </a:defRPr>
            </a:lvl1pPr>
            <a:lvl2pPr marL="291492" indent="0" algn="ctr">
              <a:buNone/>
              <a:defRPr sz="1275"/>
            </a:lvl2pPr>
            <a:lvl3pPr marL="582984" indent="0" algn="ctr">
              <a:buNone/>
              <a:defRPr sz="1148"/>
            </a:lvl3pPr>
            <a:lvl4pPr marL="874477" indent="0" algn="ctr">
              <a:buNone/>
              <a:defRPr sz="1020"/>
            </a:lvl4pPr>
            <a:lvl5pPr marL="1165970" indent="0" algn="ctr">
              <a:buNone/>
              <a:defRPr sz="1020"/>
            </a:lvl5pPr>
            <a:lvl6pPr marL="1457462" indent="0" algn="ctr">
              <a:buNone/>
              <a:defRPr sz="1020"/>
            </a:lvl6pPr>
            <a:lvl7pPr marL="1748954" indent="0" algn="ctr">
              <a:buNone/>
              <a:defRPr sz="1020"/>
            </a:lvl7pPr>
            <a:lvl8pPr marL="2040446" indent="0" algn="ctr">
              <a:buNone/>
              <a:defRPr sz="1020"/>
            </a:lvl8pPr>
            <a:lvl9pPr marL="2331938" indent="0" algn="ctr">
              <a:buNone/>
              <a:defRPr sz="102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787780"/>
            <a:ext cx="7772399" cy="1613020"/>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419100" y="549275"/>
            <a:ext cx="460213" cy="802827"/>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226306" y="9100439"/>
            <a:ext cx="1161919" cy="402336"/>
          </a:xfrm>
          <a:prstGeom prst="rect">
            <a:avLst/>
          </a:prstGeom>
        </p:spPr>
      </p:pic>
    </p:spTree>
    <p:extLst>
      <p:ext uri="{BB962C8B-B14F-4D97-AF65-F5344CB8AC3E}">
        <p14:creationId xmlns:p14="http://schemas.microsoft.com/office/powerpoint/2010/main" val="121191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197116" y="3876827"/>
            <a:ext cx="5293379" cy="2635438"/>
          </a:xfrm>
        </p:spPr>
        <p:txBody>
          <a:bodyPr anchor="ctr">
            <a:noAutofit/>
          </a:bodyPr>
          <a:lstStyle>
            <a:lvl1pPr algn="l">
              <a:defRPr sz="3800"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419100" y="549275"/>
            <a:ext cx="460213" cy="802827"/>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dirty="0"/>
          </a:p>
        </p:txBody>
      </p:sp>
    </p:spTree>
    <p:extLst>
      <p:ext uri="{BB962C8B-B14F-4D97-AF65-F5344CB8AC3E}">
        <p14:creationId xmlns:p14="http://schemas.microsoft.com/office/powerpoint/2010/main" val="4237431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8670" y="457200"/>
            <a:ext cx="7037805" cy="898213"/>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308239775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8670" y="457200"/>
            <a:ext cx="7037805" cy="981075"/>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318670" y="1803400"/>
            <a:ext cx="7037805" cy="6021752"/>
          </a:xfrm>
        </p:spPr>
        <p:txBody>
          <a:bodyPr/>
          <a:lstStyle>
            <a:lvl1pPr marL="97164" indent="-97164">
              <a:spcBef>
                <a:spcPts val="255"/>
              </a:spcBef>
              <a:spcAft>
                <a:spcPts val="510"/>
              </a:spcAft>
              <a:buClr>
                <a:schemeClr val="accent1"/>
              </a:buClr>
              <a:tabLst/>
              <a:defRPr sz="1400"/>
            </a:lvl1pPr>
            <a:lvl2pPr marL="184883" indent="-83669">
              <a:spcBef>
                <a:spcPts val="0"/>
              </a:spcBef>
              <a:spcAft>
                <a:spcPts val="510"/>
              </a:spcAft>
              <a:buClr>
                <a:schemeClr val="accent1"/>
              </a:buClr>
              <a:tabLst/>
              <a:defRPr sz="1400"/>
            </a:lvl2pPr>
            <a:lvl3pPr marL="267202" indent="-70174">
              <a:spcBef>
                <a:spcPts val="0"/>
              </a:spcBef>
              <a:spcAft>
                <a:spcPts val="510"/>
              </a:spcAft>
              <a:buClr>
                <a:schemeClr val="accent1"/>
              </a:buClr>
              <a:tabLst/>
              <a:defRPr sz="1200"/>
            </a:lvl3pPr>
            <a:lvl4pPr marL="344123" indent="-76922">
              <a:spcBef>
                <a:spcPts val="0"/>
              </a:spcBef>
              <a:spcAft>
                <a:spcPts val="510"/>
              </a:spcAft>
              <a:buClr>
                <a:schemeClr val="accent1"/>
              </a:buClr>
              <a:tabLst/>
              <a:defRPr sz="1100"/>
            </a:lvl4pPr>
            <a:lvl5pPr marL="419695" indent="-68825">
              <a:spcBef>
                <a:spcPts val="0"/>
              </a:spcBef>
              <a:spcAft>
                <a:spcPts val="510"/>
              </a:spcAft>
              <a:buClr>
                <a:schemeClr val="accent1"/>
              </a:buClr>
              <a:tabLst/>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406237037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18670" y="457200"/>
            <a:ext cx="7037805" cy="981075"/>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30352266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318670" y="457200"/>
            <a:ext cx="7037805" cy="981075"/>
          </a:xfrm>
        </p:spPr>
        <p:txBody>
          <a:bodyPr/>
          <a:lstStyle>
            <a:lvl1pPr>
              <a:lnSpc>
                <a:spcPct val="100000"/>
              </a:lnSpc>
              <a:defRPr sz="2800"/>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88620" y="2431897"/>
            <a:ext cx="6995160" cy="5918810"/>
          </a:xfrm>
        </p:spPr>
        <p:txBody>
          <a:bodyPr anchor="ctr"/>
          <a:lstStyle>
            <a:lvl1pPr marL="0" indent="0" algn="ctr">
              <a:buNone/>
              <a:defRPr sz="76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2296259311"/>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326442" y="2449779"/>
            <a:ext cx="7135063" cy="5900928"/>
          </a:xfrm>
        </p:spPr>
        <p:txBody>
          <a:bodyPr anchor="ctr"/>
          <a:lstStyle>
            <a:lvl1pPr marL="0" indent="0" algn="ctr">
              <a:buFont typeface="Arial" panose="020B0604020202020204" pitchFamily="34" charset="0"/>
              <a:buNone/>
              <a:defRPr sz="76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318668" y="457200"/>
            <a:ext cx="7037807" cy="981075"/>
          </a:xfrm>
        </p:spPr>
        <p:txBody>
          <a:bodyPr/>
          <a:lstStyle>
            <a:lvl1pPr>
              <a:lnSpc>
                <a:spcPct val="100000"/>
              </a:lnSpc>
              <a:defRPr sz="2800"/>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384143324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
        <p:nvSpPr>
          <p:cNvPr id="17" name="Text Placeholder 6"/>
          <p:cNvSpPr>
            <a:spLocks noGrp="1"/>
          </p:cNvSpPr>
          <p:nvPr>
            <p:ph type="body" sz="quarter" idx="27" hasCustomPrompt="1"/>
          </p:nvPr>
        </p:nvSpPr>
        <p:spPr bwMode="gray">
          <a:xfrm>
            <a:off x="5834024" y="455613"/>
            <a:ext cx="1481176" cy="169277"/>
          </a:xfrm>
        </p:spPr>
        <p:txBody>
          <a:bodyPr wrap="none" rIns="0" bIns="0" anchor="t" anchorCtr="0"/>
          <a:lstStyle>
            <a:lvl1pPr marL="0" indent="0" algn="r">
              <a:spcBef>
                <a:spcPts val="0"/>
              </a:spcBef>
              <a:buNone/>
              <a:defRPr sz="1100" b="1" baseline="0">
                <a:solidFill>
                  <a:schemeClr val="tx1"/>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dirty="0"/>
              <a:t>Insert Document Type</a:t>
            </a:r>
          </a:p>
        </p:txBody>
      </p:sp>
    </p:spTree>
    <p:extLst>
      <p:ext uri="{BB962C8B-B14F-4D97-AF65-F5344CB8AC3E}">
        <p14:creationId xmlns:p14="http://schemas.microsoft.com/office/powerpoint/2010/main" val="1226489672"/>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318667" y="454079"/>
            <a:ext cx="7037807" cy="917521"/>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318667" y="1371600"/>
            <a:ext cx="7037807" cy="618959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784860" y="9381617"/>
            <a:ext cx="2957208" cy="184666"/>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419101" y="9305495"/>
            <a:ext cx="133150" cy="23227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dirty="0"/>
          </a:p>
        </p:txBody>
      </p:sp>
    </p:spTree>
    <p:extLst>
      <p:ext uri="{BB962C8B-B14F-4D97-AF65-F5344CB8AC3E}">
        <p14:creationId xmlns:p14="http://schemas.microsoft.com/office/powerpoint/2010/main" val="214089711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Lst>
  <p:hf hdr="0" ftr="0" dt="0"/>
  <p:txStyles>
    <p:titleStyle>
      <a:lvl1pPr algn="l" defTabSz="582984" rtl="0" eaLnBrk="1" latinLnBrk="0" hangingPunct="1">
        <a:lnSpc>
          <a:spcPct val="100000"/>
        </a:lnSpc>
        <a:spcBef>
          <a:spcPct val="0"/>
        </a:spcBef>
        <a:buNone/>
        <a:defRPr sz="2800" b="1" i="0" kern="1200" spc="0" baseline="0">
          <a:solidFill>
            <a:schemeClr val="accent1"/>
          </a:solidFill>
          <a:latin typeface="+mj-lt"/>
          <a:ea typeface="+mj-ea"/>
          <a:cs typeface="+mj-cs"/>
        </a:defRPr>
      </a:lvl1pPr>
    </p:titleStyle>
    <p:bodyStyle>
      <a:lvl1pPr marL="99863" indent="-99863" algn="l" defTabSz="582984" rtl="0" eaLnBrk="1" latinLnBrk="0" hangingPunct="1">
        <a:lnSpc>
          <a:spcPct val="90000"/>
        </a:lnSpc>
        <a:spcBef>
          <a:spcPts val="255"/>
        </a:spcBef>
        <a:spcAft>
          <a:spcPts val="51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1pPr>
      <a:lvl2pPr marL="186232" indent="-86369" algn="l" defTabSz="582984" rtl="0" eaLnBrk="1" latinLnBrk="0" hangingPunct="1">
        <a:lnSpc>
          <a:spcPct val="90000"/>
        </a:lnSpc>
        <a:spcBef>
          <a:spcPts val="0"/>
        </a:spcBef>
        <a:spcAft>
          <a:spcPts val="510"/>
        </a:spcAft>
        <a:buClr>
          <a:schemeClr val="accent1"/>
        </a:buClr>
        <a:buFont typeface="System Font Regular"/>
        <a:buChar char="-"/>
        <a:tabLst/>
        <a:defRPr sz="1400" b="0" i="0" kern="1200">
          <a:solidFill>
            <a:schemeClr val="accent1"/>
          </a:solidFill>
          <a:latin typeface="+mn-lt"/>
          <a:ea typeface="+mn-ea"/>
          <a:cs typeface="Arial" panose="020B0604020202020204" pitchFamily="34" charset="0"/>
        </a:defRPr>
      </a:lvl2pPr>
      <a:lvl3pPr marL="279347" indent="-86369" algn="l" defTabSz="582984" rtl="0" eaLnBrk="1" latinLnBrk="0" hangingPunct="1">
        <a:lnSpc>
          <a:spcPct val="90000"/>
        </a:lnSpc>
        <a:spcBef>
          <a:spcPts val="0"/>
        </a:spcBef>
        <a:spcAft>
          <a:spcPts val="510"/>
        </a:spcAft>
        <a:buClr>
          <a:schemeClr val="accent1"/>
        </a:buClr>
        <a:buFont typeface="Arial" panose="020B0604020202020204" pitchFamily="34" charset="0"/>
        <a:buChar char="•"/>
        <a:tabLst/>
        <a:defRPr sz="1200" b="0" i="0" kern="1200">
          <a:solidFill>
            <a:schemeClr val="accent1"/>
          </a:solidFill>
          <a:latin typeface="+mn-lt"/>
          <a:ea typeface="+mn-ea"/>
          <a:cs typeface="Arial" panose="020B0604020202020204" pitchFamily="34" charset="0"/>
        </a:defRPr>
      </a:lvl3pPr>
      <a:lvl4pPr marL="341425" indent="-62077" algn="l" defTabSz="582984" rtl="0" eaLnBrk="1" latinLnBrk="0" hangingPunct="1">
        <a:lnSpc>
          <a:spcPct val="90000"/>
        </a:lnSpc>
        <a:spcBef>
          <a:spcPts val="0"/>
        </a:spcBef>
        <a:spcAft>
          <a:spcPts val="510"/>
        </a:spcAft>
        <a:buClr>
          <a:schemeClr val="accent1"/>
        </a:buClr>
        <a:buFont typeface="System Font Regular"/>
        <a:buChar char="-"/>
        <a:tabLst/>
        <a:defRPr sz="1100" b="0" i="0" kern="1200">
          <a:solidFill>
            <a:schemeClr val="accent1"/>
          </a:solidFill>
          <a:latin typeface="+mn-lt"/>
          <a:ea typeface="+mn-ea"/>
          <a:cs typeface="Arial" panose="020B0604020202020204" pitchFamily="34" charset="0"/>
        </a:defRPr>
      </a:lvl4pPr>
      <a:lvl5pPr marL="442637" indent="-86369" algn="l" defTabSz="582984" rtl="0" eaLnBrk="1" latinLnBrk="0" hangingPunct="1">
        <a:lnSpc>
          <a:spcPct val="90000"/>
        </a:lnSpc>
        <a:spcBef>
          <a:spcPts val="0"/>
        </a:spcBef>
        <a:spcAft>
          <a:spcPts val="510"/>
        </a:spcAft>
        <a:buClr>
          <a:schemeClr val="accent1"/>
        </a:buClr>
        <a:buFont typeface="Arial" panose="020B0604020202020204" pitchFamily="34" charset="0"/>
        <a:buChar char="•"/>
        <a:tabLst/>
        <a:defRPr sz="1000" b="0" i="0" kern="1200">
          <a:solidFill>
            <a:schemeClr val="accent1"/>
          </a:solidFill>
          <a:latin typeface="+mn-lt"/>
          <a:ea typeface="+mn-ea"/>
          <a:cs typeface="Arial" panose="020B0604020202020204" pitchFamily="34" charset="0"/>
        </a:defRPr>
      </a:lvl5pPr>
      <a:lvl6pPr marL="1603208"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700"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6192"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685"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p:bodyStyle>
    <p:otherStyle>
      <a:defPPr>
        <a:defRPr lang="en-US"/>
      </a:defPPr>
      <a:lvl1pPr marL="0" algn="l" defTabSz="582984" rtl="0" eaLnBrk="1" latinLnBrk="0" hangingPunct="1">
        <a:defRPr sz="1148" kern="1200">
          <a:solidFill>
            <a:schemeClr val="tx1"/>
          </a:solidFill>
          <a:latin typeface="+mn-lt"/>
          <a:ea typeface="+mn-ea"/>
          <a:cs typeface="+mn-cs"/>
        </a:defRPr>
      </a:lvl1pPr>
      <a:lvl2pPr marL="291492" algn="l" defTabSz="582984" rtl="0" eaLnBrk="1" latinLnBrk="0" hangingPunct="1">
        <a:defRPr sz="1148" kern="1200">
          <a:solidFill>
            <a:schemeClr val="tx1"/>
          </a:solidFill>
          <a:latin typeface="+mn-lt"/>
          <a:ea typeface="+mn-ea"/>
          <a:cs typeface="+mn-cs"/>
        </a:defRPr>
      </a:lvl2pPr>
      <a:lvl3pPr marL="582984" algn="l" defTabSz="582984" rtl="0" eaLnBrk="1" latinLnBrk="0" hangingPunct="1">
        <a:defRPr sz="1148" kern="1200">
          <a:solidFill>
            <a:schemeClr val="tx1"/>
          </a:solidFill>
          <a:latin typeface="+mn-lt"/>
          <a:ea typeface="+mn-ea"/>
          <a:cs typeface="+mn-cs"/>
        </a:defRPr>
      </a:lvl3pPr>
      <a:lvl4pPr marL="874477" algn="l" defTabSz="582984" rtl="0" eaLnBrk="1" latinLnBrk="0" hangingPunct="1">
        <a:defRPr sz="1148" kern="1200">
          <a:solidFill>
            <a:schemeClr val="tx1"/>
          </a:solidFill>
          <a:latin typeface="+mn-lt"/>
          <a:ea typeface="+mn-ea"/>
          <a:cs typeface="+mn-cs"/>
        </a:defRPr>
      </a:lvl4pPr>
      <a:lvl5pPr marL="1165970" algn="l" defTabSz="582984" rtl="0" eaLnBrk="1" latinLnBrk="0" hangingPunct="1">
        <a:defRPr sz="1148" kern="1200">
          <a:solidFill>
            <a:schemeClr val="tx1"/>
          </a:solidFill>
          <a:latin typeface="+mn-lt"/>
          <a:ea typeface="+mn-ea"/>
          <a:cs typeface="+mn-cs"/>
        </a:defRPr>
      </a:lvl5pPr>
      <a:lvl6pPr marL="1457462" algn="l" defTabSz="582984" rtl="0" eaLnBrk="1" latinLnBrk="0" hangingPunct="1">
        <a:defRPr sz="1148" kern="1200">
          <a:solidFill>
            <a:schemeClr val="tx1"/>
          </a:solidFill>
          <a:latin typeface="+mn-lt"/>
          <a:ea typeface="+mn-ea"/>
          <a:cs typeface="+mn-cs"/>
        </a:defRPr>
      </a:lvl6pPr>
      <a:lvl7pPr marL="1748954" algn="l" defTabSz="582984" rtl="0" eaLnBrk="1" latinLnBrk="0" hangingPunct="1">
        <a:defRPr sz="1148" kern="1200">
          <a:solidFill>
            <a:schemeClr val="tx1"/>
          </a:solidFill>
          <a:latin typeface="+mn-lt"/>
          <a:ea typeface="+mn-ea"/>
          <a:cs typeface="+mn-cs"/>
        </a:defRPr>
      </a:lvl7pPr>
      <a:lvl8pPr marL="2040446" algn="l" defTabSz="582984" rtl="0" eaLnBrk="1" latinLnBrk="0" hangingPunct="1">
        <a:defRPr sz="1148" kern="1200">
          <a:solidFill>
            <a:schemeClr val="tx1"/>
          </a:solidFill>
          <a:latin typeface="+mn-lt"/>
          <a:ea typeface="+mn-ea"/>
          <a:cs typeface="+mn-cs"/>
        </a:defRPr>
      </a:lvl8pPr>
      <a:lvl9pPr marL="2331938" algn="l" defTabSz="582984" rtl="0" eaLnBrk="1" latinLnBrk="0" hangingPunct="1">
        <a:defRPr sz="114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smokefree.gov/quit-smoking/why-you-should-quit/reasons-to-quit"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www.nimh.nih.gov/health/publications/stress/index.shtml#:~:text=Researchers%20at%20the%20National%20Institute%20of%20Mental%20Health,psychological%20stress%20as%20well%20as%20stress%20management%20techniques"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97116" y="2654300"/>
            <a:ext cx="5944464" cy="1754010"/>
          </a:xfrm>
        </p:spPr>
        <p:txBody>
          <a:bodyPr/>
          <a:lstStyle/>
          <a:p>
            <a:r>
              <a:rPr lang="en-US" altLang="en-US" dirty="0"/>
              <a:t>Boost Energy Naturally</a:t>
            </a:r>
          </a:p>
        </p:txBody>
      </p:sp>
      <p:sp>
        <p:nvSpPr>
          <p:cNvPr id="3075" name="Rectangle 3"/>
          <p:cNvSpPr>
            <a:spLocks noGrp="1" noChangeArrowheads="1"/>
          </p:cNvSpPr>
          <p:nvPr>
            <p:ph type="subTitle" idx="1"/>
          </p:nvPr>
        </p:nvSpPr>
        <p:spPr/>
        <p:txBody>
          <a:bodyPr/>
          <a:lstStyle/>
          <a:p>
            <a:r>
              <a:rPr lang="en-US" altLang="en-US" dirty="0"/>
              <a:t>Workbook</a:t>
            </a:r>
          </a:p>
        </p:txBody>
      </p:sp>
      <p:sp>
        <p:nvSpPr>
          <p:cNvPr id="3077" name="TextBox 1"/>
          <p:cNvSpPr txBox="1">
            <a:spLocks noChangeArrowheads="1"/>
          </p:cNvSpPr>
          <p:nvPr/>
        </p:nvSpPr>
        <p:spPr bwMode="auto">
          <a:xfrm>
            <a:off x="6701897" y="9639300"/>
            <a:ext cx="760393"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chemeClr val="accent2"/>
              </a:buClr>
              <a:buChar char="•"/>
              <a:defRPr sz="1200">
                <a:solidFill>
                  <a:schemeClr val="accent2"/>
                </a:solidFill>
                <a:latin typeface="Times New Roman" pitchFamily="18" charset="0"/>
              </a:defRPr>
            </a:lvl1pPr>
            <a:lvl2pPr marL="742950" indent="-285750">
              <a:spcBef>
                <a:spcPct val="20000"/>
              </a:spcBef>
              <a:buClr>
                <a:schemeClr val="accent2"/>
              </a:buClr>
              <a:buChar char="–"/>
              <a:defRPr sz="1200">
                <a:solidFill>
                  <a:schemeClr val="accent2"/>
                </a:solidFill>
                <a:latin typeface="Times New Roman" pitchFamily="18" charset="0"/>
              </a:defRPr>
            </a:lvl2pPr>
            <a:lvl3pPr marL="1143000" indent="-228600">
              <a:spcBef>
                <a:spcPct val="20000"/>
              </a:spcBef>
              <a:buClr>
                <a:schemeClr val="accent2"/>
              </a:buClr>
              <a:buChar char="•"/>
              <a:defRPr sz="1200">
                <a:solidFill>
                  <a:schemeClr val="accent2"/>
                </a:solidFill>
                <a:latin typeface="Times New Roman" pitchFamily="18" charset="0"/>
              </a:defRPr>
            </a:lvl3pPr>
            <a:lvl4pPr marL="1600200" indent="-228600">
              <a:spcBef>
                <a:spcPct val="20000"/>
              </a:spcBef>
              <a:buClr>
                <a:schemeClr val="accent2"/>
              </a:buClr>
              <a:buChar char="–"/>
              <a:defRPr sz="1200">
                <a:solidFill>
                  <a:schemeClr val="accent2"/>
                </a:solidFill>
                <a:latin typeface="Times New Roman" pitchFamily="18" charset="0"/>
              </a:defRPr>
            </a:lvl4pPr>
            <a:lvl5pPr marL="2057400" indent="-228600">
              <a:spcBef>
                <a:spcPct val="20000"/>
              </a:spcBef>
              <a:buClr>
                <a:schemeClr val="accent2"/>
              </a:buClr>
              <a:buChar char="»"/>
              <a:defRPr sz="1200">
                <a:solidFill>
                  <a:schemeClr val="accent2"/>
                </a:solidFill>
                <a:latin typeface="Times New Roman" pitchFamily="18" charset="0"/>
              </a:defRPr>
            </a:lvl5pPr>
            <a:lvl6pPr marL="25146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6pPr>
            <a:lvl7pPr marL="29718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7pPr>
            <a:lvl8pPr marL="34290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8pPr>
            <a:lvl9pPr marL="38862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9pPr>
          </a:lstStyle>
          <a:p>
            <a:pPr eaLnBrk="1" hangingPunct="1">
              <a:spcBef>
                <a:spcPct val="0"/>
              </a:spcBef>
              <a:buClrTx/>
              <a:buFontTx/>
              <a:buNone/>
            </a:pPr>
            <a:r>
              <a:rPr lang="en-US" altLang="en-US" sz="900">
                <a:solidFill>
                  <a:schemeClr val="tx1"/>
                </a:solidFill>
              </a:rPr>
              <a:t>EW11.2015</a:t>
            </a:r>
          </a:p>
        </p:txBody>
      </p:sp>
    </p:spTree>
    <p:extLst>
      <p:ext uri="{BB962C8B-B14F-4D97-AF65-F5344CB8AC3E}">
        <p14:creationId xmlns:p14="http://schemas.microsoft.com/office/powerpoint/2010/main" val="2478316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7"/>
          <p:cNvSpPr>
            <a:spLocks noGrp="1"/>
          </p:cNvSpPr>
          <p:nvPr>
            <p:ph type="title"/>
          </p:nvPr>
        </p:nvSpPr>
        <p:spPr>
          <a:xfrm>
            <a:off x="460375" y="884420"/>
            <a:ext cx="4406900" cy="404959"/>
          </a:xfrm>
        </p:spPr>
        <p:txBody>
          <a:bodyPr/>
          <a:lstStyle/>
          <a:p>
            <a:r>
              <a:rPr lang="en-US" altLang="en-US" dirty="0"/>
              <a:t>The Bad Stuff</a:t>
            </a:r>
          </a:p>
        </p:txBody>
      </p:sp>
      <p:sp>
        <p:nvSpPr>
          <p:cNvPr id="2" name="Footer Placeholder 1"/>
          <p:cNvSpPr>
            <a:spLocks noGrp="1"/>
          </p:cNvSpPr>
          <p:nvPr>
            <p:ph type="ftr" sz="quarter" idx="3"/>
          </p:nvPr>
        </p:nvSpPr>
        <p:spPr/>
        <p:txBody>
          <a:bodyPr/>
          <a:lstStyle/>
          <a:p>
            <a:pPr>
              <a:defRPr/>
            </a:pPr>
            <a:r>
              <a:rPr lang="en-US" altLang="en-US" dirty="0"/>
              <a:t>Do not reproduce, transmit or modify the content set forth herein in any form or by any means without written permission of UnitedHealthcare. © 2020 United HealthCare Services, Inc. All rights reserved.</a:t>
            </a:r>
          </a:p>
        </p:txBody>
      </p:sp>
      <p:sp>
        <p:nvSpPr>
          <p:cNvPr id="29700" name="Text Placeholder 5"/>
          <p:cNvSpPr txBox="1">
            <a:spLocks/>
          </p:cNvSpPr>
          <p:nvPr/>
        </p:nvSpPr>
        <p:spPr bwMode="auto">
          <a:xfrm>
            <a:off x="460375" y="2081301"/>
            <a:ext cx="6851650" cy="293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solidFill>
                  <a:schemeClr val="tx1"/>
                </a:solidFill>
              </a:rPr>
              <a:t>Which habits can I eliminate in my daily life to improve my energy?</a:t>
            </a:r>
          </a:p>
          <a:p>
            <a:endParaRPr lang="en-US" altLang="en-US" dirty="0">
              <a:solidFill>
                <a:schemeClr val="tx1"/>
              </a:solidFill>
            </a:endParaRPr>
          </a:p>
          <a:p>
            <a:r>
              <a:rPr lang="en-US" altLang="en-US" dirty="0">
                <a:solidFill>
                  <a:schemeClr val="tx1"/>
                </a:solidFill>
              </a:rPr>
              <a:t>Circle all those you engage in:</a:t>
            </a:r>
          </a:p>
          <a:p>
            <a:endParaRPr lang="en-US" altLang="en-US" dirty="0">
              <a:solidFill>
                <a:schemeClr val="tx1"/>
              </a:solidFill>
            </a:endParaRPr>
          </a:p>
          <a:p>
            <a:pPr lvl="1"/>
            <a:r>
              <a:rPr lang="en-US" altLang="en-US" dirty="0">
                <a:solidFill>
                  <a:schemeClr val="tx1"/>
                </a:solidFill>
              </a:rPr>
              <a:t>Alcohol</a:t>
            </a:r>
          </a:p>
          <a:p>
            <a:pPr lvl="1"/>
            <a:endParaRPr lang="en-US" altLang="en-US" dirty="0">
              <a:solidFill>
                <a:schemeClr val="tx1"/>
              </a:solidFill>
            </a:endParaRPr>
          </a:p>
          <a:p>
            <a:pPr lvl="1"/>
            <a:r>
              <a:rPr lang="en-US" altLang="en-US" dirty="0">
                <a:solidFill>
                  <a:schemeClr val="tx1"/>
                </a:solidFill>
              </a:rPr>
              <a:t>Smoking</a:t>
            </a:r>
          </a:p>
          <a:p>
            <a:pPr lvl="1"/>
            <a:endParaRPr lang="en-US" altLang="en-US" dirty="0">
              <a:solidFill>
                <a:schemeClr val="tx1"/>
              </a:solidFill>
            </a:endParaRPr>
          </a:p>
          <a:p>
            <a:pPr lvl="1"/>
            <a:r>
              <a:rPr lang="en-US" altLang="en-US" dirty="0">
                <a:solidFill>
                  <a:schemeClr val="tx1"/>
                </a:solidFill>
              </a:rPr>
              <a:t>Sugar</a:t>
            </a:r>
          </a:p>
        </p:txBody>
      </p:sp>
    </p:spTree>
    <p:extLst>
      <p:ext uri="{BB962C8B-B14F-4D97-AF65-F5344CB8AC3E}">
        <p14:creationId xmlns:p14="http://schemas.microsoft.com/office/powerpoint/2010/main" val="209412666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7"/>
          <p:cNvSpPr>
            <a:spLocks noGrp="1"/>
          </p:cNvSpPr>
          <p:nvPr>
            <p:ph type="title"/>
          </p:nvPr>
        </p:nvSpPr>
        <p:spPr>
          <a:xfrm>
            <a:off x="470060" y="599608"/>
            <a:ext cx="6766335" cy="1326624"/>
          </a:xfrm>
        </p:spPr>
        <p:txBody>
          <a:bodyPr/>
          <a:lstStyle/>
          <a:p>
            <a:r>
              <a:rPr lang="en-US" dirty="0"/>
              <a:t>Quit Smoking to Boost Your Energy</a:t>
            </a:r>
            <a:endParaRPr lang="en-US" altLang="en-US" dirty="0"/>
          </a:p>
        </p:txBody>
      </p:sp>
      <p:sp>
        <p:nvSpPr>
          <p:cNvPr id="3" name="Footer Placeholder 2"/>
          <p:cNvSpPr>
            <a:spLocks noGrp="1"/>
          </p:cNvSpPr>
          <p:nvPr>
            <p:ph type="ftr" sz="quarter" idx="3"/>
          </p:nvPr>
        </p:nvSpPr>
        <p:spPr/>
        <p:txBody>
          <a:bodyPr/>
          <a:lstStyle/>
          <a:p>
            <a:pPr>
              <a:defRPr/>
            </a:pPr>
            <a:r>
              <a:rPr lang="en-US" altLang="en-US"/>
              <a:t>Do not reproduce, transmit or modify the content set forth herein in any form or by any means without written permission of UnitedHealthcare. © 2020 United HealthCare Services, Inc. All rights reserved.</a:t>
            </a:r>
            <a:endParaRPr lang="en-US" altLang="en-US" dirty="0"/>
          </a:p>
        </p:txBody>
      </p:sp>
      <p:sp>
        <p:nvSpPr>
          <p:cNvPr id="24589" name="Slide Number Placeholder 2"/>
          <p:cNvSpPr>
            <a:spLocks noGrp="1"/>
          </p:cNvSpPr>
          <p:nvPr>
            <p:ph type="sldNum" sz="quarter" idx="4294967295"/>
          </p:nvPr>
        </p:nvSpPr>
        <p:spPr>
          <a:xfrm>
            <a:off x="0" y="9320213"/>
            <a:ext cx="511175" cy="534987"/>
          </a:xfrm>
          <a:prstGeom prst="rect">
            <a:avLst/>
          </a:prstGeom>
        </p:spPr>
        <p:txBody>
          <a:bodyPr/>
          <a:lstStyle>
            <a:lvl1pPr eaLnBrk="0" hangingPunct="0">
              <a:spcBef>
                <a:spcPct val="20000"/>
              </a:spcBef>
              <a:buClr>
                <a:srgbClr val="005293"/>
              </a:buClr>
              <a:buSzPct val="115000"/>
              <a:defRPr sz="2200">
                <a:solidFill>
                  <a:srgbClr val="535A5D"/>
                </a:solidFill>
                <a:latin typeface="Arial" charset="0"/>
                <a:ea typeface="ＭＳ Ｐゴシック" pitchFamily="34" charset="-128"/>
              </a:defRPr>
            </a:lvl1pPr>
            <a:lvl2pPr marL="827795" indent="-318383"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273531" indent="-254706" eaLnBrk="0" hangingPunct="0">
              <a:spcBef>
                <a:spcPct val="20000"/>
              </a:spcBef>
              <a:buClr>
                <a:srgbClr val="005293"/>
              </a:buClr>
              <a:defRPr>
                <a:solidFill>
                  <a:srgbClr val="535A5D"/>
                </a:solidFill>
                <a:latin typeface="Arial" charset="0"/>
                <a:ea typeface="ＭＳ Ｐゴシック" pitchFamily="34" charset="-128"/>
              </a:defRPr>
            </a:lvl3pPr>
            <a:lvl4pPr marL="1782943" indent="-254706" eaLnBrk="0" hangingPunct="0">
              <a:spcBef>
                <a:spcPct val="20000"/>
              </a:spcBef>
              <a:buClr>
                <a:srgbClr val="005293"/>
              </a:buClr>
              <a:defRPr>
                <a:solidFill>
                  <a:srgbClr val="535A5D"/>
                </a:solidFill>
                <a:latin typeface="Arial" charset="0"/>
                <a:ea typeface="ＭＳ Ｐゴシック" pitchFamily="34" charset="-128"/>
              </a:defRPr>
            </a:lvl4pPr>
            <a:lvl5pPr marL="2292355" indent="-254706"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801767"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3311180"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820592"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4330004" indent="-254706" defTabSz="509412"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Tx/>
              <a:buSzTx/>
              <a:defRPr/>
            </a:pPr>
            <a:fld id="{59BB69E9-52EC-4D5F-A000-909789B18508}" type="slidenum">
              <a:rPr lang="en-US" altLang="en-US" sz="1100">
                <a:solidFill>
                  <a:srgbClr val="FFFFFF"/>
                </a:solidFill>
                <a:latin typeface="Verdana" pitchFamily="34" charset="0"/>
              </a:rPr>
              <a:pPr eaLnBrk="1" hangingPunct="1">
                <a:spcBef>
                  <a:spcPct val="0"/>
                </a:spcBef>
                <a:buClrTx/>
                <a:buSzTx/>
                <a:defRPr/>
              </a:pPr>
              <a:t>11</a:t>
            </a:fld>
            <a:endParaRPr lang="en-US" altLang="en-US" sz="1100">
              <a:solidFill>
                <a:srgbClr val="FFFFFF"/>
              </a:solidFill>
              <a:latin typeface="Verdana" pitchFamily="34" charset="0"/>
            </a:endParaRPr>
          </a:p>
        </p:txBody>
      </p:sp>
      <p:sp>
        <p:nvSpPr>
          <p:cNvPr id="24579" name="Text Placeholder 8"/>
          <p:cNvSpPr txBox="1">
            <a:spLocks/>
          </p:cNvSpPr>
          <p:nvPr/>
        </p:nvSpPr>
        <p:spPr bwMode="auto">
          <a:xfrm>
            <a:off x="560976" y="1702297"/>
            <a:ext cx="6675419" cy="6957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lvl1pPr marL="1828800" indent="-1828800"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014220" indent="-2014220" eaLnBrk="1" hangingPunct="1">
              <a:spcBef>
                <a:spcPct val="0"/>
              </a:spcBef>
              <a:spcAft>
                <a:spcPts val="1783"/>
              </a:spcAft>
              <a:buClr>
                <a:schemeClr val="tx2"/>
              </a:buClr>
              <a:buSzTx/>
            </a:pPr>
            <a:r>
              <a:rPr lang="en-US" altLang="en-US" sz="1500" b="1" dirty="0">
                <a:solidFill>
                  <a:schemeClr val="tx1"/>
                </a:solidFill>
                <a:latin typeface="Arial"/>
                <a:ea typeface="ＭＳ Ｐゴシック"/>
                <a:cs typeface="Arial"/>
              </a:rPr>
              <a:t>Within 20 Minutes</a:t>
            </a:r>
            <a:r>
              <a:rPr lang="en-US" altLang="en-US" sz="1500" dirty="0">
                <a:solidFill>
                  <a:schemeClr val="tx1"/>
                </a:solidFill>
                <a:latin typeface="Arial"/>
                <a:ea typeface="ＭＳ Ｐゴシック"/>
                <a:cs typeface="Arial"/>
              </a:rPr>
              <a:t>       Blood pressure drops to a level close to that before the last cigarette. Temperature of hands and feet increases to normal.</a:t>
            </a:r>
            <a:endParaRPr lang="en-US" dirty="0">
              <a:solidFill>
                <a:schemeClr val="tx1"/>
              </a:solidFill>
              <a:latin typeface="Arial"/>
              <a:ea typeface="ＭＳ Ｐゴシック"/>
              <a:cs typeface="Arial"/>
            </a:endParaRPr>
          </a:p>
          <a:p>
            <a:pPr marL="2014220" indent="-2014220" eaLnBrk="1" hangingPunct="1">
              <a:spcBef>
                <a:spcPct val="0"/>
              </a:spcBef>
              <a:spcAft>
                <a:spcPts val="1783"/>
              </a:spcAft>
              <a:buClr>
                <a:schemeClr val="tx2"/>
              </a:buClr>
              <a:buSzTx/>
            </a:pPr>
            <a:r>
              <a:rPr lang="en-US" altLang="en-US" sz="1500" b="1" dirty="0">
                <a:solidFill>
                  <a:schemeClr val="tx1"/>
                </a:solidFill>
                <a:latin typeface="Arial"/>
                <a:ea typeface="ＭＳ Ｐゴシック"/>
                <a:cs typeface="Arial"/>
              </a:rPr>
              <a:t>12 Hours</a:t>
            </a:r>
            <a:r>
              <a:rPr lang="en-US" altLang="en-US" sz="1500" dirty="0">
                <a:solidFill>
                  <a:schemeClr val="tx1"/>
                </a:solidFill>
                <a:latin typeface="Arial"/>
                <a:ea typeface="ＭＳ Ｐゴシック"/>
                <a:cs typeface="Arial"/>
              </a:rPr>
              <a:t>                      Carbon monoxide level in the blood drops to normal.</a:t>
            </a:r>
          </a:p>
          <a:p>
            <a:pPr marL="2014220" indent="-2014220" eaLnBrk="1" hangingPunct="1">
              <a:spcBef>
                <a:spcPct val="0"/>
              </a:spcBef>
              <a:spcAft>
                <a:spcPts val="669"/>
              </a:spcAft>
              <a:buClr>
                <a:schemeClr val="tx2"/>
              </a:buClr>
              <a:buSzTx/>
            </a:pPr>
            <a:r>
              <a:rPr lang="en-US" altLang="en-US" sz="1500" b="1" dirty="0">
                <a:solidFill>
                  <a:schemeClr val="tx1"/>
                </a:solidFill>
                <a:latin typeface="Arial"/>
                <a:ea typeface="ＭＳ Ｐゴシック"/>
                <a:cs typeface="Arial"/>
              </a:rPr>
              <a:t>2 Weeks–3 Months</a:t>
            </a:r>
            <a:r>
              <a:rPr lang="en-US" altLang="en-US" sz="1500" dirty="0">
                <a:solidFill>
                  <a:schemeClr val="tx1"/>
                </a:solidFill>
                <a:latin typeface="Arial"/>
                <a:ea typeface="ＭＳ Ｐゴシック"/>
                <a:cs typeface="Arial"/>
              </a:rPr>
              <a:t>      Circulation may improve, lung function may as well, though the extent depends on one’s individual lung capacity. </a:t>
            </a:r>
            <a:r>
              <a:rPr lang="en-US" sz="1500" dirty="0">
                <a:solidFill>
                  <a:schemeClr val="tx1"/>
                </a:solidFill>
                <a:latin typeface="Arial"/>
                <a:ea typeface="ＭＳ Ｐゴシック"/>
                <a:cs typeface="Arial"/>
              </a:rPr>
              <a:t>Chance of heart attack decreases.</a:t>
            </a:r>
            <a:endParaRPr lang="en-US" altLang="en-US" sz="1500" dirty="0">
              <a:solidFill>
                <a:schemeClr val="tx1"/>
              </a:solidFill>
              <a:cs typeface="Arial" charset="0"/>
            </a:endParaRPr>
          </a:p>
          <a:p>
            <a:pPr marL="2014220" indent="-2014220" eaLnBrk="1" hangingPunct="1">
              <a:spcBef>
                <a:spcPct val="0"/>
              </a:spcBef>
              <a:spcAft>
                <a:spcPts val="1783"/>
              </a:spcAft>
              <a:buClr>
                <a:schemeClr val="tx2"/>
              </a:buClr>
              <a:buSzTx/>
            </a:pPr>
            <a:r>
              <a:rPr lang="en-US" altLang="en-US" sz="1500" b="1" dirty="0">
                <a:solidFill>
                  <a:schemeClr val="tx1"/>
                </a:solidFill>
                <a:latin typeface="Arial"/>
                <a:ea typeface="ＭＳ Ｐゴシック"/>
                <a:cs typeface="Arial"/>
              </a:rPr>
              <a:t>1 Month–9 Months</a:t>
            </a:r>
            <a:r>
              <a:rPr lang="en-US" altLang="en-US" sz="1500" dirty="0">
                <a:solidFill>
                  <a:schemeClr val="tx1"/>
                </a:solidFill>
                <a:latin typeface="Arial"/>
                <a:ea typeface="ＭＳ Ｐゴシック"/>
                <a:cs typeface="Arial"/>
              </a:rPr>
              <a:t>      Coughing, sinus congestion, fatigue and shortness of breath decrease. Cilia regain normal function in the lungs, increasing the ability to handle mucus, clear lungs and reduce infection*.</a:t>
            </a:r>
          </a:p>
          <a:p>
            <a:pPr marL="2014220" indent="-2014220" eaLnBrk="1" hangingPunct="1">
              <a:spcBef>
                <a:spcPct val="0"/>
              </a:spcBef>
              <a:spcAft>
                <a:spcPts val="1783"/>
              </a:spcAft>
              <a:buClr>
                <a:schemeClr val="tx2"/>
              </a:buClr>
              <a:buSzTx/>
            </a:pPr>
            <a:r>
              <a:rPr lang="en-US" altLang="en-US" sz="1500" b="1" dirty="0">
                <a:solidFill>
                  <a:schemeClr val="tx1"/>
                </a:solidFill>
                <a:latin typeface="Arial"/>
                <a:ea typeface="ＭＳ Ｐゴシック"/>
                <a:cs typeface="Arial"/>
              </a:rPr>
              <a:t>1 Year</a:t>
            </a:r>
            <a:r>
              <a:rPr lang="en-US" altLang="en-US" sz="1500" dirty="0">
                <a:solidFill>
                  <a:schemeClr val="tx1"/>
                </a:solidFill>
                <a:latin typeface="Arial"/>
                <a:ea typeface="ＭＳ Ｐゴシック"/>
                <a:cs typeface="Arial"/>
              </a:rPr>
              <a:t>                           Risk of coronary heart disease is reduced to half that of a smoker.</a:t>
            </a:r>
          </a:p>
          <a:p>
            <a:pPr marL="2014220" indent="-2014220" eaLnBrk="1" hangingPunct="1">
              <a:spcBef>
                <a:spcPct val="0"/>
              </a:spcBef>
              <a:spcAft>
                <a:spcPts val="1783"/>
              </a:spcAft>
              <a:buClr>
                <a:schemeClr val="tx2"/>
              </a:buClr>
              <a:buSzTx/>
            </a:pPr>
            <a:r>
              <a:rPr lang="en-US" altLang="en-US" sz="1500" b="1" dirty="0">
                <a:solidFill>
                  <a:schemeClr val="tx1"/>
                </a:solidFill>
                <a:latin typeface="Arial"/>
                <a:ea typeface="ＭＳ Ｐゴシック"/>
                <a:cs typeface="Arial"/>
              </a:rPr>
              <a:t>2-5 Years</a:t>
            </a:r>
            <a:r>
              <a:rPr lang="en-US" altLang="en-US" sz="1500" dirty="0">
                <a:solidFill>
                  <a:schemeClr val="tx1"/>
                </a:solidFill>
                <a:latin typeface="Arial"/>
                <a:ea typeface="ＭＳ Ｐゴシック"/>
                <a:cs typeface="Arial"/>
              </a:rPr>
              <a:t>                      Risk of a stroke is reduced to that of a nonsmoker </a:t>
            </a:r>
            <a:br>
              <a:rPr lang="en-US" altLang="en-US" sz="1500" dirty="0">
                <a:solidFill>
                  <a:schemeClr val="tx1"/>
                </a:solidFill>
                <a:cs typeface="Arial" charset="0"/>
              </a:rPr>
            </a:br>
            <a:r>
              <a:rPr lang="en-US" altLang="en-US" sz="1500" dirty="0">
                <a:solidFill>
                  <a:schemeClr val="tx1"/>
                </a:solidFill>
                <a:latin typeface="Arial"/>
                <a:ea typeface="ＭＳ Ｐゴシック"/>
                <a:cs typeface="Arial"/>
              </a:rPr>
              <a:t>5–15 years after quitting. Risk of mouth, throat, esophageal, and bladder cancers reduced by half.</a:t>
            </a:r>
          </a:p>
          <a:p>
            <a:pPr marL="2014220" indent="-2014220" eaLnBrk="1" hangingPunct="1">
              <a:spcBef>
                <a:spcPct val="0"/>
              </a:spcBef>
              <a:spcAft>
                <a:spcPts val="1783"/>
              </a:spcAft>
              <a:buClr>
                <a:schemeClr val="tx2"/>
              </a:buClr>
              <a:buSzTx/>
            </a:pPr>
            <a:r>
              <a:rPr lang="en-US" altLang="en-US" sz="1500" b="1" dirty="0">
                <a:solidFill>
                  <a:schemeClr val="tx1"/>
                </a:solidFill>
                <a:latin typeface="Arial"/>
                <a:ea typeface="ＭＳ Ｐゴシック"/>
                <a:cs typeface="Arial"/>
              </a:rPr>
              <a:t>10 Years</a:t>
            </a:r>
            <a:r>
              <a:rPr lang="en-US" altLang="en-US" sz="1500" dirty="0">
                <a:solidFill>
                  <a:schemeClr val="tx1"/>
                </a:solidFill>
                <a:latin typeface="Arial"/>
                <a:ea typeface="ＭＳ Ｐゴシック"/>
                <a:cs typeface="Arial"/>
              </a:rPr>
              <a:t>                       Lung cancer death rate decreases to about half that of a continuing smoker. Reduced risk of kidney and pancreas cancer.</a:t>
            </a:r>
            <a:endParaRPr lang="en-US" altLang="en-US" sz="1500" dirty="0">
              <a:solidFill>
                <a:schemeClr val="tx1"/>
              </a:solidFill>
              <a:cs typeface="Arial" charset="0"/>
            </a:endParaRPr>
          </a:p>
          <a:p>
            <a:pPr marL="2014220" indent="-2014220" eaLnBrk="1" hangingPunct="1">
              <a:spcBef>
                <a:spcPct val="0"/>
              </a:spcBef>
              <a:spcAft>
                <a:spcPts val="1783"/>
              </a:spcAft>
              <a:buClr>
                <a:schemeClr val="tx2"/>
              </a:buClr>
              <a:buSzTx/>
            </a:pPr>
            <a:r>
              <a:rPr lang="en-US" altLang="en-US" sz="1500" b="1" dirty="0">
                <a:solidFill>
                  <a:schemeClr val="tx1"/>
                </a:solidFill>
                <a:latin typeface="Arial"/>
                <a:ea typeface="ＭＳ Ｐゴシック"/>
                <a:cs typeface="Arial"/>
              </a:rPr>
              <a:t>15 Years</a:t>
            </a:r>
            <a:r>
              <a:rPr lang="en-US" altLang="en-US" sz="1500" dirty="0">
                <a:solidFill>
                  <a:schemeClr val="tx1"/>
                </a:solidFill>
                <a:latin typeface="Arial"/>
                <a:ea typeface="ＭＳ Ｐゴシック"/>
                <a:cs typeface="Arial"/>
              </a:rPr>
              <a:t>                        Risk of coronary heart disease is that of a </a:t>
            </a:r>
            <a:br>
              <a:rPr lang="en-US" altLang="en-US" sz="1500" dirty="0">
                <a:solidFill>
                  <a:schemeClr val="tx1"/>
                </a:solidFill>
                <a:cs typeface="Arial" charset="0"/>
              </a:rPr>
            </a:br>
            <a:r>
              <a:rPr lang="en-US" altLang="en-US" sz="1500" dirty="0">
                <a:solidFill>
                  <a:schemeClr val="tx1"/>
                </a:solidFill>
                <a:latin typeface="Arial"/>
                <a:ea typeface="ＭＳ Ｐゴシック"/>
                <a:cs typeface="Arial"/>
              </a:rPr>
              <a:t>non-smokers.</a:t>
            </a:r>
          </a:p>
          <a:p>
            <a:pPr marL="2014220" indent="-2014220" eaLnBrk="1" hangingPunct="1">
              <a:spcBef>
                <a:spcPct val="0"/>
              </a:spcBef>
              <a:spcAft>
                <a:spcPts val="1783"/>
              </a:spcAft>
              <a:buClr>
                <a:schemeClr val="tx2"/>
              </a:buClr>
              <a:buSzTx/>
            </a:pPr>
            <a:r>
              <a:rPr lang="en-US" altLang="en-US" sz="1500" dirty="0">
                <a:solidFill>
                  <a:schemeClr val="tx1"/>
                </a:solidFill>
                <a:latin typeface="Arial"/>
                <a:ea typeface="ＭＳ Ｐゴシック"/>
                <a:cs typeface="Arial"/>
              </a:rPr>
              <a:t>At all of these stages, a boost in energy may be another positive outcome.</a:t>
            </a:r>
          </a:p>
        </p:txBody>
      </p:sp>
      <p:sp>
        <p:nvSpPr>
          <p:cNvPr id="24580" name="TextBox 14"/>
          <p:cNvSpPr txBox="1">
            <a:spLocks noChangeArrowheads="1"/>
          </p:cNvSpPr>
          <p:nvPr/>
        </p:nvSpPr>
        <p:spPr bwMode="auto">
          <a:xfrm>
            <a:off x="464540" y="8715649"/>
            <a:ext cx="69951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Tx/>
              <a:buSzTx/>
            </a:pPr>
            <a:r>
              <a:rPr lang="en-US" altLang="en-US" sz="800" dirty="0">
                <a:solidFill>
                  <a:srgbClr val="646D72"/>
                </a:solidFill>
                <a:cs typeface="Arial" charset="0"/>
              </a:rPr>
              <a:t>*Assuming no other illnesses and that the individual is in otherwise 100 percent normal health. Results may vary based on individual’s health status.</a:t>
            </a:r>
          </a:p>
          <a:p>
            <a:pPr eaLnBrk="1" hangingPunct="1">
              <a:spcBef>
                <a:spcPct val="0"/>
              </a:spcBef>
              <a:buClrTx/>
              <a:buSzTx/>
            </a:pPr>
            <a:r>
              <a:rPr lang="en-US" sz="800" dirty="0">
                <a:solidFill>
                  <a:schemeClr val="tx1"/>
                </a:solidFill>
                <a:latin typeface="Arial" panose="020B0604020202020204" pitchFamily="34" charset="0"/>
              </a:rPr>
              <a:t>Smokefree.gov. Reasons to Quit. </a:t>
            </a:r>
            <a:r>
              <a:rPr lang="en-US" sz="800" u="sng" dirty="0">
                <a:solidFill>
                  <a:schemeClr val="tx1"/>
                </a:solidFill>
                <a:latin typeface="Arial" panose="020B0604020202020204" pitchFamily="34" charset="0"/>
                <a:hlinkClick r:id="rId3"/>
              </a:rPr>
              <a:t>https://smokefree.gov/quit-smoking/why-you-should-quit/reasons-to-quit</a:t>
            </a:r>
            <a:r>
              <a:rPr lang="en-US" sz="800" dirty="0">
                <a:solidFill>
                  <a:schemeClr val="tx1"/>
                </a:solidFill>
                <a:latin typeface="Arial" panose="020B0604020202020204" pitchFamily="34" charset="0"/>
              </a:rPr>
              <a:t>; no date. Accessed December 4 2020</a:t>
            </a:r>
          </a:p>
          <a:p>
            <a:pPr eaLnBrk="1" hangingPunct="1">
              <a:spcBef>
                <a:spcPct val="0"/>
              </a:spcBef>
              <a:buClrTx/>
              <a:buSzTx/>
            </a:pPr>
            <a:r>
              <a:rPr lang="en-US" altLang="en-US" sz="800" dirty="0">
                <a:solidFill>
                  <a:srgbClr val="646D72"/>
                </a:solidFill>
                <a:cs typeface="Arial" charset="0"/>
              </a:rPr>
              <a:t> </a:t>
            </a:r>
          </a:p>
        </p:txBody>
      </p:sp>
    </p:spTree>
    <p:extLst>
      <p:ext uri="{BB962C8B-B14F-4D97-AF65-F5344CB8AC3E}">
        <p14:creationId xmlns:p14="http://schemas.microsoft.com/office/powerpoint/2010/main" val="216149558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p:txBody>
          <a:bodyPr/>
          <a:lstStyle/>
          <a:p>
            <a:pPr eaLnBrk="1" hangingPunct="1"/>
            <a:r>
              <a:rPr lang="en-US" altLang="en-US" dirty="0"/>
              <a:t>Easy Energy Tips</a:t>
            </a:r>
          </a:p>
        </p:txBody>
      </p:sp>
      <p:sp>
        <p:nvSpPr>
          <p:cNvPr id="2" name="Footer Placeholder 1"/>
          <p:cNvSpPr>
            <a:spLocks noGrp="1"/>
          </p:cNvSpPr>
          <p:nvPr>
            <p:ph type="ftr" sz="quarter" idx="3"/>
          </p:nvPr>
        </p:nvSpPr>
        <p:spPr/>
        <p:txBody>
          <a:bodyPr/>
          <a:lstStyle/>
          <a:p>
            <a:pPr>
              <a:defRPr/>
            </a:pPr>
            <a:r>
              <a:rPr lang="en-US" altLang="en-US" dirty="0"/>
              <a:t>Do not reproduce, transmit or modify the content set forth herein in any form or by any means without written permission of UnitedHealthcare. © 2020 United HealthCare Services, Inc. All rights reserved.</a:t>
            </a:r>
          </a:p>
        </p:txBody>
      </p:sp>
      <p:sp>
        <p:nvSpPr>
          <p:cNvPr id="34819" name="Text Placeholder 8"/>
          <p:cNvSpPr txBox="1">
            <a:spLocks/>
          </p:cNvSpPr>
          <p:nvPr/>
        </p:nvSpPr>
        <p:spPr bwMode="auto">
          <a:xfrm>
            <a:off x="460375" y="2081301"/>
            <a:ext cx="6851650" cy="293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dirty="0">
                <a:solidFill>
                  <a:schemeClr val="tx1"/>
                </a:solidFill>
              </a:rPr>
              <a:t>Aromatherapy</a:t>
            </a:r>
          </a:p>
          <a:p>
            <a:pPr lvl="1"/>
            <a:r>
              <a:rPr lang="en-US" altLang="en-US" dirty="0">
                <a:solidFill>
                  <a:schemeClr val="tx1"/>
                </a:solidFill>
              </a:rPr>
              <a:t>Favorite music</a:t>
            </a:r>
          </a:p>
          <a:p>
            <a:pPr lvl="1"/>
            <a:r>
              <a:rPr lang="en-US" altLang="en-US" dirty="0">
                <a:solidFill>
                  <a:schemeClr val="tx1"/>
                </a:solidFill>
              </a:rPr>
              <a:t>A simple shower</a:t>
            </a:r>
          </a:p>
          <a:p>
            <a:pPr lvl="1"/>
            <a:r>
              <a:rPr lang="en-US" altLang="en-US" dirty="0">
                <a:solidFill>
                  <a:schemeClr val="tx1"/>
                </a:solidFill>
              </a:rPr>
              <a:t>Achievable goals</a:t>
            </a:r>
          </a:p>
          <a:p>
            <a:pPr lvl="1"/>
            <a:r>
              <a:rPr lang="en-US" altLang="en-US" dirty="0">
                <a:solidFill>
                  <a:schemeClr val="tx1"/>
                </a:solidFill>
              </a:rPr>
              <a:t>Mini-power breaks</a:t>
            </a:r>
          </a:p>
          <a:p>
            <a:pPr lvl="1"/>
            <a:r>
              <a:rPr lang="en-US" altLang="en-US" dirty="0">
                <a:solidFill>
                  <a:schemeClr val="tx1"/>
                </a:solidFill>
              </a:rPr>
              <a:t>Light and outdoor activities</a:t>
            </a:r>
          </a:p>
          <a:p>
            <a:pPr lvl="1"/>
            <a:r>
              <a:rPr lang="en-US" altLang="en-US" dirty="0">
                <a:solidFill>
                  <a:schemeClr val="tx1"/>
                </a:solidFill>
              </a:rPr>
              <a:t>High-quality nutritious snacks</a:t>
            </a:r>
          </a:p>
          <a:p>
            <a:pPr lvl="1"/>
            <a:r>
              <a:rPr lang="en-US" altLang="en-US" dirty="0">
                <a:solidFill>
                  <a:schemeClr val="tx1"/>
                </a:solidFill>
              </a:rPr>
              <a:t>Positive thinking and good friends</a:t>
            </a:r>
          </a:p>
          <a:p>
            <a:pPr lvl="1"/>
            <a:r>
              <a:rPr lang="en-US" altLang="en-US" dirty="0">
                <a:solidFill>
                  <a:schemeClr val="tx1"/>
                </a:solidFill>
              </a:rPr>
              <a:t>Lifestyle changes in nutrition, exercise and stress management</a:t>
            </a:r>
          </a:p>
        </p:txBody>
      </p:sp>
    </p:spTree>
    <p:extLst>
      <p:ext uri="{BB962C8B-B14F-4D97-AF65-F5344CB8AC3E}">
        <p14:creationId xmlns:p14="http://schemas.microsoft.com/office/powerpoint/2010/main" val="353316204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7"/>
          <p:cNvSpPr>
            <a:spLocks noGrp="1"/>
          </p:cNvSpPr>
          <p:nvPr>
            <p:ph type="title"/>
          </p:nvPr>
        </p:nvSpPr>
        <p:spPr/>
        <p:txBody>
          <a:bodyPr/>
          <a:lstStyle/>
          <a:p>
            <a:pPr eaLnBrk="1" hangingPunct="1"/>
            <a:r>
              <a:rPr lang="en-US" altLang="en-US"/>
              <a:t>Key Takeaways</a:t>
            </a:r>
          </a:p>
        </p:txBody>
      </p:sp>
      <p:sp>
        <p:nvSpPr>
          <p:cNvPr id="2" name="Footer Placeholder 1"/>
          <p:cNvSpPr>
            <a:spLocks noGrp="1"/>
          </p:cNvSpPr>
          <p:nvPr>
            <p:ph type="ftr" sz="quarter" idx="3"/>
          </p:nvPr>
        </p:nvSpPr>
        <p:spPr/>
        <p:txBody>
          <a:bodyPr/>
          <a:lstStyle/>
          <a:p>
            <a:pPr>
              <a:defRPr/>
            </a:pPr>
            <a:r>
              <a:rPr lang="en-US" altLang="en-US" dirty="0"/>
              <a:t>Do not reproduce, transmit or modify the content set forth herein in any form or by any means without written permission of UnitedHealthcare. © 2020 United HealthCare Services, Inc. All rights reserved.</a:t>
            </a:r>
          </a:p>
        </p:txBody>
      </p:sp>
      <p:sp>
        <p:nvSpPr>
          <p:cNvPr id="38915" name="Text Placeholder 8"/>
          <p:cNvSpPr txBox="1">
            <a:spLocks/>
          </p:cNvSpPr>
          <p:nvPr/>
        </p:nvSpPr>
        <p:spPr bwMode="auto">
          <a:xfrm>
            <a:off x="461606" y="2081301"/>
            <a:ext cx="6850419" cy="293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solidFill>
                  <a:schemeClr val="tx1"/>
                </a:solidFill>
              </a:rPr>
              <a:t>What other activities may energize you?</a:t>
            </a:r>
          </a:p>
          <a:p>
            <a:r>
              <a:rPr lang="en-US" altLang="en-US" dirty="0">
                <a:solidFill>
                  <a:schemeClr val="tx1"/>
                </a:solidFill>
              </a:rPr>
              <a:t>___________________________________________________________</a:t>
            </a:r>
          </a:p>
          <a:p>
            <a:r>
              <a:rPr lang="en-US" altLang="en-US" dirty="0">
                <a:solidFill>
                  <a:schemeClr val="tx1"/>
                </a:solidFill>
              </a:rPr>
              <a:t>___________________________________________________________</a:t>
            </a:r>
          </a:p>
          <a:p>
            <a:r>
              <a:rPr lang="en-US" altLang="en-US" dirty="0">
                <a:solidFill>
                  <a:schemeClr val="tx1"/>
                </a:solidFill>
              </a:rPr>
              <a:t>___________________________________________________________</a:t>
            </a:r>
          </a:p>
          <a:p>
            <a:r>
              <a:rPr lang="en-US" altLang="en-US" dirty="0">
                <a:solidFill>
                  <a:schemeClr val="tx1"/>
                </a:solidFill>
              </a:rPr>
              <a:t>___________________________________________________________</a:t>
            </a:r>
          </a:p>
          <a:p>
            <a:r>
              <a:rPr lang="en-US" altLang="en-US" dirty="0">
                <a:solidFill>
                  <a:schemeClr val="tx1"/>
                </a:solidFill>
              </a:rPr>
              <a:t>___________________________________________________________</a:t>
            </a:r>
          </a:p>
          <a:p>
            <a:r>
              <a:rPr lang="en-US" altLang="en-US" dirty="0">
                <a:solidFill>
                  <a:schemeClr val="tx1"/>
                </a:solidFill>
              </a:rPr>
              <a:t>___________________________________________________________</a:t>
            </a:r>
          </a:p>
          <a:p>
            <a:r>
              <a:rPr lang="en-US" altLang="en-US" dirty="0">
                <a:solidFill>
                  <a:schemeClr val="tx1"/>
                </a:solidFill>
              </a:rPr>
              <a:t>___________________________________________________________</a:t>
            </a:r>
          </a:p>
          <a:p>
            <a:r>
              <a:rPr lang="en-US" altLang="en-US" dirty="0">
                <a:solidFill>
                  <a:schemeClr val="tx1"/>
                </a:solidFill>
              </a:rPr>
              <a:t>___________________________________________________________</a:t>
            </a:r>
          </a:p>
        </p:txBody>
      </p:sp>
    </p:spTree>
    <p:extLst>
      <p:ext uri="{BB962C8B-B14F-4D97-AF65-F5344CB8AC3E}">
        <p14:creationId xmlns:p14="http://schemas.microsoft.com/office/powerpoint/2010/main" val="424971799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dirty="0"/>
              <a:t>About</a:t>
            </a:r>
            <a:br>
              <a:rPr lang="en-US" altLang="en-US"/>
            </a:br>
            <a:r>
              <a:rPr lang="en-US" altLang="en-US" dirty="0"/>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1712686"/>
            <a:ext cx="6745643" cy="7577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chemeClr val="accent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chemeClr val="accent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chemeClr val="accent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chemeClr val="accent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chemeClr val="accent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chemeClr val="accent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chemeClr val="accent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chemeClr val="accent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chemeClr val="accent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chemeClr val="accent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chemeClr val="tx1"/>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chemeClr val="tx1"/>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chemeClr val="tx1"/>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chemeClr val="accent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chemeClr val="accent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chemeClr val="accent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chemeClr val="accent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chemeClr val="accent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chemeClr val="accent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chemeClr val="accent2"/>
              </a:solidFill>
              <a:effectLst/>
              <a:uLnTx/>
              <a:uFillTx/>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57436241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a:xfrm>
            <a:off x="676275" y="944380"/>
            <a:ext cx="4191000" cy="344999"/>
          </a:xfrm>
        </p:spPr>
        <p:txBody>
          <a:bodyPr/>
          <a:lstStyle/>
          <a:p>
            <a:r>
              <a:rPr lang="en-US" altLang="en-US" dirty="0"/>
              <a:t>The Program</a:t>
            </a:r>
          </a:p>
        </p:txBody>
      </p:sp>
      <p:sp>
        <p:nvSpPr>
          <p:cNvPr id="2" name="Footer Placeholder 1"/>
          <p:cNvSpPr>
            <a:spLocks noGrp="1"/>
          </p:cNvSpPr>
          <p:nvPr>
            <p:ph type="ftr" sz="quarter" idx="3"/>
          </p:nvPr>
        </p:nvSpPr>
        <p:spPr/>
        <p:txBody>
          <a:bodyPr/>
          <a:lstStyle/>
          <a:p>
            <a:pPr>
              <a:defRPr/>
            </a:pPr>
            <a:r>
              <a:rPr lang="en-US" altLang="en-US" dirty="0"/>
              <a:t>Do not reproduce, transmit or modify the content set forth herein in any form or by any means without written permission of UnitedHealthcare. © 2020 United HealthCare Services, Inc. All rights reserved.</a:t>
            </a:r>
          </a:p>
        </p:txBody>
      </p:sp>
      <p:graphicFrame>
        <p:nvGraphicFramePr>
          <p:cNvPr id="5" name="Table 4">
            <a:extLst>
              <a:ext uri="{FF2B5EF4-FFF2-40B4-BE49-F238E27FC236}">
                <a16:creationId xmlns:a16="http://schemas.microsoft.com/office/drawing/2014/main" id="{B3B3177D-79EF-424F-BAFE-A4B1D71D1892}"/>
              </a:ext>
            </a:extLst>
          </p:cNvPr>
          <p:cNvGraphicFramePr>
            <a:graphicFrameLocks noGrp="1"/>
          </p:cNvGraphicFramePr>
          <p:nvPr>
            <p:extLst>
              <p:ext uri="{D42A27DB-BD31-4B8C-83A1-F6EECF244321}">
                <p14:modId xmlns:p14="http://schemas.microsoft.com/office/powerpoint/2010/main" val="2347274132"/>
              </p:ext>
            </p:extLst>
          </p:nvPr>
        </p:nvGraphicFramePr>
        <p:xfrm>
          <a:off x="676275" y="2431832"/>
          <a:ext cx="4288144" cy="3034982"/>
        </p:xfrm>
        <a:graphic>
          <a:graphicData uri="http://schemas.openxmlformats.org/drawingml/2006/table">
            <a:tbl>
              <a:tblPr bandRow="1">
                <a:tableStyleId>{5C22544A-7EE6-4342-B048-85BDC9FD1C3A}</a:tableStyleId>
              </a:tblPr>
              <a:tblGrid>
                <a:gridCol w="4288144">
                  <a:extLst>
                    <a:ext uri="{9D8B030D-6E8A-4147-A177-3AD203B41FA5}">
                      <a16:colId xmlns:a16="http://schemas.microsoft.com/office/drawing/2014/main" val="20002"/>
                    </a:ext>
                  </a:extLst>
                </a:gridCol>
              </a:tblGrid>
              <a:tr h="400391">
                <a:tc>
                  <a:txBody>
                    <a:bodyPr/>
                    <a:lstStyle/>
                    <a:p>
                      <a:pPr marL="0" marR="0">
                        <a:lnSpc>
                          <a:spcPts val="2400"/>
                        </a:lnSpc>
                        <a:spcBef>
                          <a:spcPts val="0"/>
                        </a:spcBef>
                        <a:spcAft>
                          <a:spcPts val="0"/>
                        </a:spcAft>
                      </a:pPr>
                      <a:r>
                        <a:rPr lang="en-US" sz="1800" b="1" dirty="0">
                          <a:solidFill>
                            <a:schemeClr val="tx1"/>
                          </a:solidFill>
                          <a:effectLst/>
                          <a:latin typeface="Arial"/>
                          <a:ea typeface="Calibri" panose="020F0502020204030204" pitchFamily="34" charset="0"/>
                          <a:cs typeface="Times New Roman"/>
                        </a:rPr>
                        <a:t>Welcome</a:t>
                      </a:r>
                      <a:endParaRPr lang="en-US" sz="1300" b="1" dirty="0">
                        <a:solidFill>
                          <a:schemeClr val="tx1"/>
                        </a:solidFill>
                        <a:effectLst/>
                        <a:latin typeface="Arial"/>
                        <a:ea typeface="Calibri" panose="020F0502020204030204" pitchFamily="34" charset="0"/>
                        <a:cs typeface="Times New Roman"/>
                      </a:endParaRPr>
                    </a:p>
                  </a:txBody>
                  <a:tcPr marL="77724" marR="7772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00391">
                <a:tc>
                  <a:txBody>
                    <a:bodyPr/>
                    <a:lstStyle/>
                    <a:p>
                      <a:pPr marL="0" marR="0">
                        <a:lnSpc>
                          <a:spcPts val="2400"/>
                        </a:lnSpc>
                        <a:spcBef>
                          <a:spcPts val="0"/>
                        </a:spcBef>
                        <a:spcAft>
                          <a:spcPts val="0"/>
                        </a:spcAft>
                      </a:pPr>
                      <a:r>
                        <a:rPr lang="en-US" sz="1800" b="1" dirty="0">
                          <a:solidFill>
                            <a:schemeClr val="tx1"/>
                          </a:solidFill>
                          <a:effectLst/>
                          <a:latin typeface="+mn-lt"/>
                          <a:ea typeface="Calibri" panose="020F0502020204030204" pitchFamily="34" charset="0"/>
                          <a:cs typeface="Times New Roman"/>
                        </a:rPr>
                        <a:t>Nutrition Basics</a:t>
                      </a:r>
                    </a:p>
                  </a:txBody>
                  <a:tcPr marL="77724" marR="7772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00391">
                <a:tc>
                  <a:txBody>
                    <a:bodyPr/>
                    <a:lstStyle/>
                    <a:p>
                      <a:pPr marL="0" marR="0">
                        <a:lnSpc>
                          <a:spcPts val="2400"/>
                        </a:lnSpc>
                        <a:spcBef>
                          <a:spcPts val="0"/>
                        </a:spcBef>
                        <a:spcAft>
                          <a:spcPts val="0"/>
                        </a:spcAft>
                      </a:pPr>
                      <a:r>
                        <a:rPr lang="en-US" sz="1800" b="1" dirty="0">
                          <a:solidFill>
                            <a:schemeClr val="tx1"/>
                          </a:solidFill>
                          <a:effectLst/>
                          <a:latin typeface="+mn-lt"/>
                          <a:ea typeface="Calibri" panose="020F0502020204030204" pitchFamily="34" charset="0"/>
                          <a:cs typeface="Times New Roman"/>
                        </a:rPr>
                        <a:t>A Moving Experience</a:t>
                      </a:r>
                    </a:p>
                  </a:txBody>
                  <a:tcPr marL="77724" marR="7772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10139">
                <a:tc>
                  <a:txBody>
                    <a:bodyPr/>
                    <a:lstStyle/>
                    <a:p>
                      <a:pPr marL="0" marR="0">
                        <a:lnSpc>
                          <a:spcPts val="2400"/>
                        </a:lnSpc>
                        <a:spcBef>
                          <a:spcPts val="0"/>
                        </a:spcBef>
                        <a:spcAft>
                          <a:spcPts val="300"/>
                        </a:spcAft>
                      </a:pPr>
                      <a:r>
                        <a:rPr lang="en-US"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Managing Stress</a:t>
                      </a:r>
                    </a:p>
                  </a:txBody>
                  <a:tcPr marL="77724" marR="7772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022815">
                <a:tc>
                  <a:txBody>
                    <a:bodyPr/>
                    <a:lstStyle/>
                    <a:p>
                      <a:pPr marL="11113" marR="0" lvl="2" indent="0">
                        <a:lnSpc>
                          <a:spcPts val="2400"/>
                        </a:lnSpc>
                        <a:spcBef>
                          <a:spcPts val="300"/>
                        </a:spcBef>
                        <a:spcAft>
                          <a:spcPts val="300"/>
                        </a:spcAft>
                        <a:buClr>
                          <a:schemeClr val="accent1"/>
                        </a:buClr>
                        <a:buFont typeface="Arial" panose="020B0604020202020204" pitchFamily="34" charset="0"/>
                        <a:buNone/>
                        <a:tabLst/>
                      </a:pPr>
                      <a:r>
                        <a:rPr lang="en-US" sz="1800" b="1" kern="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 Good Night’s Rest </a:t>
                      </a:r>
                    </a:p>
                    <a:p>
                      <a:pPr marL="11113" marR="0" lvl="2" indent="0">
                        <a:lnSpc>
                          <a:spcPts val="2400"/>
                        </a:lnSpc>
                        <a:spcBef>
                          <a:spcPts val="300"/>
                        </a:spcBef>
                        <a:spcAft>
                          <a:spcPts val="300"/>
                        </a:spcAft>
                        <a:buClr>
                          <a:schemeClr val="accent1"/>
                        </a:buClr>
                        <a:buFont typeface="Arial" panose="020B0604020202020204" pitchFamily="34" charset="0"/>
                        <a:buNone/>
                        <a:tabLst/>
                      </a:pPr>
                      <a:r>
                        <a:rPr lang="en-US" sz="1800" b="1" kern="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Quit Smoking to Boost Your Energy</a:t>
                      </a:r>
                    </a:p>
                    <a:p>
                      <a:pPr marL="11113" marR="0" lvl="2" indent="0">
                        <a:lnSpc>
                          <a:spcPts val="2400"/>
                        </a:lnSpc>
                        <a:spcBef>
                          <a:spcPts val="300"/>
                        </a:spcBef>
                        <a:spcAft>
                          <a:spcPts val="300"/>
                        </a:spcAft>
                        <a:buClr>
                          <a:schemeClr val="accent1"/>
                        </a:buClr>
                        <a:buFont typeface="Arial" panose="020B0604020202020204" pitchFamily="34" charset="0"/>
                        <a:buNone/>
                        <a:tabLst/>
                      </a:pPr>
                      <a:r>
                        <a:rPr lang="en-US" sz="1800" b="1" kern="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Key Takeaways</a:t>
                      </a:r>
                    </a:p>
                    <a:p>
                      <a:pPr marL="11113" marR="0" lvl="2" indent="0">
                        <a:lnSpc>
                          <a:spcPts val="2400"/>
                        </a:lnSpc>
                        <a:spcBef>
                          <a:spcPts val="300"/>
                        </a:spcBef>
                        <a:spcAft>
                          <a:spcPts val="300"/>
                        </a:spcAft>
                        <a:buClr>
                          <a:schemeClr val="accent1"/>
                        </a:buClr>
                        <a:buFont typeface="Arial" panose="020B0604020202020204" pitchFamily="34" charset="0"/>
                        <a:buNone/>
                        <a:tabLst/>
                      </a:pPr>
                      <a:r>
                        <a:rPr lang="en-US" sz="1800" b="1" kern="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Closing</a:t>
                      </a:r>
                      <a:endParaRPr lang="en-US" sz="1800" kern="1200" dirty="0">
                        <a:solidFill>
                          <a:schemeClr val="tx1"/>
                        </a:solidFill>
                        <a:effectLst/>
                        <a:latin typeface="+mn-lt"/>
                        <a:ea typeface="Calibri" panose="020F0502020204030204" pitchFamily="34" charset="0"/>
                        <a:cs typeface="Times New Roman"/>
                      </a:endParaRPr>
                    </a:p>
                  </a:txBody>
                  <a:tcPr marL="77724" marR="7772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5563274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a:t>Learning Points</a:t>
            </a:r>
          </a:p>
        </p:txBody>
      </p:sp>
      <p:sp>
        <p:nvSpPr>
          <p:cNvPr id="3" name="Footer Placeholder 2"/>
          <p:cNvSpPr>
            <a:spLocks noGrp="1"/>
          </p:cNvSpPr>
          <p:nvPr>
            <p:ph type="ftr" sz="quarter" idx="3"/>
          </p:nvPr>
        </p:nvSpPr>
        <p:spPr/>
        <p:txBody>
          <a:bodyPr/>
          <a:lstStyle/>
          <a:p>
            <a:pPr>
              <a:defRPr/>
            </a:pPr>
            <a:r>
              <a:rPr lang="en-US" altLang="en-US" dirty="0"/>
              <a:t>Do not reproduce, transmit or modify the content set forth herein in any form or by any means without written permission of UnitedHealthcare. © 2020 United HealthCare Services, Inc. All rights reserved.</a:t>
            </a:r>
          </a:p>
        </p:txBody>
      </p:sp>
      <p:sp>
        <p:nvSpPr>
          <p:cNvPr id="10" name="Text Placeholder 5"/>
          <p:cNvSpPr txBox="1">
            <a:spLocks noChangeArrowheads="1"/>
          </p:cNvSpPr>
          <p:nvPr/>
        </p:nvSpPr>
        <p:spPr bwMode="gray">
          <a:xfrm>
            <a:off x="460375" y="2081301"/>
            <a:ext cx="6851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400" b="1" dirty="0">
                <a:latin typeface="Arial" charset="0"/>
                <a:ea typeface="ＭＳ Ｐゴシック" pitchFamily="34" charset="-128"/>
              </a:rPr>
              <a:t>Participants will:</a:t>
            </a:r>
          </a:p>
        </p:txBody>
      </p:sp>
      <p:sp>
        <p:nvSpPr>
          <p:cNvPr id="11" name="Text Placeholder 6"/>
          <p:cNvSpPr txBox="1">
            <a:spLocks/>
          </p:cNvSpPr>
          <p:nvPr/>
        </p:nvSpPr>
        <p:spPr bwMode="auto">
          <a:xfrm>
            <a:off x="460375" y="2772943"/>
            <a:ext cx="6821371" cy="640080"/>
          </a:xfrm>
          <a:prstGeom prst="rect">
            <a:avLst/>
          </a:prstGeom>
          <a:solidFill>
            <a:schemeClr val="accent2"/>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180975" indent="-180975"/>
            <a:r>
              <a:rPr lang="en-US" altLang="en-US" dirty="0">
                <a:solidFill>
                  <a:schemeClr val="bg1"/>
                </a:solidFill>
              </a:rPr>
              <a:t>Recognize how nutrition, exercise and stress management impacts their overall health and energy levels.</a:t>
            </a:r>
          </a:p>
        </p:txBody>
      </p:sp>
      <p:sp>
        <p:nvSpPr>
          <p:cNvPr id="12" name="Text Placeholder 6"/>
          <p:cNvSpPr txBox="1">
            <a:spLocks/>
          </p:cNvSpPr>
          <p:nvPr/>
        </p:nvSpPr>
        <p:spPr bwMode="auto">
          <a:xfrm>
            <a:off x="460375" y="3556856"/>
            <a:ext cx="6821371" cy="640080"/>
          </a:xfrm>
          <a:prstGeom prst="rect">
            <a:avLst/>
          </a:prstGeom>
          <a:solidFill>
            <a:schemeClr val="accent2"/>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180975" indent="-180975"/>
            <a:r>
              <a:rPr lang="en-US" altLang="en-US" dirty="0">
                <a:solidFill>
                  <a:schemeClr val="bg1"/>
                </a:solidFill>
              </a:rPr>
              <a:t>Identify specific activities to incorporate into their daily routines.</a:t>
            </a:r>
          </a:p>
        </p:txBody>
      </p:sp>
      <p:sp>
        <p:nvSpPr>
          <p:cNvPr id="13" name="Text Placeholder 6"/>
          <p:cNvSpPr txBox="1">
            <a:spLocks/>
          </p:cNvSpPr>
          <p:nvPr/>
        </p:nvSpPr>
        <p:spPr bwMode="auto">
          <a:xfrm>
            <a:off x="460375" y="4340769"/>
            <a:ext cx="6821371" cy="640080"/>
          </a:xfrm>
          <a:prstGeom prst="rect">
            <a:avLst/>
          </a:prstGeom>
          <a:solidFill>
            <a:schemeClr val="accent2"/>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180975" indent="-180975"/>
            <a:r>
              <a:rPr lang="en-US" altLang="en-US" dirty="0">
                <a:solidFill>
                  <a:schemeClr val="bg1"/>
                </a:solidFill>
              </a:rPr>
              <a:t>Learn new strategies to improve their energy stores.</a:t>
            </a:r>
          </a:p>
        </p:txBody>
      </p:sp>
    </p:spTree>
    <p:extLst>
      <p:ext uri="{BB962C8B-B14F-4D97-AF65-F5344CB8AC3E}">
        <p14:creationId xmlns:p14="http://schemas.microsoft.com/office/powerpoint/2010/main" val="295984064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60376" y="959370"/>
            <a:ext cx="4406899" cy="330009"/>
          </a:xfrm>
        </p:spPr>
        <p:txBody>
          <a:bodyPr/>
          <a:lstStyle/>
          <a:p>
            <a:pPr eaLnBrk="1" hangingPunct="1"/>
            <a:r>
              <a:rPr lang="en-US" altLang="en-US" dirty="0"/>
              <a:t>Nutrition Basics</a:t>
            </a:r>
          </a:p>
        </p:txBody>
      </p:sp>
      <p:sp>
        <p:nvSpPr>
          <p:cNvPr id="13315" name="Text Placeholder 8"/>
          <p:cNvSpPr txBox="1">
            <a:spLocks/>
          </p:cNvSpPr>
          <p:nvPr/>
        </p:nvSpPr>
        <p:spPr bwMode="auto">
          <a:xfrm>
            <a:off x="460376" y="1970088"/>
            <a:ext cx="6851650" cy="5850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sz="1400" dirty="0">
                <a:solidFill>
                  <a:schemeClr val="tx1"/>
                </a:solidFill>
              </a:rPr>
              <a:t>An excellent resource available to you as you attempt to boost your energy through natural means is the US Department of Agriculture’s interactive </a:t>
            </a:r>
            <a:r>
              <a:rPr lang="en-US" sz="1400" b="1" dirty="0" err="1">
                <a:solidFill>
                  <a:schemeClr val="tx1"/>
                </a:solidFill>
              </a:rPr>
              <a:t>ChooseMyPlate</a:t>
            </a:r>
            <a:r>
              <a:rPr lang="en-US" sz="1400" dirty="0">
                <a:solidFill>
                  <a:schemeClr val="tx1"/>
                </a:solidFill>
              </a:rPr>
              <a:t> website and app. The </a:t>
            </a:r>
            <a:r>
              <a:rPr lang="en-US" sz="1400" b="1" dirty="0">
                <a:solidFill>
                  <a:schemeClr val="tx1"/>
                </a:solidFill>
              </a:rPr>
              <a:t>MyPlate Tip Sheet </a:t>
            </a:r>
            <a:r>
              <a:rPr lang="en-US" sz="1400" dirty="0">
                <a:solidFill>
                  <a:schemeClr val="tx1"/>
                </a:solidFill>
              </a:rPr>
              <a:t>includes </a:t>
            </a:r>
            <a:r>
              <a:rPr lang="en-US" sz="1400" dirty="0">
                <a:solidFill>
                  <a:schemeClr val="tx1"/>
                </a:solidFill>
                <a:latin typeface="Arial" panose="020B0604020202020204" pitchFamily="34" charset="0"/>
              </a:rPr>
              <a:t>six tips to get you started toward healthier eating.</a:t>
            </a:r>
          </a:p>
          <a:p>
            <a:r>
              <a:rPr lang="en-US" sz="1400" b="1" dirty="0">
                <a:solidFill>
                  <a:schemeClr val="tx1"/>
                </a:solidFill>
              </a:rPr>
              <a:t>Focus on whole fruits – </a:t>
            </a:r>
            <a:r>
              <a:rPr lang="en-US" sz="1400" dirty="0">
                <a:solidFill>
                  <a:schemeClr val="tx1"/>
                </a:solidFill>
              </a:rPr>
              <a:t>Include fruit at breakfast! Top whole-grain cereal with your favorite fruit, add berries to pancakes, or mix dried fruit into hot oatmeal.</a:t>
            </a:r>
          </a:p>
          <a:p>
            <a:r>
              <a:rPr lang="en-US" sz="1400" b="1" dirty="0">
                <a:solidFill>
                  <a:schemeClr val="tx1"/>
                </a:solidFill>
              </a:rPr>
              <a:t>Vary your veggies – </a:t>
            </a:r>
            <a:r>
              <a:rPr lang="en-US" sz="1400" dirty="0">
                <a:solidFill>
                  <a:schemeClr val="tx1"/>
                </a:solidFill>
              </a:rPr>
              <a:t>Cook a variety of colorful veggies. Make extra vegetables and save some for later. Use them for a stew, soup, or a pasta dish.</a:t>
            </a:r>
          </a:p>
          <a:p>
            <a:r>
              <a:rPr lang="en-US" sz="1400" b="1" dirty="0">
                <a:solidFill>
                  <a:schemeClr val="tx1"/>
                </a:solidFill>
              </a:rPr>
              <a:t>Vary your protein routine - </a:t>
            </a:r>
            <a:r>
              <a:rPr lang="en-US" sz="1400" dirty="0">
                <a:solidFill>
                  <a:schemeClr val="tx1"/>
                </a:solidFill>
              </a:rPr>
              <a:t>Next taco night, try adding a new protein, like shrimp, beans, chicken, or beef. </a:t>
            </a:r>
          </a:p>
          <a:p>
            <a:r>
              <a:rPr lang="en-US" sz="1400" b="1" dirty="0">
                <a:solidFill>
                  <a:schemeClr val="tx1"/>
                </a:solidFill>
              </a:rPr>
              <a:t>Make half your grains whole grains - </a:t>
            </a:r>
            <a:r>
              <a:rPr lang="en-US" sz="1400" dirty="0">
                <a:solidFill>
                  <a:schemeClr val="tx1"/>
                </a:solidFill>
              </a:rPr>
              <a:t>Add brown rice to your stir-fry dishes. Combine your favorite veggies and protein foods for a nutritious meal.</a:t>
            </a:r>
          </a:p>
          <a:p>
            <a:r>
              <a:rPr lang="en-US" sz="1400" b="1" dirty="0">
                <a:solidFill>
                  <a:schemeClr val="tx1"/>
                </a:solidFill>
              </a:rPr>
              <a:t>Move to low-fat or fat-free milk or yogurt - </a:t>
            </a:r>
            <a:r>
              <a:rPr lang="en-US" sz="1400" dirty="0">
                <a:solidFill>
                  <a:schemeClr val="tx1"/>
                </a:solidFill>
              </a:rPr>
              <a:t>Enjoy a low-fat yogurt parfait for breakfast. Top with fruit and nuts to get in two more food groups.</a:t>
            </a:r>
          </a:p>
          <a:p>
            <a:r>
              <a:rPr lang="en-US" sz="1400" b="1" dirty="0">
                <a:solidFill>
                  <a:schemeClr val="tx1"/>
                </a:solidFill>
              </a:rPr>
              <a:t>Drink and eat less sodium, saturated fat, and added sugars - </a:t>
            </a:r>
            <a:r>
              <a:rPr lang="en-US" sz="1400" dirty="0">
                <a:solidFill>
                  <a:schemeClr val="tx1"/>
                </a:solidFill>
              </a:rPr>
              <a:t>Cook at home and read the ingredients to compare foods.</a:t>
            </a:r>
          </a:p>
          <a:p>
            <a:r>
              <a:rPr lang="en-US" sz="1400" dirty="0">
                <a:solidFill>
                  <a:schemeClr val="tx1"/>
                </a:solidFill>
              </a:rPr>
              <a:t>Another potentially beneficial feature of the </a:t>
            </a:r>
            <a:r>
              <a:rPr lang="en-US" sz="1400" b="1" dirty="0" err="1">
                <a:solidFill>
                  <a:schemeClr val="tx1"/>
                </a:solidFill>
              </a:rPr>
              <a:t>ChooseMyPlate</a:t>
            </a:r>
            <a:r>
              <a:rPr lang="en-US" sz="1400" dirty="0">
                <a:solidFill>
                  <a:schemeClr val="tx1"/>
                </a:solidFill>
              </a:rPr>
              <a:t> website is the </a:t>
            </a:r>
            <a:r>
              <a:rPr lang="en-US" sz="1400" b="1" dirty="0">
                <a:solidFill>
                  <a:schemeClr val="tx1"/>
                </a:solidFill>
              </a:rPr>
              <a:t>MyPlate Plan</a:t>
            </a:r>
            <a:r>
              <a:rPr lang="en-US" sz="1400" dirty="0">
                <a:solidFill>
                  <a:schemeClr val="tx1"/>
                </a:solidFill>
              </a:rPr>
              <a:t>, which helps you to create your own healthy eating plan.</a:t>
            </a:r>
            <a:endParaRPr lang="en-US" altLang="en-US" dirty="0">
              <a:solidFill>
                <a:schemeClr val="tx1"/>
              </a:solidFill>
            </a:endParaRPr>
          </a:p>
          <a:p>
            <a:endParaRPr lang="en-US" altLang="en-US" dirty="0">
              <a:solidFill>
                <a:schemeClr val="tx1"/>
              </a:solidFill>
            </a:endParaRPr>
          </a:p>
          <a:p>
            <a:endParaRPr lang="en-US" altLang="en-US" dirty="0">
              <a:solidFill>
                <a:schemeClr val="tx1"/>
              </a:solidFill>
            </a:endParaRPr>
          </a:p>
          <a:p>
            <a:endParaRPr lang="en-US" altLang="en-US" dirty="0">
              <a:solidFill>
                <a:schemeClr val="tx1"/>
              </a:solidFill>
            </a:endParaRPr>
          </a:p>
          <a:p>
            <a:endParaRPr lang="en-US" altLang="en-US" dirty="0">
              <a:solidFill>
                <a:schemeClr val="tx1"/>
              </a:solidFill>
            </a:endParaRP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pic>
        <p:nvPicPr>
          <p:cNvPr id="4" name="Picture 3" descr="Text&#10;&#10;Description automatically generated">
            <a:extLst>
              <a:ext uri="{FF2B5EF4-FFF2-40B4-BE49-F238E27FC236}">
                <a16:creationId xmlns:a16="http://schemas.microsoft.com/office/drawing/2014/main" id="{F53622F4-D002-BC4F-8979-5F277BD4E7F1}"/>
              </a:ext>
            </a:extLst>
          </p:cNvPr>
          <p:cNvPicPr>
            <a:picLocks noChangeAspect="1"/>
          </p:cNvPicPr>
          <p:nvPr/>
        </p:nvPicPr>
        <p:blipFill>
          <a:blip r:embed="rId3"/>
          <a:stretch>
            <a:fillRect/>
          </a:stretch>
        </p:blipFill>
        <p:spPr>
          <a:xfrm>
            <a:off x="431798" y="6590094"/>
            <a:ext cx="1397001" cy="2798673"/>
          </a:xfrm>
          <a:prstGeom prst="rect">
            <a:avLst/>
          </a:prstGeom>
        </p:spPr>
      </p:pic>
      <p:sp>
        <p:nvSpPr>
          <p:cNvPr id="5" name="TextBox 4">
            <a:extLst>
              <a:ext uri="{FF2B5EF4-FFF2-40B4-BE49-F238E27FC236}">
                <a16:creationId xmlns:a16="http://schemas.microsoft.com/office/drawing/2014/main" id="{91EF236E-A4C1-2242-864F-6F0E8FD207BD}"/>
              </a:ext>
            </a:extLst>
          </p:cNvPr>
          <p:cNvSpPr txBox="1"/>
          <p:nvPr/>
        </p:nvSpPr>
        <p:spPr bwMode="gray">
          <a:xfrm>
            <a:off x="2085976" y="6590094"/>
            <a:ext cx="5043488" cy="1938992"/>
          </a:xfrm>
          <a:prstGeom prst="rect">
            <a:avLst/>
          </a:prstGeom>
          <a:noFill/>
        </p:spPr>
        <p:txBody>
          <a:bodyPr wrap="square" lIns="0" tIns="0" rIns="0" bIns="0" rtlCol="0">
            <a:spAutoFit/>
          </a:bodyPr>
          <a:lstStyle/>
          <a:p>
            <a:r>
              <a:rPr lang="en-US" sz="1400" dirty="0"/>
              <a:t>The </a:t>
            </a:r>
            <a:r>
              <a:rPr lang="en-US" sz="1400" b="1" dirty="0"/>
              <a:t>MyPlate Plan </a:t>
            </a:r>
            <a:r>
              <a:rPr lang="en-US" sz="1400" dirty="0"/>
              <a:t>identifies your food group targets and outlines the type and quantity of foods to eat within your calorie allowance. Your food plan is personalized and customized to factor in your age, sex, height, weight, and physical activity level. </a:t>
            </a:r>
            <a:r>
              <a:rPr lang="en-US" altLang="en-US" sz="1400" dirty="0"/>
              <a:t>Later, in the Appendix, there will be information on the </a:t>
            </a:r>
            <a:r>
              <a:rPr lang="en-US" altLang="en-US" sz="1400" b="1" dirty="0" err="1"/>
              <a:t>ChooseMyPlate</a:t>
            </a:r>
            <a:r>
              <a:rPr lang="en-US" altLang="en-US" sz="1400" b="1" dirty="0"/>
              <a:t> phone app</a:t>
            </a:r>
            <a:r>
              <a:rPr lang="en-US" altLang="en-US" sz="1400" dirty="0"/>
              <a:t>.</a:t>
            </a:r>
          </a:p>
          <a:p>
            <a:endParaRPr lang="en-US" altLang="en-US" sz="1400" dirty="0"/>
          </a:p>
          <a:p>
            <a:r>
              <a:rPr lang="en-US" sz="1400" dirty="0">
                <a:latin typeface="Arial" panose="020B0604020202020204" pitchFamily="34" charset="0"/>
              </a:rPr>
              <a:t>Disclaimer: Talk with your health care provider about an eating pattern and physical activity program that is right for you</a:t>
            </a:r>
            <a:endParaRPr lang="en-US" altLang="en-US" sz="1400" dirty="0"/>
          </a:p>
        </p:txBody>
      </p:sp>
    </p:spTree>
    <p:extLst>
      <p:ext uri="{BB962C8B-B14F-4D97-AF65-F5344CB8AC3E}">
        <p14:creationId xmlns:p14="http://schemas.microsoft.com/office/powerpoint/2010/main" val="341707762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5"/>
          <p:cNvSpPr txBox="1">
            <a:spLocks/>
          </p:cNvSpPr>
          <p:nvPr/>
        </p:nvSpPr>
        <p:spPr bwMode="auto">
          <a:xfrm>
            <a:off x="460375" y="2081504"/>
            <a:ext cx="6851650" cy="2911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buClr>
                <a:schemeClr val="accent2"/>
              </a:buClr>
            </a:pPr>
            <a:r>
              <a:rPr lang="en-US" altLang="en-US" dirty="0">
                <a:solidFill>
                  <a:schemeClr val="tx1"/>
                </a:solidFill>
              </a:rPr>
              <a:t>What does your typical day look like? </a:t>
            </a:r>
          </a:p>
          <a:p>
            <a:pPr lvl="1">
              <a:buClr>
                <a:schemeClr val="accent2"/>
              </a:buClr>
            </a:pPr>
            <a:r>
              <a:rPr lang="en-US" altLang="en-US" dirty="0">
                <a:solidFill>
                  <a:schemeClr val="tx1"/>
                </a:solidFill>
              </a:rPr>
              <a:t>Do you eat every three to five hours? </a:t>
            </a:r>
          </a:p>
          <a:p>
            <a:pPr lvl="1">
              <a:buClr>
                <a:schemeClr val="accent2"/>
              </a:buClr>
            </a:pPr>
            <a:r>
              <a:rPr lang="en-US" altLang="en-US" dirty="0">
                <a:solidFill>
                  <a:schemeClr val="tx1"/>
                </a:solidFill>
              </a:rPr>
              <a:t>Do you have some form of complex carbohydrate at </a:t>
            </a:r>
            <a:br>
              <a:rPr lang="en-US" altLang="en-US" dirty="0">
                <a:solidFill>
                  <a:schemeClr val="tx1"/>
                </a:solidFill>
              </a:rPr>
            </a:br>
            <a:r>
              <a:rPr lang="en-US" altLang="en-US" dirty="0">
                <a:solidFill>
                  <a:schemeClr val="tx1"/>
                </a:solidFill>
              </a:rPr>
              <a:t>each snack or meal?</a:t>
            </a:r>
          </a:p>
          <a:p>
            <a:pPr lvl="1">
              <a:buClr>
                <a:schemeClr val="accent2"/>
              </a:buClr>
            </a:pPr>
            <a:r>
              <a:rPr lang="en-US" altLang="en-US" dirty="0">
                <a:solidFill>
                  <a:schemeClr val="tx1"/>
                </a:solidFill>
              </a:rPr>
              <a:t>Are your grain choices whole grain? Complex carbohydrate? </a:t>
            </a:r>
            <a:br>
              <a:rPr lang="en-US" altLang="en-US" dirty="0">
                <a:solidFill>
                  <a:schemeClr val="tx1"/>
                </a:solidFill>
              </a:rPr>
            </a:br>
            <a:r>
              <a:rPr lang="en-US" altLang="en-US" dirty="0">
                <a:solidFill>
                  <a:schemeClr val="tx1"/>
                </a:solidFill>
              </a:rPr>
              <a:t>High in fiber?</a:t>
            </a:r>
          </a:p>
          <a:p>
            <a:pPr lvl="1">
              <a:buClr>
                <a:schemeClr val="accent2"/>
              </a:buClr>
            </a:pPr>
            <a:r>
              <a:rPr lang="en-US" altLang="en-US" dirty="0">
                <a:solidFill>
                  <a:schemeClr val="tx1"/>
                </a:solidFill>
              </a:rPr>
              <a:t>Looking at the two menus on the overhead, which individual is going </a:t>
            </a:r>
            <a:br>
              <a:rPr lang="en-US" altLang="en-US" dirty="0">
                <a:solidFill>
                  <a:schemeClr val="tx1"/>
                </a:solidFill>
              </a:rPr>
            </a:br>
            <a:r>
              <a:rPr lang="en-US" altLang="en-US" dirty="0">
                <a:solidFill>
                  <a:schemeClr val="tx1"/>
                </a:solidFill>
              </a:rPr>
              <a:t>to feel more full throughout the day? Which individual will have the most sustainable energy? Which meal plan looks better?</a:t>
            </a:r>
          </a:p>
          <a:p>
            <a:pPr>
              <a:buClr>
                <a:schemeClr val="accent2"/>
              </a:buClr>
            </a:pPr>
            <a:endParaRPr lang="en-US" altLang="en-US" dirty="0">
              <a:solidFill>
                <a:schemeClr val="tx1"/>
              </a:solidFill>
            </a:endParaRPr>
          </a:p>
        </p:txBody>
      </p:sp>
      <p:grpSp>
        <p:nvGrpSpPr>
          <p:cNvPr id="10" name="Group 9"/>
          <p:cNvGrpSpPr/>
          <p:nvPr/>
        </p:nvGrpSpPr>
        <p:grpSpPr>
          <a:xfrm>
            <a:off x="461845" y="4798960"/>
            <a:ext cx="6850180" cy="4454666"/>
            <a:chOff x="461845" y="4687747"/>
            <a:chExt cx="6995160" cy="4454666"/>
          </a:xfrm>
        </p:grpSpPr>
        <p:sp>
          <p:nvSpPr>
            <p:cNvPr id="11" name="Rectangle 10"/>
            <p:cNvSpPr>
              <a:spLocks noChangeArrowheads="1"/>
            </p:cNvSpPr>
            <p:nvPr/>
          </p:nvSpPr>
          <p:spPr bwMode="auto">
            <a:xfrm>
              <a:off x="461845" y="4687747"/>
              <a:ext cx="6995160" cy="4454666"/>
            </a:xfrm>
            <a:prstGeom prst="rect">
              <a:avLst/>
            </a:prstGeom>
            <a:noFill/>
            <a:ln w="6350">
              <a:solidFill>
                <a:schemeClr val="accent2"/>
              </a:solidFill>
            </a:ln>
          </p:spPr>
          <p:txBody>
            <a:bodyPr lIns="101882" tIns="101882" rIns="0" bIns="101882"/>
            <a:lstStyle/>
            <a:p>
              <a:pPr marL="1018824" indent="-1018824">
                <a:spcAft>
                  <a:spcPts val="4200"/>
                </a:spcAft>
                <a:buClr>
                  <a:srgbClr val="D45D00"/>
                </a:buClr>
                <a:defRPr/>
              </a:pPr>
              <a:r>
                <a:rPr lang="en-US" sz="1600" b="1" kern="0" dirty="0">
                  <a:latin typeface="Arial" panose="020B0604020202020204" pitchFamily="34" charset="0"/>
                  <a:cs typeface="Arial" pitchFamily="34" charset="0"/>
                </a:rPr>
                <a:t>Breakfast:	</a:t>
              </a:r>
            </a:p>
            <a:p>
              <a:pPr marL="1018824" indent="-1018824">
                <a:spcAft>
                  <a:spcPts val="4200"/>
                </a:spcAft>
                <a:buClr>
                  <a:srgbClr val="D45D00"/>
                </a:buClr>
                <a:defRPr/>
              </a:pPr>
              <a:r>
                <a:rPr lang="en-US" sz="1600" b="1" kern="0" dirty="0">
                  <a:latin typeface="Arial" panose="020B0604020202020204" pitchFamily="34" charset="0"/>
                  <a:cs typeface="Arial" pitchFamily="34" charset="0"/>
                </a:rPr>
                <a:t>Snack:	</a:t>
              </a:r>
            </a:p>
            <a:p>
              <a:pPr marL="1018824" indent="-1018824">
                <a:spcAft>
                  <a:spcPts val="4200"/>
                </a:spcAft>
                <a:buClr>
                  <a:srgbClr val="D45D00"/>
                </a:buClr>
                <a:defRPr/>
              </a:pPr>
              <a:r>
                <a:rPr lang="en-US" sz="1600" b="1" kern="0" dirty="0">
                  <a:latin typeface="Arial" panose="020B0604020202020204" pitchFamily="34" charset="0"/>
                  <a:cs typeface="Arial" pitchFamily="34" charset="0"/>
                </a:rPr>
                <a:t>Lunch:</a:t>
              </a:r>
            </a:p>
            <a:p>
              <a:pPr marL="1018824" indent="-1018824">
                <a:spcAft>
                  <a:spcPts val="4200"/>
                </a:spcAft>
                <a:buClr>
                  <a:srgbClr val="D45D00"/>
                </a:buClr>
                <a:defRPr/>
              </a:pPr>
              <a:r>
                <a:rPr lang="en-US" sz="1600" b="1" kern="0" dirty="0">
                  <a:latin typeface="Arial" panose="020B0604020202020204" pitchFamily="34" charset="0"/>
                  <a:cs typeface="Arial" pitchFamily="34" charset="0"/>
                </a:rPr>
                <a:t>Snack:	</a:t>
              </a:r>
            </a:p>
            <a:p>
              <a:pPr marL="1018824" indent="-1018824">
                <a:spcAft>
                  <a:spcPts val="4200"/>
                </a:spcAft>
                <a:buClr>
                  <a:srgbClr val="D45D00"/>
                </a:buClr>
                <a:defRPr/>
              </a:pPr>
              <a:r>
                <a:rPr lang="en-US" sz="1600" b="1" kern="0" dirty="0">
                  <a:latin typeface="Arial" panose="020B0604020202020204" pitchFamily="34" charset="0"/>
                  <a:cs typeface="Arial" pitchFamily="34" charset="0"/>
                </a:rPr>
                <a:t>Dinner:</a:t>
              </a:r>
            </a:p>
            <a:p>
              <a:pPr marL="1018824" indent="-1018824">
                <a:spcAft>
                  <a:spcPts val="4200"/>
                </a:spcAft>
                <a:buClr>
                  <a:srgbClr val="D45D00"/>
                </a:buClr>
                <a:defRPr/>
              </a:pPr>
              <a:r>
                <a:rPr lang="en-US" sz="1600" b="1" kern="0" dirty="0">
                  <a:latin typeface="Arial" panose="020B0604020202020204" pitchFamily="34" charset="0"/>
                  <a:cs typeface="Arial" pitchFamily="34" charset="0"/>
                </a:rPr>
                <a:t>Snack:</a:t>
              </a:r>
              <a:endParaRPr lang="en-US" sz="1600" kern="0" dirty="0">
                <a:latin typeface="Arial" panose="020B0604020202020204" pitchFamily="34" charset="0"/>
                <a:cs typeface="Arial" pitchFamily="34" charset="0"/>
              </a:endParaRPr>
            </a:p>
          </p:txBody>
        </p:sp>
        <p:cxnSp>
          <p:nvCxnSpPr>
            <p:cNvPr id="12" name="Straight Connector 11"/>
            <p:cNvCxnSpPr/>
            <p:nvPr/>
          </p:nvCxnSpPr>
          <p:spPr>
            <a:xfrm>
              <a:off x="461845" y="5389928"/>
              <a:ext cx="6995160" cy="0"/>
            </a:xfrm>
            <a:prstGeom prst="line">
              <a:avLst/>
            </a:prstGeom>
            <a:ln w="6350">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61845" y="6145204"/>
              <a:ext cx="6995160" cy="0"/>
            </a:xfrm>
            <a:prstGeom prst="line">
              <a:avLst/>
            </a:prstGeom>
            <a:ln w="6350">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461845" y="6897825"/>
              <a:ext cx="6995160" cy="0"/>
            </a:xfrm>
            <a:prstGeom prst="line">
              <a:avLst/>
            </a:prstGeom>
            <a:ln w="6350">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61845" y="7654427"/>
              <a:ext cx="6995160" cy="0"/>
            </a:xfrm>
            <a:prstGeom prst="line">
              <a:avLst/>
            </a:prstGeom>
            <a:ln w="6350">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461845" y="8407048"/>
              <a:ext cx="6995160" cy="0"/>
            </a:xfrm>
            <a:prstGeom prst="line">
              <a:avLst/>
            </a:prstGeom>
            <a:ln w="6350">
              <a:solidFill>
                <a:schemeClr val="accent2"/>
              </a:solidFill>
            </a:ln>
            <a:effectLst/>
          </p:spPr>
          <p:style>
            <a:lnRef idx="2">
              <a:schemeClr val="accent1"/>
            </a:lnRef>
            <a:fillRef idx="0">
              <a:schemeClr val="accent1"/>
            </a:fillRef>
            <a:effectRef idx="1">
              <a:schemeClr val="accent1"/>
            </a:effectRef>
            <a:fontRef idx="minor">
              <a:schemeClr val="tx1"/>
            </a:fontRef>
          </p:style>
        </p:cxnSp>
      </p:grpSp>
      <p:sp>
        <p:nvSpPr>
          <p:cNvPr id="3" name="Title 2"/>
          <p:cNvSpPr>
            <a:spLocks noGrp="1"/>
          </p:cNvSpPr>
          <p:nvPr>
            <p:ph type="title"/>
          </p:nvPr>
        </p:nvSpPr>
        <p:spPr>
          <a:xfrm>
            <a:off x="752475" y="1012380"/>
            <a:ext cx="4114800" cy="276999"/>
          </a:xfrm>
        </p:spPr>
        <p:txBody>
          <a:bodyPr/>
          <a:lstStyle/>
          <a:p>
            <a:r>
              <a:rPr lang="en-US" dirty="0"/>
              <a:t>Fuel To Burn</a:t>
            </a:r>
          </a:p>
        </p:txBody>
      </p:sp>
      <p:sp>
        <p:nvSpPr>
          <p:cNvPr id="2" name="Footer Placeholder 1"/>
          <p:cNvSpPr>
            <a:spLocks noGrp="1"/>
          </p:cNvSpPr>
          <p:nvPr>
            <p:ph type="ftr" sz="quarter" idx="3"/>
          </p:nvPr>
        </p:nvSpPr>
        <p:spPr>
          <a:xfrm>
            <a:off x="3886200" y="9201921"/>
            <a:ext cx="3248025" cy="804313"/>
          </a:xfrm>
        </p:spPr>
        <p:txBody>
          <a:bodyPr/>
          <a:lstStyle/>
          <a:p>
            <a:pPr>
              <a:defRPr/>
            </a:pPr>
            <a:r>
              <a:rPr lang="en-US" alt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24787735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0375" y="824460"/>
            <a:ext cx="4406900" cy="464920"/>
          </a:xfrm>
        </p:spPr>
        <p:txBody>
          <a:bodyPr/>
          <a:lstStyle/>
          <a:p>
            <a:r>
              <a:rPr lang="en-US" dirty="0"/>
              <a:t>Fuel To Burn</a:t>
            </a:r>
          </a:p>
        </p:txBody>
      </p:sp>
      <p:sp>
        <p:nvSpPr>
          <p:cNvPr id="2" name="Footer Placeholder 1"/>
          <p:cNvSpPr>
            <a:spLocks noGrp="1"/>
          </p:cNvSpPr>
          <p:nvPr>
            <p:ph type="ftr" sz="quarter" idx="3"/>
          </p:nvPr>
        </p:nvSpPr>
        <p:spPr/>
        <p:txBody>
          <a:bodyPr/>
          <a:lstStyle/>
          <a:p>
            <a:pPr>
              <a:defRPr/>
            </a:pPr>
            <a:r>
              <a:rPr lang="en-US" altLang="en-US" dirty="0"/>
              <a:t>Do not reproduce, transmit or modify the content set forth herein in any form or by any means without written permission of UnitedHealthcare. © 2020 United HealthCare Services, Inc. All rights reserved.</a:t>
            </a:r>
          </a:p>
        </p:txBody>
      </p:sp>
      <p:sp>
        <p:nvSpPr>
          <p:cNvPr id="20483" name="Text Placeholder 5"/>
          <p:cNvSpPr txBox="1">
            <a:spLocks/>
          </p:cNvSpPr>
          <p:nvPr/>
        </p:nvSpPr>
        <p:spPr bwMode="auto">
          <a:xfrm>
            <a:off x="460375" y="2081301"/>
            <a:ext cx="6851650" cy="2172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indent="-285750">
              <a:buClr>
                <a:schemeClr val="accent2"/>
              </a:buClr>
              <a:buFont typeface="Arial" panose="020B0604020202020204" pitchFamily="34" charset="0"/>
              <a:buChar char="•"/>
            </a:pPr>
            <a:r>
              <a:rPr lang="en-US" altLang="en-US" dirty="0">
                <a:solidFill>
                  <a:schemeClr val="tx1"/>
                </a:solidFill>
              </a:rPr>
              <a:t>Goals:</a:t>
            </a:r>
          </a:p>
          <a:p>
            <a:pPr lvl="1">
              <a:buClr>
                <a:schemeClr val="accent2"/>
              </a:buClr>
            </a:pPr>
            <a:r>
              <a:rPr lang="en-US" altLang="en-US" dirty="0">
                <a:solidFill>
                  <a:schemeClr val="tx1"/>
                </a:solidFill>
              </a:rPr>
              <a:t>Avoid overeating, which can sap energy levels. </a:t>
            </a:r>
          </a:p>
          <a:p>
            <a:pPr lvl="1">
              <a:buClr>
                <a:schemeClr val="accent2"/>
              </a:buClr>
            </a:pPr>
            <a:r>
              <a:rPr lang="en-US" altLang="en-US" dirty="0">
                <a:solidFill>
                  <a:schemeClr val="tx1"/>
                </a:solidFill>
              </a:rPr>
              <a:t>Break your fast in the morning. </a:t>
            </a:r>
          </a:p>
          <a:p>
            <a:pPr lvl="1">
              <a:buClr>
                <a:schemeClr val="accent2"/>
              </a:buClr>
            </a:pPr>
            <a:r>
              <a:rPr lang="en-US" altLang="en-US" dirty="0">
                <a:solidFill>
                  <a:schemeClr val="tx1"/>
                </a:solidFill>
              </a:rPr>
              <a:t>Don’t skip meals.</a:t>
            </a:r>
          </a:p>
          <a:p>
            <a:pPr lvl="1">
              <a:buClr>
                <a:schemeClr val="accent2"/>
              </a:buClr>
            </a:pPr>
            <a:r>
              <a:rPr lang="en-US" altLang="en-US" dirty="0">
                <a:solidFill>
                  <a:schemeClr val="tx1"/>
                </a:solidFill>
              </a:rPr>
              <a:t>If possible, try and eat smaller meals throughout the day.</a:t>
            </a:r>
          </a:p>
          <a:p>
            <a:pPr lvl="1">
              <a:buClr>
                <a:schemeClr val="accent2"/>
              </a:buClr>
            </a:pPr>
            <a:r>
              <a:rPr lang="en-US" altLang="en-US" dirty="0">
                <a:solidFill>
                  <a:schemeClr val="tx1"/>
                </a:solidFill>
              </a:rPr>
              <a:t>Spread complex carbohydrates throughout the day in each meal and snack.</a:t>
            </a:r>
          </a:p>
        </p:txBody>
      </p:sp>
    </p:spTree>
    <p:extLst>
      <p:ext uri="{BB962C8B-B14F-4D97-AF65-F5344CB8AC3E}">
        <p14:creationId xmlns:p14="http://schemas.microsoft.com/office/powerpoint/2010/main" val="297061340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Placeholder 5"/>
          <p:cNvSpPr txBox="1">
            <a:spLocks/>
          </p:cNvSpPr>
          <p:nvPr/>
        </p:nvSpPr>
        <p:spPr bwMode="auto">
          <a:xfrm>
            <a:off x="460375" y="2081301"/>
            <a:ext cx="6851650" cy="647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solidFill>
                  <a:schemeClr val="tx1"/>
                </a:solidFill>
              </a:rPr>
              <a:t>We often think of exercise as time spent in a gym or outside. It’s also beneficial to find ways to build movement into our daily lives as well. Committing ourselves to 20 minutes of aerobic activity at least three times a week is a great way to boost your energy level. In addition, taking five- or 10-minute breaks throughout the day to get up and move can do the same thing. Exercise helps our bodies use oxygen more efficiently and is one of the strongest remedies against burnout.</a:t>
            </a:r>
          </a:p>
          <a:p>
            <a:r>
              <a:rPr lang="en-US" altLang="en-US" dirty="0">
                <a:solidFill>
                  <a:schemeClr val="tx1"/>
                </a:solidFill>
              </a:rPr>
              <a:t>If you’re not overly fond of physical activity, experiment a little to discover the form of exercise that suits you best. Be adventurous. Think of what inspires or motivates you. Is outdoor exercise more enjoyable? Is instructor-led exercise more motivating? The only good exercise plan is one that you enjoy. Use various exercise machines and modalities. Write down how you feel when you’re finished. You’ll soon find out which activity provides the highest energy return.</a:t>
            </a:r>
          </a:p>
          <a:p>
            <a:endParaRPr lang="en-US" altLang="en-US" dirty="0">
              <a:solidFill>
                <a:schemeClr val="tx1"/>
              </a:solidFill>
            </a:endParaRPr>
          </a:p>
          <a:p>
            <a:r>
              <a:rPr lang="en-US" altLang="en-US" dirty="0">
                <a:solidFill>
                  <a:schemeClr val="tx1"/>
                </a:solidFill>
              </a:rPr>
              <a:t>Complete the following:</a:t>
            </a:r>
          </a:p>
          <a:p>
            <a:r>
              <a:rPr lang="en-US" altLang="en-US" dirty="0">
                <a:solidFill>
                  <a:schemeClr val="tx1"/>
                </a:solidFill>
              </a:rPr>
              <a:t>What is one thing I could add to my day to increase my physical activity?</a:t>
            </a:r>
          </a:p>
          <a:p>
            <a:endParaRPr lang="en-US" altLang="en-US" dirty="0">
              <a:solidFill>
                <a:schemeClr val="tx1"/>
              </a:solidFill>
            </a:endParaRPr>
          </a:p>
          <a:p>
            <a:br>
              <a:rPr lang="en-US" altLang="en-US" dirty="0">
                <a:solidFill>
                  <a:schemeClr val="tx1"/>
                </a:solidFill>
              </a:rPr>
            </a:br>
            <a:r>
              <a:rPr lang="en-US" altLang="en-US" dirty="0">
                <a:solidFill>
                  <a:schemeClr val="tx1"/>
                </a:solidFill>
              </a:rPr>
              <a:t>___________________________________________________________</a:t>
            </a:r>
          </a:p>
          <a:p>
            <a:r>
              <a:rPr lang="en-US" altLang="en-US" dirty="0">
                <a:solidFill>
                  <a:schemeClr val="tx1"/>
                </a:solidFill>
              </a:rPr>
              <a:t>___________________________________________________________</a:t>
            </a:r>
          </a:p>
          <a:p>
            <a:r>
              <a:rPr lang="en-US" altLang="en-US" dirty="0">
                <a:solidFill>
                  <a:schemeClr val="tx1"/>
                </a:solidFill>
              </a:rPr>
              <a:t>___________________________________________________________</a:t>
            </a:r>
          </a:p>
          <a:p>
            <a:r>
              <a:rPr lang="en-US" altLang="en-US" dirty="0">
                <a:solidFill>
                  <a:schemeClr val="tx1"/>
                </a:solidFill>
              </a:rPr>
              <a:t>___________________________________________________________</a:t>
            </a:r>
          </a:p>
        </p:txBody>
      </p:sp>
      <p:sp>
        <p:nvSpPr>
          <p:cNvPr id="3" name="Title 2"/>
          <p:cNvSpPr>
            <a:spLocks noGrp="1"/>
          </p:cNvSpPr>
          <p:nvPr>
            <p:ph type="title"/>
          </p:nvPr>
        </p:nvSpPr>
        <p:spPr>
          <a:xfrm>
            <a:off x="460375" y="944380"/>
            <a:ext cx="4406900" cy="344999"/>
          </a:xfrm>
        </p:spPr>
        <p:txBody>
          <a:bodyPr/>
          <a:lstStyle/>
          <a:p>
            <a:r>
              <a:rPr lang="en-US" dirty="0"/>
              <a:t>A Moving Experience</a:t>
            </a:r>
          </a:p>
        </p:txBody>
      </p:sp>
      <p:sp>
        <p:nvSpPr>
          <p:cNvPr id="2" name="Footer Placeholder 1"/>
          <p:cNvSpPr>
            <a:spLocks noGrp="1"/>
          </p:cNvSpPr>
          <p:nvPr>
            <p:ph type="ftr" sz="quarter" idx="3"/>
          </p:nvPr>
        </p:nvSpPr>
        <p:spPr/>
        <p:txBody>
          <a:bodyPr/>
          <a:lstStyle/>
          <a:p>
            <a:pPr>
              <a:defRPr/>
            </a:pPr>
            <a:r>
              <a:rPr lang="en-US" alt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360084142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6"/>
          <p:cNvSpPr>
            <a:spLocks noChangeArrowheads="1"/>
          </p:cNvSpPr>
          <p:nvPr/>
        </p:nvSpPr>
        <p:spPr bwMode="auto">
          <a:xfrm>
            <a:off x="460375" y="1733488"/>
            <a:ext cx="6851650" cy="6678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1400" dirty="0"/>
              <a:t>Stress is a part of everyday life. At times it can seem as though stress is unavoidable. What exactly is stress?</a:t>
            </a:r>
          </a:p>
          <a:p>
            <a:endParaRPr lang="en-US" sz="1400" dirty="0"/>
          </a:p>
          <a:p>
            <a:r>
              <a:rPr lang="en-US" sz="1400" dirty="0"/>
              <a:t>In broad terms, stress is how the brain and body respond to any demand or challenge. Stress can affect your health and it can certainly have an impact on your energy levels. A</a:t>
            </a:r>
            <a:r>
              <a:rPr lang="en-US" altLang="en-US" sz="1400" dirty="0">
                <a:latin typeface="Arial" charset="0"/>
                <a:ea typeface="ＭＳ Ｐゴシック" pitchFamily="34" charset="-128"/>
                <a:cs typeface="Times New Roman" pitchFamily="18" charset="0"/>
              </a:rPr>
              <a:t>ccording to the National Institute of Mental Health, there are five things you should know about stress.</a:t>
            </a:r>
          </a:p>
          <a:p>
            <a:endParaRPr lang="en-US" altLang="en-US" sz="1400" dirty="0">
              <a:latin typeface="Arial" charset="0"/>
              <a:ea typeface="ＭＳ Ｐゴシック" pitchFamily="34" charset="-128"/>
              <a:cs typeface="Times New Roman" pitchFamily="18" charset="0"/>
            </a:endParaRPr>
          </a:p>
          <a:p>
            <a:r>
              <a:rPr lang="en-US" sz="1400" b="1" dirty="0"/>
              <a:t>1. Stress affects everyone.</a:t>
            </a:r>
          </a:p>
          <a:p>
            <a:r>
              <a:rPr lang="en-US" sz="1400" b="1" dirty="0"/>
              <a:t>2. Not all stress is bad.</a:t>
            </a:r>
          </a:p>
          <a:p>
            <a:r>
              <a:rPr lang="en-US" sz="1400" b="1" dirty="0"/>
              <a:t>3. Long-term stress can harm your health.</a:t>
            </a:r>
          </a:p>
          <a:p>
            <a:r>
              <a:rPr lang="en-US" sz="1400" b="1" dirty="0"/>
              <a:t>4. There are ways to manage stress.</a:t>
            </a:r>
          </a:p>
          <a:p>
            <a:r>
              <a:rPr lang="en-US" sz="1400" b="1" dirty="0"/>
              <a:t>5. If you’re overwhelmed by stress, ask for help from a health professional.</a:t>
            </a:r>
          </a:p>
          <a:p>
            <a:r>
              <a:rPr lang="en-US" sz="1400" dirty="0"/>
              <a:t>You should immediately seek professional help if you have suicidal thoughts, are overwhelmed, feel you cannot cope, or are using drugs or alcohol as a result of stress. </a:t>
            </a:r>
          </a:p>
          <a:p>
            <a:endParaRPr lang="en-US" sz="1400" dirty="0"/>
          </a:p>
          <a:p>
            <a:r>
              <a:rPr lang="en-US" sz="1400" dirty="0"/>
              <a:t>Meditation and relaxation techniques may be helpful with managing stress. Specific techniques include: </a:t>
            </a:r>
          </a:p>
          <a:p>
            <a:pPr marL="795190" lvl="1" indent="-285750">
              <a:buClr>
                <a:srgbClr val="E87722"/>
              </a:buClr>
              <a:buFont typeface="Arial" panose="020B0604020202020204" pitchFamily="34" charset="0"/>
              <a:buChar char="•"/>
            </a:pPr>
            <a:r>
              <a:rPr lang="en-US" sz="1400" dirty="0"/>
              <a:t>Progressive relaxation.</a:t>
            </a:r>
          </a:p>
          <a:p>
            <a:pPr marL="795190" lvl="1" indent="-285750">
              <a:buClr>
                <a:srgbClr val="E87722"/>
              </a:buClr>
              <a:buFont typeface="Arial" panose="020B0604020202020204" pitchFamily="34" charset="0"/>
              <a:buChar char="•"/>
            </a:pPr>
            <a:r>
              <a:rPr lang="en-US" sz="1400" dirty="0"/>
              <a:t>Guided imagery.</a:t>
            </a:r>
          </a:p>
          <a:p>
            <a:pPr marL="795190" lvl="1" indent="-285750">
              <a:buClr>
                <a:srgbClr val="E87722"/>
              </a:buClr>
              <a:buFont typeface="Arial" panose="020B0604020202020204" pitchFamily="34" charset="0"/>
              <a:buChar char="•"/>
            </a:pPr>
            <a:r>
              <a:rPr lang="en-US" sz="1400" dirty="0"/>
              <a:t>Biofeedback.</a:t>
            </a:r>
          </a:p>
          <a:p>
            <a:pPr marL="795190" lvl="1" indent="-285750">
              <a:buClr>
                <a:srgbClr val="E87722"/>
              </a:buClr>
              <a:buFont typeface="Arial" panose="020B0604020202020204" pitchFamily="34" charset="0"/>
              <a:buChar char="•"/>
            </a:pPr>
            <a:r>
              <a:rPr lang="en-US" sz="1400" dirty="0"/>
              <a:t>Self-hypnosis.</a:t>
            </a:r>
          </a:p>
          <a:p>
            <a:pPr marL="795190" lvl="1" indent="-285750">
              <a:buClr>
                <a:srgbClr val="E87722"/>
              </a:buClr>
              <a:buFont typeface="Arial" panose="020B0604020202020204" pitchFamily="34" charset="0"/>
              <a:buChar char="•"/>
            </a:pPr>
            <a:r>
              <a:rPr lang="en-US" sz="1400" dirty="0"/>
              <a:t>Deep breathing exercises. </a:t>
            </a:r>
            <a:endParaRPr lang="en-US" altLang="en-US" sz="1400" dirty="0"/>
          </a:p>
          <a:p>
            <a:r>
              <a:rPr lang="en-US" sz="1400" dirty="0"/>
              <a:t>These techniques are generally considered to be safe for people in basic good health. But negative experiences such as increased anxiety, intrusive thoughts, or fear of losing control have occasionally been reported.</a:t>
            </a:r>
          </a:p>
          <a:p>
            <a:r>
              <a:rPr lang="en-US" sz="1400" dirty="0"/>
              <a:t>There have also been rare instances of relaxation techniques having a negative impact on individuals with epilepsy, certain psychiatric conditions, or with a history of abuse or trauma. </a:t>
            </a:r>
          </a:p>
          <a:p>
            <a:r>
              <a:rPr lang="en-US" sz="1400" dirty="0"/>
              <a:t>People with heart disease should talk to their health care provider before doing any form of progressive muscle relaxation.</a:t>
            </a:r>
          </a:p>
        </p:txBody>
      </p:sp>
      <p:sp>
        <p:nvSpPr>
          <p:cNvPr id="3" name="Title 2"/>
          <p:cNvSpPr>
            <a:spLocks noGrp="1"/>
          </p:cNvSpPr>
          <p:nvPr>
            <p:ph type="title"/>
          </p:nvPr>
        </p:nvSpPr>
        <p:spPr>
          <a:xfrm>
            <a:off x="460375" y="869430"/>
            <a:ext cx="4406900" cy="419949"/>
          </a:xfrm>
        </p:spPr>
        <p:txBody>
          <a:bodyPr/>
          <a:lstStyle/>
          <a:p>
            <a:r>
              <a:rPr lang="en-US" dirty="0"/>
              <a:t>Stress</a:t>
            </a:r>
          </a:p>
        </p:txBody>
      </p:sp>
      <p:sp>
        <p:nvSpPr>
          <p:cNvPr id="4" name="Footer Placeholder 3"/>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5" name="TextBox 4">
            <a:extLst>
              <a:ext uri="{FF2B5EF4-FFF2-40B4-BE49-F238E27FC236}">
                <a16:creationId xmlns:a16="http://schemas.microsoft.com/office/drawing/2014/main" id="{C5DC0053-763B-9D48-94CC-1832059C7129}"/>
              </a:ext>
            </a:extLst>
          </p:cNvPr>
          <p:cNvSpPr txBox="1"/>
          <p:nvPr/>
        </p:nvSpPr>
        <p:spPr bwMode="gray">
          <a:xfrm>
            <a:off x="460375" y="8531986"/>
            <a:ext cx="6495596" cy="369332"/>
          </a:xfrm>
          <a:prstGeom prst="rect">
            <a:avLst/>
          </a:prstGeom>
          <a:noFill/>
        </p:spPr>
        <p:txBody>
          <a:bodyPr wrap="square" lIns="0" tIns="0" rIns="0" bIns="0" rtlCol="0">
            <a:spAutoFit/>
          </a:bodyPr>
          <a:lstStyle/>
          <a:p>
            <a:pPr>
              <a:spcBef>
                <a:spcPts val="500"/>
              </a:spcBef>
            </a:pPr>
            <a:r>
              <a:rPr lang="en-US" sz="800"/>
              <a:t>National Institute of Mental Health. 5 Things You Should Know About Stress. </a:t>
            </a:r>
            <a:r>
              <a:rPr lang="en-US" sz="800">
                <a:hlinkClick r:id="rId3"/>
              </a:rPr>
              <a:t>https://www.nimh.nih.gov/health/publications/stress/index.shtml#:~:text=Researchers%20at%20the%20National%20Institute%20of%20Mental%20Health,psychological%20stress%20as%20well%20as%20stress%20management%20techniques. </a:t>
            </a:r>
            <a:r>
              <a:rPr lang="en-US" sz="800"/>
              <a:t>No date. Accessed December 23 2020</a:t>
            </a:r>
            <a:endParaRPr lang="en-US" sz="800" dirty="0"/>
          </a:p>
        </p:txBody>
      </p:sp>
    </p:spTree>
    <p:extLst>
      <p:ext uri="{BB962C8B-B14F-4D97-AF65-F5344CB8AC3E}">
        <p14:creationId xmlns:p14="http://schemas.microsoft.com/office/powerpoint/2010/main" val="263531767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7"/>
          <p:cNvSpPr>
            <a:spLocks noGrp="1"/>
          </p:cNvSpPr>
          <p:nvPr>
            <p:ph type="title"/>
          </p:nvPr>
        </p:nvSpPr>
        <p:spPr>
          <a:xfrm>
            <a:off x="474980" y="794480"/>
            <a:ext cx="4392295" cy="494900"/>
          </a:xfrm>
        </p:spPr>
        <p:txBody>
          <a:bodyPr/>
          <a:lstStyle/>
          <a:p>
            <a:r>
              <a:rPr lang="en-US" altLang="en-US" dirty="0"/>
              <a:t>A Good Night’s Rest</a:t>
            </a:r>
          </a:p>
        </p:txBody>
      </p:sp>
      <p:sp>
        <p:nvSpPr>
          <p:cNvPr id="2" name="Footer Placeholder 1"/>
          <p:cNvSpPr>
            <a:spLocks noGrp="1"/>
          </p:cNvSpPr>
          <p:nvPr>
            <p:ph type="ftr" sz="quarter" idx="3"/>
          </p:nvPr>
        </p:nvSpPr>
        <p:spPr/>
        <p:txBody>
          <a:bodyPr/>
          <a:lstStyle/>
          <a:p>
            <a:pPr>
              <a:defRPr/>
            </a:pPr>
            <a:r>
              <a:rPr lang="en-US" altLang="en-US" dirty="0"/>
              <a:t>Do not reproduce, transmit or modify the content set forth herein in any form or by any means without written permission of UnitedHealthcare. © 2020 United HealthCare Services, Inc. All rights reserved.</a:t>
            </a:r>
          </a:p>
        </p:txBody>
      </p:sp>
      <p:sp>
        <p:nvSpPr>
          <p:cNvPr id="27654" name="TextBox 8"/>
          <p:cNvSpPr txBox="1">
            <a:spLocks noChangeArrowheads="1"/>
          </p:cNvSpPr>
          <p:nvPr/>
        </p:nvSpPr>
        <p:spPr bwMode="auto">
          <a:xfrm>
            <a:off x="474980" y="2117049"/>
            <a:ext cx="6837045" cy="5598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solidFill>
                  <a:schemeClr val="tx1"/>
                </a:solidFill>
              </a:rPr>
              <a:t>The goal for adults (18+) is to get a minimum of seven hours sleep a night.</a:t>
            </a:r>
          </a:p>
          <a:p>
            <a:endParaRPr lang="en-US" altLang="en-US" b="1" dirty="0">
              <a:solidFill>
                <a:schemeClr val="tx1"/>
              </a:solidFill>
            </a:endParaRPr>
          </a:p>
          <a:p>
            <a:r>
              <a:rPr lang="en-US" altLang="en-US" b="1" dirty="0">
                <a:solidFill>
                  <a:schemeClr val="tx1"/>
                </a:solidFill>
              </a:rPr>
              <a:t>How much do you get?</a:t>
            </a:r>
          </a:p>
          <a:p>
            <a:endParaRPr lang="en-US" altLang="en-US" b="1" dirty="0">
              <a:solidFill>
                <a:schemeClr val="tx1"/>
              </a:solidFill>
            </a:endParaRPr>
          </a:p>
          <a:p>
            <a:r>
              <a:rPr lang="en-US" altLang="en-US" dirty="0">
                <a:solidFill>
                  <a:schemeClr val="tx1"/>
                </a:solidFill>
              </a:rPr>
              <a:t>If you have difficulty falling — or staying — asleep, here are a few tips*: </a:t>
            </a:r>
          </a:p>
          <a:p>
            <a:pPr lvl="1"/>
            <a:r>
              <a:rPr lang="en-US" altLang="en-US" dirty="0">
                <a:solidFill>
                  <a:schemeClr val="tx1"/>
                </a:solidFill>
              </a:rPr>
              <a:t>Be consistent.</a:t>
            </a:r>
          </a:p>
          <a:p>
            <a:pPr lvl="1"/>
            <a:r>
              <a:rPr lang="en-US" altLang="en-US" dirty="0">
                <a:solidFill>
                  <a:schemeClr val="tx1"/>
                </a:solidFill>
              </a:rPr>
              <a:t>Schedule a routine.</a:t>
            </a:r>
          </a:p>
          <a:p>
            <a:pPr lvl="1"/>
            <a:r>
              <a:rPr lang="en-US" altLang="en-US" dirty="0">
                <a:solidFill>
                  <a:schemeClr val="tx1"/>
                </a:solidFill>
              </a:rPr>
              <a:t>Adjust your room to a comfortable temperature.</a:t>
            </a:r>
          </a:p>
          <a:p>
            <a:pPr lvl="1"/>
            <a:r>
              <a:rPr lang="en-US" altLang="en-US" dirty="0">
                <a:solidFill>
                  <a:schemeClr val="tx1"/>
                </a:solidFill>
              </a:rPr>
              <a:t>Avoid falling asleep with the TV, laptop or other electronic devices on.</a:t>
            </a:r>
          </a:p>
          <a:p>
            <a:pPr lvl="1"/>
            <a:r>
              <a:rPr lang="en-US" altLang="en-US" dirty="0">
                <a:solidFill>
                  <a:schemeClr val="tx1"/>
                </a:solidFill>
              </a:rPr>
              <a:t>Set the mood with a quiet, dark room.</a:t>
            </a:r>
          </a:p>
          <a:p>
            <a:pPr lvl="1"/>
            <a:r>
              <a:rPr lang="en-US" altLang="en-US" dirty="0">
                <a:solidFill>
                  <a:schemeClr val="tx1"/>
                </a:solidFill>
              </a:rPr>
              <a:t>Try not to eat or drink just before bedtime (especially caffeine and alcohol).</a:t>
            </a:r>
          </a:p>
          <a:p>
            <a:pPr lvl="1"/>
            <a:r>
              <a:rPr lang="en-US" altLang="en-US" dirty="0">
                <a:solidFill>
                  <a:schemeClr val="tx1"/>
                </a:solidFill>
              </a:rPr>
              <a:t>Try to exercise during the day.</a:t>
            </a:r>
          </a:p>
          <a:p>
            <a:endParaRPr lang="en-US" altLang="en-US" dirty="0">
              <a:solidFill>
                <a:schemeClr val="tx1"/>
              </a:solidFill>
            </a:endParaRPr>
          </a:p>
          <a:p>
            <a:pPr marL="0" lvl="1" indent="0">
              <a:buNone/>
            </a:pPr>
            <a:r>
              <a:rPr lang="en-US" altLang="en-US" i="1" dirty="0">
                <a:solidFill>
                  <a:schemeClr val="tx1"/>
                </a:solidFill>
              </a:rPr>
              <a:t>* Talk to your primary care physician before changing your sleep habits. </a:t>
            </a:r>
            <a:r>
              <a:rPr lang="en-US" i="1" dirty="0">
                <a:solidFill>
                  <a:schemeClr val="tx1"/>
                </a:solidFill>
              </a:rPr>
              <a:t>If your sleeping problems continue and they impact your ability to function properly during the day, you should talk to your doctor.</a:t>
            </a:r>
            <a:endParaRPr lang="en-US" altLang="en-US" i="1" dirty="0">
              <a:solidFill>
                <a:schemeClr val="tx1"/>
              </a:solidFill>
            </a:endParaRPr>
          </a:p>
        </p:txBody>
      </p:sp>
    </p:spTree>
    <p:extLst>
      <p:ext uri="{BB962C8B-B14F-4D97-AF65-F5344CB8AC3E}">
        <p14:creationId xmlns:p14="http://schemas.microsoft.com/office/powerpoint/2010/main" val="202937884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C545855E87924DB3247990127315F1" ma:contentTypeVersion="6" ma:contentTypeDescription="Create a new document." ma:contentTypeScope="" ma:versionID="456c557502309b6cd128780b2ad0eaea">
  <xsd:schema xmlns:xsd="http://www.w3.org/2001/XMLSchema" xmlns:xs="http://www.w3.org/2001/XMLSchema" xmlns:p="http://schemas.microsoft.com/office/2006/metadata/properties" xmlns:ns2="c273b457-660a-447b-8cda-a4882ac44999" xmlns:ns3="69ac14c1-3af8-4a5e-bfe5-3d8625b3835a" targetNamespace="http://schemas.microsoft.com/office/2006/metadata/properties" ma:root="true" ma:fieldsID="40862ad8856acaa6978f9d8b4f259c90" ns2:_="" ns3:_="">
    <xsd:import namespace="c273b457-660a-447b-8cda-a4882ac44999"/>
    <xsd:import namespace="69ac14c1-3af8-4a5e-bfe5-3d8625b3835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73b457-660a-447b-8cda-a4882ac449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ac14c1-3af8-4a5e-bfe5-3d8625b3835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9E4949-3045-43C0-B273-8AEBEBA003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73b457-660a-447b-8cda-a4882ac44999"/>
    <ds:schemaRef ds:uri="69ac14c1-3af8-4a5e-bfe5-3d8625b38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A06612-E0A0-4547-BDC8-26AE191B79F0}">
  <ds:schemaRefs>
    <ds:schemaRef ds:uri="http://purl.org/dc/elements/1.1/"/>
    <ds:schemaRef ds:uri="http://schemas.microsoft.com/office/2006/metadata/properties"/>
    <ds:schemaRef ds:uri="http://purl.org/dc/terms/"/>
    <ds:schemaRef ds:uri="http://schemas.microsoft.com/office/2006/documentManagement/types"/>
    <ds:schemaRef ds:uri="d7b5156c-7859-495b-a65c-a7601d85f73c"/>
    <ds:schemaRef ds:uri="http://www.w3.org/XML/1998/namespace"/>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E2B4EA3A-9BC3-419B-A164-453D44014CE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OptumPortrait</Template>
  <TotalTime>0</TotalTime>
  <Words>2479</Words>
  <Application>Microsoft Office PowerPoint</Application>
  <PresentationFormat>Custom</PresentationFormat>
  <Paragraphs>200</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Georgia</vt:lpstr>
      <vt:lpstr>System Font Regular</vt:lpstr>
      <vt:lpstr>Times New Roman</vt:lpstr>
      <vt:lpstr>Verdana</vt:lpstr>
      <vt:lpstr>Master Theme</vt:lpstr>
      <vt:lpstr>Boost Energy Naturally</vt:lpstr>
      <vt:lpstr>The Program</vt:lpstr>
      <vt:lpstr>Learning Points</vt:lpstr>
      <vt:lpstr>Nutrition Basics</vt:lpstr>
      <vt:lpstr>Fuel To Burn</vt:lpstr>
      <vt:lpstr>Fuel To Burn</vt:lpstr>
      <vt:lpstr>A Moving Experience</vt:lpstr>
      <vt:lpstr>Stress</vt:lpstr>
      <vt:lpstr>A Good Night’s Rest</vt:lpstr>
      <vt:lpstr>The Bad Stuff</vt:lpstr>
      <vt:lpstr>Quit Smoking to Boost Your Energy</vt:lpstr>
      <vt:lpstr>Easy Energy Tips</vt:lpstr>
      <vt:lpstr>Key Takeaways</vt:lpstr>
      <vt:lpstr>About Professional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Preventing Sexual Harassment</dc:title>
  <dc:creator/>
  <cp:lastModifiedBy/>
  <cp:revision>1</cp:revision>
  <dcterms:created xsi:type="dcterms:W3CDTF">2018-10-26T00:02:03Z</dcterms:created>
  <dcterms:modified xsi:type="dcterms:W3CDTF">2021-04-14T21:12:06Z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0x010100BFC545855E87924DB3247990127315F1</vt:lpwstr>
  </property>
  <property fmtid="{D5CDD505-2E9C-101B-9397-08002B2CF9AE}" pid="3" name="Order">
    <vt:r8>174500</vt:r8>
  </property>
</Properties>
</file>