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398" r:id="rId4"/>
  </p:sldMasterIdLst>
  <p:notesMasterIdLst>
    <p:notesMasterId r:id="rId30"/>
  </p:notesMasterIdLst>
  <p:handoutMasterIdLst>
    <p:handoutMasterId r:id="rId31"/>
  </p:handoutMasterIdLst>
  <p:sldIdLst>
    <p:sldId id="269" r:id="rId5"/>
    <p:sldId id="273" r:id="rId6"/>
    <p:sldId id="275" r:id="rId7"/>
    <p:sldId id="302" r:id="rId8"/>
    <p:sldId id="277" r:id="rId9"/>
    <p:sldId id="278" r:id="rId10"/>
    <p:sldId id="279" r:id="rId11"/>
    <p:sldId id="280" r:id="rId12"/>
    <p:sldId id="281" r:id="rId13"/>
    <p:sldId id="282" r:id="rId14"/>
    <p:sldId id="283" r:id="rId15"/>
    <p:sldId id="284" r:id="rId16"/>
    <p:sldId id="285" r:id="rId17"/>
    <p:sldId id="303" r:id="rId18"/>
    <p:sldId id="287" r:id="rId19"/>
    <p:sldId id="288" r:id="rId20"/>
    <p:sldId id="289" r:id="rId21"/>
    <p:sldId id="290" r:id="rId22"/>
    <p:sldId id="292" r:id="rId23"/>
    <p:sldId id="294" r:id="rId24"/>
    <p:sldId id="312" r:id="rId25"/>
    <p:sldId id="296" r:id="rId26"/>
    <p:sldId id="297" r:id="rId27"/>
    <p:sldId id="298" r:id="rId28"/>
    <p:sldId id="299" r:id="rId29"/>
  </p:sldIdLst>
  <p:sldSz cx="6858000" cy="9144000" type="screen4x3"/>
  <p:notesSz cx="7315200" cy="9601200"/>
  <p:defaultTextStyle>
    <a:defPPr>
      <a:defRPr lang="en-US"/>
    </a:defPPr>
    <a:lvl1pPr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1pPr>
    <a:lvl2pPr marL="4572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2pPr>
    <a:lvl3pPr marL="9144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3pPr>
    <a:lvl4pPr marL="13716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4pPr>
    <a:lvl5pPr marL="18288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5pPr>
    <a:lvl6pPr marL="2286000" algn="l" defTabSz="914400" rtl="0" eaLnBrk="1" latinLnBrk="0" hangingPunct="1">
      <a:defRPr sz="2200" kern="1200">
        <a:solidFill>
          <a:srgbClr val="646D72"/>
        </a:solidFill>
        <a:latin typeface="Arial" charset="0"/>
        <a:ea typeface="ＭＳ Ｐゴシック" pitchFamily="34" charset="-128"/>
        <a:cs typeface="+mn-cs"/>
      </a:defRPr>
    </a:lvl6pPr>
    <a:lvl7pPr marL="2743200" algn="l" defTabSz="914400" rtl="0" eaLnBrk="1" latinLnBrk="0" hangingPunct="1">
      <a:defRPr sz="2200" kern="1200">
        <a:solidFill>
          <a:srgbClr val="646D72"/>
        </a:solidFill>
        <a:latin typeface="Arial" charset="0"/>
        <a:ea typeface="ＭＳ Ｐゴシック" pitchFamily="34" charset="-128"/>
        <a:cs typeface="+mn-cs"/>
      </a:defRPr>
    </a:lvl7pPr>
    <a:lvl8pPr marL="3200400" algn="l" defTabSz="914400" rtl="0" eaLnBrk="1" latinLnBrk="0" hangingPunct="1">
      <a:defRPr sz="2200" kern="1200">
        <a:solidFill>
          <a:srgbClr val="646D72"/>
        </a:solidFill>
        <a:latin typeface="Arial" charset="0"/>
        <a:ea typeface="ＭＳ Ｐゴシック" pitchFamily="34" charset="-128"/>
        <a:cs typeface="+mn-cs"/>
      </a:defRPr>
    </a:lvl8pPr>
    <a:lvl9pPr marL="3657600" algn="l" defTabSz="914400" rtl="0" eaLnBrk="1" latinLnBrk="0" hangingPunct="1">
      <a:defRPr sz="2200" kern="1200">
        <a:solidFill>
          <a:srgbClr val="646D72"/>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ickett, Amy" initials="PA" lastIdx="6"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168CB9-7A3B-D340-82AA-9A77109368A5}" v="108" dt="2020-10-27T03:50:10.6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86" autoAdjust="0"/>
    <p:restoredTop sz="94614"/>
  </p:normalViewPr>
  <p:slideViewPr>
    <p:cSldViewPr snapToGrid="0" showGuides="1">
      <p:cViewPr varScale="1">
        <p:scale>
          <a:sx n="82" d="100"/>
          <a:sy n="82" d="100"/>
        </p:scale>
        <p:origin x="3384" y="90"/>
      </p:cViewPr>
      <p:guideLst>
        <p:guide orient="horz" pos="2880"/>
        <p:guide pos="2160"/>
      </p:guideLst>
    </p:cSldViewPr>
  </p:slideViewPr>
  <p:notesTextViewPr>
    <p:cViewPr>
      <p:scale>
        <a:sx n="100" d="100"/>
        <a:sy n="100" d="100"/>
      </p:scale>
      <p:origin x="0" y="0"/>
    </p:cViewPr>
  </p:notesTextViewPr>
  <p:sorterViewPr>
    <p:cViewPr>
      <p:scale>
        <a:sx n="46" d="100"/>
        <a:sy n="46" d="100"/>
      </p:scale>
      <p:origin x="0" y="0"/>
    </p:cViewPr>
  </p:sorterViewPr>
  <p:notesViewPr>
    <p:cSldViewPr snapToGrid="0"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t" anchorCtr="0" compatLnSpc="1">
            <a:prstTxWarp prst="textNoShape">
              <a:avLst/>
            </a:prstTxWarp>
          </a:bodyPr>
          <a:lstStyle>
            <a:lvl1pPr algn="l" defTabSz="482600" eaLnBrk="1" hangingPunct="1">
              <a:defRPr sz="1300">
                <a:solidFill>
                  <a:schemeClr val="tx1"/>
                </a:solidFill>
                <a:latin typeface="Arial" pitchFamily="34" charset="0"/>
              </a:defRPr>
            </a:lvl1pPr>
          </a:lstStyle>
          <a:p>
            <a:pPr>
              <a:defRPr/>
            </a:pPr>
            <a:endParaRPr lang="en-US" altLang="en-US"/>
          </a:p>
        </p:txBody>
      </p:sp>
      <p:sp>
        <p:nvSpPr>
          <p:cNvPr id="3" name="Date Placeholder 2"/>
          <p:cNvSpPr>
            <a:spLocks noGrp="1"/>
          </p:cNvSpPr>
          <p:nvPr>
            <p:ph type="dt" sz="quarter" idx="1"/>
          </p:nvPr>
        </p:nvSpPr>
        <p:spPr bwMode="auto">
          <a:xfrm>
            <a:off x="4143375" y="0"/>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t" anchorCtr="0" compatLnSpc="1">
            <a:prstTxWarp prst="textNoShape">
              <a:avLst/>
            </a:prstTxWarp>
          </a:bodyPr>
          <a:lstStyle>
            <a:lvl1pPr algn="r" defTabSz="482600" eaLnBrk="1" hangingPunct="1">
              <a:defRPr sz="1300">
                <a:solidFill>
                  <a:schemeClr val="tx1"/>
                </a:solidFill>
                <a:latin typeface="Arial" pitchFamily="34" charset="0"/>
              </a:defRPr>
            </a:lvl1pPr>
          </a:lstStyle>
          <a:p>
            <a:pPr>
              <a:defRPr/>
            </a:pPr>
            <a:fld id="{2A89F04B-A66D-4994-9BFF-B7A606762307}" type="datetime1">
              <a:rPr lang="en-US" altLang="en-US"/>
              <a:pPr>
                <a:defRPr/>
              </a:pPr>
              <a:t>5/14/2021</a:t>
            </a:fld>
            <a:endParaRPr lang="en-US" altLang="en-US"/>
          </a:p>
        </p:txBody>
      </p:sp>
      <p:sp>
        <p:nvSpPr>
          <p:cNvPr id="4" name="Footer Placeholder 3"/>
          <p:cNvSpPr>
            <a:spLocks noGrp="1"/>
          </p:cNvSpPr>
          <p:nvPr>
            <p:ph type="ftr" sz="quarter" idx="2"/>
          </p:nvPr>
        </p:nvSpPr>
        <p:spPr bwMode="auto">
          <a:xfrm>
            <a:off x="0" y="9120188"/>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b" anchorCtr="0" compatLnSpc="1">
            <a:prstTxWarp prst="textNoShape">
              <a:avLst/>
            </a:prstTxWarp>
          </a:bodyPr>
          <a:lstStyle>
            <a:lvl1pPr algn="l" defTabSz="482600" eaLnBrk="1" hangingPunct="1">
              <a:defRPr sz="1300">
                <a:solidFill>
                  <a:schemeClr val="tx1"/>
                </a:solidFill>
                <a:latin typeface="Arial" pitchFamily="34" charset="0"/>
              </a:defRPr>
            </a:lvl1pPr>
          </a:lstStyle>
          <a:p>
            <a:pPr>
              <a:defRPr/>
            </a:pPr>
            <a:endParaRPr lang="en-US" altLang="en-US"/>
          </a:p>
        </p:txBody>
      </p:sp>
      <p:sp>
        <p:nvSpPr>
          <p:cNvPr id="5" name="Slide Number Placeholder 4"/>
          <p:cNvSpPr>
            <a:spLocks noGrp="1"/>
          </p:cNvSpPr>
          <p:nvPr>
            <p:ph type="sldNum" sz="quarter" idx="3"/>
          </p:nvPr>
        </p:nvSpPr>
        <p:spPr bwMode="auto">
          <a:xfrm>
            <a:off x="4143375" y="9120188"/>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b" anchorCtr="0" compatLnSpc="1">
            <a:prstTxWarp prst="textNoShape">
              <a:avLst/>
            </a:prstTxWarp>
          </a:bodyPr>
          <a:lstStyle>
            <a:lvl1pPr algn="r" defTabSz="482600" eaLnBrk="1" hangingPunct="1">
              <a:defRPr sz="1300">
                <a:solidFill>
                  <a:schemeClr val="tx1"/>
                </a:solidFill>
              </a:defRPr>
            </a:lvl1pPr>
          </a:lstStyle>
          <a:p>
            <a:pPr>
              <a:defRPr/>
            </a:pPr>
            <a:fld id="{1CB4C85A-B53F-411A-99B2-56C722B562C0}" type="slidenum">
              <a:rPr lang="en-US" altLang="en-US"/>
              <a:pPr>
                <a:defRPr/>
              </a:pPr>
              <a:t>‹#›</a:t>
            </a:fld>
            <a:endParaRPr lang="en-US" altLang="en-US"/>
          </a:p>
        </p:txBody>
      </p:sp>
    </p:spTree>
    <p:extLst>
      <p:ext uri="{BB962C8B-B14F-4D97-AF65-F5344CB8AC3E}">
        <p14:creationId xmlns:p14="http://schemas.microsoft.com/office/powerpoint/2010/main" val="1694205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t" anchorCtr="0" compatLnSpc="1">
            <a:prstTxWarp prst="textNoShape">
              <a:avLst/>
            </a:prstTxWarp>
          </a:bodyPr>
          <a:lstStyle>
            <a:lvl1pPr algn="l" defTabSz="482600" eaLnBrk="1" hangingPunct="1">
              <a:defRPr sz="1300">
                <a:solidFill>
                  <a:schemeClr val="tx1"/>
                </a:solidFill>
                <a:latin typeface="Arial" pitchFamily="34" charset="0"/>
              </a:defRPr>
            </a:lvl1pPr>
          </a:lstStyle>
          <a:p>
            <a:pPr>
              <a:defRPr/>
            </a:pPr>
            <a:endParaRPr lang="en-US" altLang="en-US"/>
          </a:p>
        </p:txBody>
      </p:sp>
      <p:sp>
        <p:nvSpPr>
          <p:cNvPr id="3" name="Date Placeholder 2"/>
          <p:cNvSpPr>
            <a:spLocks noGrp="1"/>
          </p:cNvSpPr>
          <p:nvPr>
            <p:ph type="dt" idx="1"/>
          </p:nvPr>
        </p:nvSpPr>
        <p:spPr bwMode="auto">
          <a:xfrm>
            <a:off x="4143375" y="0"/>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t" anchorCtr="0" compatLnSpc="1">
            <a:prstTxWarp prst="textNoShape">
              <a:avLst/>
            </a:prstTxWarp>
          </a:bodyPr>
          <a:lstStyle>
            <a:lvl1pPr algn="r" defTabSz="482600" eaLnBrk="1" hangingPunct="1">
              <a:defRPr sz="1300">
                <a:solidFill>
                  <a:schemeClr val="tx1"/>
                </a:solidFill>
                <a:latin typeface="Arial" pitchFamily="34" charset="0"/>
              </a:defRPr>
            </a:lvl1pPr>
          </a:lstStyle>
          <a:p>
            <a:pPr>
              <a:defRPr/>
            </a:pPr>
            <a:fld id="{B5D7ADB8-32DD-4C78-B110-709DF5189875}" type="datetime1">
              <a:rPr lang="en-US" altLang="en-US"/>
              <a:pPr>
                <a:defRPr/>
              </a:pPr>
              <a:t>5/14/2021</a:t>
            </a:fld>
            <a:endParaRPr lang="en-US" altLang="en-US"/>
          </a:p>
        </p:txBody>
      </p:sp>
      <p:sp>
        <p:nvSpPr>
          <p:cNvPr id="36868" name="Slide Image Placeholder 3"/>
          <p:cNvSpPr>
            <a:spLocks noGrp="1" noRot="1" noChangeAspect="1"/>
          </p:cNvSpPr>
          <p:nvPr>
            <p:ph type="sldImg" idx="2"/>
          </p:nvPr>
        </p:nvSpPr>
        <p:spPr bwMode="auto">
          <a:xfrm>
            <a:off x="2306638" y="720725"/>
            <a:ext cx="2701925" cy="360045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p:cNvSpPr>
            <a:spLocks noGrp="1"/>
          </p:cNvSpPr>
          <p:nvPr>
            <p:ph type="body" sz="quarter" idx="3"/>
          </p:nvPr>
        </p:nvSpPr>
        <p:spPr bwMode="auto">
          <a:xfrm>
            <a:off x="731838" y="4560888"/>
            <a:ext cx="5851525" cy="431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6" name="Footer Placeholder 5"/>
          <p:cNvSpPr>
            <a:spLocks noGrp="1"/>
          </p:cNvSpPr>
          <p:nvPr>
            <p:ph type="ftr" sz="quarter" idx="4"/>
          </p:nvPr>
        </p:nvSpPr>
        <p:spPr bwMode="auto">
          <a:xfrm>
            <a:off x="0" y="9120188"/>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b" anchorCtr="0" compatLnSpc="1">
            <a:prstTxWarp prst="textNoShape">
              <a:avLst/>
            </a:prstTxWarp>
          </a:bodyPr>
          <a:lstStyle>
            <a:lvl1pPr algn="l" defTabSz="482600" eaLnBrk="1" hangingPunct="1">
              <a:defRPr sz="1300">
                <a:solidFill>
                  <a:schemeClr val="tx1"/>
                </a:solidFill>
                <a:latin typeface="Arial" pitchFamily="34" charset="0"/>
              </a:defRPr>
            </a:lvl1pPr>
          </a:lstStyle>
          <a:p>
            <a:pPr>
              <a:defRPr/>
            </a:pPr>
            <a:endParaRPr lang="en-US" altLang="en-US"/>
          </a:p>
        </p:txBody>
      </p:sp>
      <p:sp>
        <p:nvSpPr>
          <p:cNvPr id="7" name="Slide Number Placeholder 6"/>
          <p:cNvSpPr>
            <a:spLocks noGrp="1"/>
          </p:cNvSpPr>
          <p:nvPr>
            <p:ph type="sldNum" sz="quarter" idx="5"/>
          </p:nvPr>
        </p:nvSpPr>
        <p:spPr bwMode="auto">
          <a:xfrm>
            <a:off x="4143375" y="9120188"/>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b" anchorCtr="0" compatLnSpc="1">
            <a:prstTxWarp prst="textNoShape">
              <a:avLst/>
            </a:prstTxWarp>
          </a:bodyPr>
          <a:lstStyle>
            <a:lvl1pPr algn="r" defTabSz="482600" eaLnBrk="1" hangingPunct="1">
              <a:defRPr sz="1300">
                <a:solidFill>
                  <a:schemeClr val="tx1"/>
                </a:solidFill>
              </a:defRPr>
            </a:lvl1pPr>
          </a:lstStyle>
          <a:p>
            <a:pPr>
              <a:defRPr/>
            </a:pPr>
            <a:fld id="{A03B7166-1652-49A5-BA1C-B8451721B048}" type="slidenum">
              <a:rPr lang="en-US" altLang="en-US"/>
              <a:pPr>
                <a:defRPr/>
              </a:pPr>
              <a:t>‹#›</a:t>
            </a:fld>
            <a:endParaRPr lang="en-US" altLang="en-US"/>
          </a:p>
        </p:txBody>
      </p:sp>
    </p:spTree>
    <p:extLst>
      <p:ext uri="{BB962C8B-B14F-4D97-AF65-F5344CB8AC3E}">
        <p14:creationId xmlns:p14="http://schemas.microsoft.com/office/powerpoint/2010/main" val="3598687476"/>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97100" y="696913"/>
            <a:ext cx="2616200" cy="3486150"/>
          </a:xfrm>
          <a:ln/>
        </p:spPr>
      </p:sp>
      <p:sp>
        <p:nvSpPr>
          <p:cNvPr id="6246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6" tIns="46569" rIns="93136" bIns="46569"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3AA2442-3E52-4CCD-8EE5-9F5C3869AC7A}"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21</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38900201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1">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8C0DD54-8F3E-3141-9EFA-297A3BB9A28B}"/>
              </a:ext>
            </a:extLst>
          </p:cNvPr>
          <p:cNvSpPr/>
          <p:nvPr userDrawn="1"/>
        </p:nvSpPr>
        <p:spPr>
          <a:xfrm>
            <a:off x="295360" y="8428737"/>
            <a:ext cx="2343625" cy="5969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1056279" y="2413000"/>
            <a:ext cx="4670629" cy="1594555"/>
          </a:xfrm>
        </p:spPr>
        <p:txBody>
          <a:bodyPr anchor="b">
            <a:noAutofit/>
          </a:bodyPr>
          <a:lstStyle>
            <a:lvl1pPr algn="l">
              <a:defRPr sz="3353" spc="0" baseline="0"/>
            </a:lvl1pPr>
          </a:lstStyle>
          <a:p>
            <a:r>
              <a:rPr lang="en-US" dirty="0"/>
              <a:t>Title slide</a:t>
            </a:r>
          </a:p>
        </p:txBody>
      </p:sp>
      <p:sp>
        <p:nvSpPr>
          <p:cNvPr id="3" name="Subtitle 2">
            <a:extLst>
              <a:ext uri="{FF2B5EF4-FFF2-40B4-BE49-F238E27FC236}">
                <a16:creationId xmlns:a16="http://schemas.microsoft.com/office/drawing/2014/main" id="{C4BACBDA-5A3D-3241-B917-E2149A7F0899}"/>
              </a:ext>
            </a:extLst>
          </p:cNvPr>
          <p:cNvSpPr>
            <a:spLocks noGrp="1"/>
          </p:cNvSpPr>
          <p:nvPr>
            <p:ph type="subTitle" idx="1"/>
          </p:nvPr>
        </p:nvSpPr>
        <p:spPr>
          <a:xfrm>
            <a:off x="1056279" y="3988269"/>
            <a:ext cx="4670629" cy="733823"/>
          </a:xfrm>
        </p:spPr>
        <p:txBody>
          <a:bodyPr>
            <a:noAutofit/>
          </a:bodyPr>
          <a:lstStyle>
            <a:lvl1pPr marL="0" indent="0" algn="l">
              <a:buNone/>
              <a:defRPr sz="1324">
                <a:solidFill>
                  <a:schemeClr val="accent1"/>
                </a:solidFill>
              </a:defRPr>
            </a:lvl1pPr>
            <a:lvl2pPr marL="257213" indent="0" algn="ctr">
              <a:buNone/>
              <a:defRPr sz="1125"/>
            </a:lvl2pPr>
            <a:lvl3pPr marL="514425" indent="0" algn="ctr">
              <a:buNone/>
              <a:defRPr sz="1013"/>
            </a:lvl3pPr>
            <a:lvl4pPr marL="771639" indent="0" algn="ctr">
              <a:buNone/>
              <a:defRPr sz="900"/>
            </a:lvl4pPr>
            <a:lvl5pPr marL="1028852" indent="0" algn="ctr">
              <a:buNone/>
              <a:defRPr sz="900"/>
            </a:lvl5pPr>
            <a:lvl6pPr marL="1286064" indent="0" algn="ctr">
              <a:buNone/>
              <a:defRPr sz="900"/>
            </a:lvl6pPr>
            <a:lvl7pPr marL="1543277" indent="0" algn="ctr">
              <a:buNone/>
              <a:defRPr sz="900"/>
            </a:lvl7pPr>
            <a:lvl8pPr marL="1800490" indent="0" algn="ctr">
              <a:buNone/>
              <a:defRPr sz="900"/>
            </a:lvl8pPr>
            <a:lvl9pPr marL="2057702" indent="0" algn="ctr">
              <a:buNone/>
              <a:defRPr sz="900"/>
            </a:lvl9pPr>
          </a:lstStyle>
          <a:p>
            <a:r>
              <a:rPr lang="en-US" dirty="0"/>
              <a:t>Click to edit Master subtitle style</a:t>
            </a:r>
          </a:p>
        </p:txBody>
      </p:sp>
      <p:sp>
        <p:nvSpPr>
          <p:cNvPr id="14" name="Freeform 13">
            <a:extLst>
              <a:ext uri="{FF2B5EF4-FFF2-40B4-BE49-F238E27FC236}">
                <a16:creationId xmlns:a16="http://schemas.microsoft.com/office/drawing/2014/main" id="{938C69CE-1617-8142-9FB2-67C7B2543F88}"/>
              </a:ext>
            </a:extLst>
          </p:cNvPr>
          <p:cNvSpPr/>
          <p:nvPr userDrawn="1"/>
        </p:nvSpPr>
        <p:spPr>
          <a:xfrm>
            <a:off x="1" y="4352527"/>
            <a:ext cx="6857999" cy="1466382"/>
          </a:xfrm>
          <a:custGeom>
            <a:avLst/>
            <a:gdLst>
              <a:gd name="connsiteX0" fmla="*/ 59617 w 7772399"/>
              <a:gd name="connsiteY0" fmla="*/ 665741 h 1613020"/>
              <a:gd name="connsiteX1" fmla="*/ 2207111 w 7772399"/>
              <a:gd name="connsiteY1" fmla="*/ 1377985 h 1613020"/>
              <a:gd name="connsiteX2" fmla="*/ 34824 w 7772399"/>
              <a:gd name="connsiteY2" fmla="*/ 793082 h 1613020"/>
              <a:gd name="connsiteX3" fmla="*/ 0 w 7772399"/>
              <a:gd name="connsiteY3" fmla="*/ 794126 h 1613020"/>
              <a:gd name="connsiteX4" fmla="*/ 0 w 7772399"/>
              <a:gd name="connsiteY4" fmla="*/ 665858 h 1613020"/>
              <a:gd name="connsiteX5" fmla="*/ 7772399 w 7772399"/>
              <a:gd name="connsiteY5" fmla="*/ 549209 h 1613020"/>
              <a:gd name="connsiteX6" fmla="*/ 7772399 w 7772399"/>
              <a:gd name="connsiteY6" fmla="*/ 678690 h 1613020"/>
              <a:gd name="connsiteX7" fmla="*/ 7578720 w 7772399"/>
              <a:gd name="connsiteY7" fmla="*/ 781481 h 1613020"/>
              <a:gd name="connsiteX8" fmla="*/ 6300215 w 7772399"/>
              <a:gd name="connsiteY8" fmla="*/ 887644 h 1613020"/>
              <a:gd name="connsiteX9" fmla="*/ 7559739 w 7772399"/>
              <a:gd name="connsiteY9" fmla="*/ 672700 h 1613020"/>
              <a:gd name="connsiteX10" fmla="*/ 0 w 7772399"/>
              <a:gd name="connsiteY10" fmla="*/ 400277 h 1613020"/>
              <a:gd name="connsiteX11" fmla="*/ 159836 w 7772399"/>
              <a:gd name="connsiteY11" fmla="*/ 417146 h 1613020"/>
              <a:gd name="connsiteX12" fmla="*/ 2149558 w 7772399"/>
              <a:gd name="connsiteY12" fmla="*/ 1334629 h 1613020"/>
              <a:gd name="connsiteX13" fmla="*/ 96431 w 7772399"/>
              <a:gd name="connsiteY13" fmla="*/ 540721 h 1613020"/>
              <a:gd name="connsiteX14" fmla="*/ 0 w 7772399"/>
              <a:gd name="connsiteY14" fmla="*/ 534169 h 1613020"/>
              <a:gd name="connsiteX15" fmla="*/ 5159121 w 7772399"/>
              <a:gd name="connsiteY15" fmla="*/ 366586 h 1613020"/>
              <a:gd name="connsiteX16" fmla="*/ 5977900 w 7772399"/>
              <a:gd name="connsiteY16" fmla="*/ 652200 h 1613020"/>
              <a:gd name="connsiteX17" fmla="*/ 5977900 w 7772399"/>
              <a:gd name="connsiteY17" fmla="*/ 652374 h 1613020"/>
              <a:gd name="connsiteX18" fmla="*/ 4848001 w 7772399"/>
              <a:gd name="connsiteY18" fmla="*/ 814368 h 1613020"/>
              <a:gd name="connsiteX19" fmla="*/ 3635709 w 7772399"/>
              <a:gd name="connsiteY19" fmla="*/ 1443149 h 1613020"/>
              <a:gd name="connsiteX20" fmla="*/ 2788154 w 7772399"/>
              <a:gd name="connsiteY20" fmla="*/ 1607671 h 1613020"/>
              <a:gd name="connsiteX21" fmla="*/ 2206937 w 7772399"/>
              <a:gd name="connsiteY21" fmla="*/ 1377985 h 1613020"/>
              <a:gd name="connsiteX22" fmla="*/ 3151580 w 7772399"/>
              <a:gd name="connsiteY22" fmla="*/ 1239283 h 1613020"/>
              <a:gd name="connsiteX23" fmla="*/ 4361334 w 7772399"/>
              <a:gd name="connsiteY23" fmla="*/ 561390 h 1613020"/>
              <a:gd name="connsiteX24" fmla="*/ 5159121 w 7772399"/>
              <a:gd name="connsiteY24" fmla="*/ 366586 h 1613020"/>
              <a:gd name="connsiteX25" fmla="*/ 7772399 w 7772399"/>
              <a:gd name="connsiteY25" fmla="*/ 276909 h 1613020"/>
              <a:gd name="connsiteX26" fmla="*/ 7772399 w 7772399"/>
              <a:gd name="connsiteY26" fmla="*/ 418190 h 1613020"/>
              <a:gd name="connsiteX27" fmla="*/ 7360227 w 7772399"/>
              <a:gd name="connsiteY27" fmla="*/ 674794 h 1613020"/>
              <a:gd name="connsiteX28" fmla="*/ 6162717 w 7772399"/>
              <a:gd name="connsiteY28" fmla="*/ 778427 h 1613020"/>
              <a:gd name="connsiteX29" fmla="*/ 7305998 w 7772399"/>
              <a:gd name="connsiteY29" fmla="*/ 582937 h 1613020"/>
              <a:gd name="connsiteX30" fmla="*/ 7747355 w 7772399"/>
              <a:gd name="connsiteY30" fmla="*/ 293170 h 1613020"/>
              <a:gd name="connsiteX31" fmla="*/ 0 w 7772399"/>
              <a:gd name="connsiteY31" fmla="*/ 125947 h 1613020"/>
              <a:gd name="connsiteX32" fmla="*/ 203166 w 7772399"/>
              <a:gd name="connsiteY32" fmla="*/ 148323 h 1613020"/>
              <a:gd name="connsiteX33" fmla="*/ 2106087 w 7772399"/>
              <a:gd name="connsiteY33" fmla="*/ 1285866 h 1613020"/>
              <a:gd name="connsiteX34" fmla="*/ 180952 w 7772399"/>
              <a:gd name="connsiteY34" fmla="*/ 282724 h 1613020"/>
              <a:gd name="connsiteX35" fmla="*/ 0 w 7772399"/>
              <a:gd name="connsiteY35" fmla="*/ 263137 h 1613020"/>
              <a:gd name="connsiteX36" fmla="*/ 7772399 w 7772399"/>
              <a:gd name="connsiteY36" fmla="*/ 0 h 1613020"/>
              <a:gd name="connsiteX37" fmla="*/ 7772399 w 7772399"/>
              <a:gd name="connsiteY37" fmla="*/ 150013 h 1613020"/>
              <a:gd name="connsiteX38" fmla="*/ 7610634 w 7772399"/>
              <a:gd name="connsiteY38" fmla="*/ 260658 h 1613020"/>
              <a:gd name="connsiteX39" fmla="*/ 7081557 w 7772399"/>
              <a:gd name="connsiteY39" fmla="*/ 610153 h 1613020"/>
              <a:gd name="connsiteX40" fmla="*/ 5977900 w 7772399"/>
              <a:gd name="connsiteY40" fmla="*/ 652200 h 1613020"/>
              <a:gd name="connsiteX41" fmla="*/ 7046833 w 7772399"/>
              <a:gd name="connsiteY41" fmla="*/ 507305 h 1613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772399" h="1613020">
                <a:moveTo>
                  <a:pt x="59617" y="665741"/>
                </a:moveTo>
                <a:cubicBezTo>
                  <a:pt x="891463" y="698830"/>
                  <a:pt x="1520112" y="1233149"/>
                  <a:pt x="2207111" y="1377985"/>
                </a:cubicBezTo>
                <a:cubicBezTo>
                  <a:pt x="1470912" y="1308062"/>
                  <a:pt x="850335" y="802651"/>
                  <a:pt x="34824" y="793082"/>
                </a:cubicBezTo>
                <a:lnTo>
                  <a:pt x="0" y="794126"/>
                </a:lnTo>
                <a:lnTo>
                  <a:pt x="0" y="665858"/>
                </a:lnTo>
                <a:close/>
                <a:moveTo>
                  <a:pt x="7772399" y="549209"/>
                </a:moveTo>
                <a:lnTo>
                  <a:pt x="7772399" y="678690"/>
                </a:lnTo>
                <a:lnTo>
                  <a:pt x="7578720" y="781481"/>
                </a:lnTo>
                <a:cubicBezTo>
                  <a:pt x="7000913" y="1057575"/>
                  <a:pt x="6673261" y="1100669"/>
                  <a:pt x="6300215" y="887644"/>
                </a:cubicBezTo>
                <a:cubicBezTo>
                  <a:pt x="6735276" y="1045450"/>
                  <a:pt x="7107010" y="913117"/>
                  <a:pt x="7559739" y="672700"/>
                </a:cubicBezTo>
                <a:close/>
                <a:moveTo>
                  <a:pt x="0" y="400277"/>
                </a:moveTo>
                <a:lnTo>
                  <a:pt x="159836" y="417146"/>
                </a:lnTo>
                <a:cubicBezTo>
                  <a:pt x="1238616" y="564554"/>
                  <a:pt x="1627052" y="1123633"/>
                  <a:pt x="2149558" y="1334629"/>
                </a:cubicBezTo>
                <a:cubicBezTo>
                  <a:pt x="1656736" y="1212121"/>
                  <a:pt x="998402" y="636491"/>
                  <a:pt x="96431" y="540721"/>
                </a:cubicBezTo>
                <a:lnTo>
                  <a:pt x="0" y="534169"/>
                </a:lnTo>
                <a:close/>
                <a:moveTo>
                  <a:pt x="5159121" y="366586"/>
                </a:moveTo>
                <a:cubicBezTo>
                  <a:pt x="5455984" y="365332"/>
                  <a:pt x="5756346" y="444148"/>
                  <a:pt x="5977900" y="652200"/>
                </a:cubicBezTo>
                <a:lnTo>
                  <a:pt x="5977900" y="652374"/>
                </a:lnTo>
                <a:cubicBezTo>
                  <a:pt x="5716373" y="548654"/>
                  <a:pt x="5230320" y="574737"/>
                  <a:pt x="4848001" y="814368"/>
                </a:cubicBezTo>
                <a:lnTo>
                  <a:pt x="3635709" y="1443149"/>
                </a:lnTo>
                <a:cubicBezTo>
                  <a:pt x="3341907" y="1580977"/>
                  <a:pt x="3053791" y="1630526"/>
                  <a:pt x="2788154" y="1607671"/>
                </a:cubicBezTo>
                <a:cubicBezTo>
                  <a:pt x="2565551" y="1588567"/>
                  <a:pt x="2383007" y="1504473"/>
                  <a:pt x="2206937" y="1377985"/>
                </a:cubicBezTo>
                <a:cubicBezTo>
                  <a:pt x="2654680" y="1427882"/>
                  <a:pt x="2865213" y="1372227"/>
                  <a:pt x="3151580" y="1239283"/>
                </a:cubicBezTo>
                <a:lnTo>
                  <a:pt x="4361334" y="561390"/>
                </a:lnTo>
                <a:cubicBezTo>
                  <a:pt x="4568894" y="449164"/>
                  <a:pt x="4862258" y="367840"/>
                  <a:pt x="5159121" y="366586"/>
                </a:cubicBezTo>
                <a:close/>
                <a:moveTo>
                  <a:pt x="7772399" y="276909"/>
                </a:moveTo>
                <a:lnTo>
                  <a:pt x="7772399" y="418190"/>
                </a:lnTo>
                <a:lnTo>
                  <a:pt x="7360227" y="674794"/>
                </a:lnTo>
                <a:cubicBezTo>
                  <a:pt x="7002400" y="889999"/>
                  <a:pt x="6557368" y="1007154"/>
                  <a:pt x="6162717" y="778427"/>
                </a:cubicBezTo>
                <a:cubicBezTo>
                  <a:pt x="6474275" y="877699"/>
                  <a:pt x="6884495" y="875432"/>
                  <a:pt x="7305998" y="582937"/>
                </a:cubicBezTo>
                <a:cubicBezTo>
                  <a:pt x="7353722" y="549767"/>
                  <a:pt x="7536955" y="429965"/>
                  <a:pt x="7747355" y="293170"/>
                </a:cubicBezTo>
                <a:close/>
                <a:moveTo>
                  <a:pt x="0" y="125947"/>
                </a:moveTo>
                <a:lnTo>
                  <a:pt x="203166" y="148323"/>
                </a:lnTo>
                <a:cubicBezTo>
                  <a:pt x="1278083" y="305601"/>
                  <a:pt x="1635159" y="947618"/>
                  <a:pt x="2106087" y="1285866"/>
                </a:cubicBezTo>
                <a:cubicBezTo>
                  <a:pt x="1589485" y="1037413"/>
                  <a:pt x="1252848" y="435358"/>
                  <a:pt x="180952" y="282724"/>
                </a:cubicBezTo>
                <a:lnTo>
                  <a:pt x="0" y="263137"/>
                </a:lnTo>
                <a:close/>
                <a:moveTo>
                  <a:pt x="7772399" y="0"/>
                </a:moveTo>
                <a:lnTo>
                  <a:pt x="7772399" y="150013"/>
                </a:lnTo>
                <a:lnTo>
                  <a:pt x="7610634" y="260658"/>
                </a:lnTo>
                <a:cubicBezTo>
                  <a:pt x="7356213" y="433951"/>
                  <a:pt x="7135743" y="581530"/>
                  <a:pt x="7081557" y="610153"/>
                </a:cubicBezTo>
                <a:cubicBezTo>
                  <a:pt x="6937062" y="686483"/>
                  <a:pt x="6507424" y="941729"/>
                  <a:pt x="5977900" y="652200"/>
                </a:cubicBezTo>
                <a:cubicBezTo>
                  <a:pt x="6340538" y="802417"/>
                  <a:pt x="6738513" y="719370"/>
                  <a:pt x="7046833" y="507305"/>
                </a:cubicBezTo>
                <a:close/>
              </a:path>
            </a:pathLst>
          </a:custGeom>
          <a:solidFill>
            <a:srgbClr val="002677"/>
          </a:solidFill>
          <a:ln w="9181" cap="flat">
            <a:noFill/>
            <a:prstDash val="solid"/>
            <a:miter/>
          </a:ln>
        </p:spPr>
        <p:txBody>
          <a:bodyPr wrap="square" rtlCol="0" anchor="ctr">
            <a:noAutofit/>
          </a:bodyPr>
          <a:lstStyle/>
          <a:p>
            <a:r>
              <a:rPr lang="en-US" sz="1941" dirty="0"/>
              <a:t>  </a:t>
            </a:r>
          </a:p>
        </p:txBody>
      </p:sp>
      <p:sp>
        <p:nvSpPr>
          <p:cNvPr id="13" name="Graphic 8">
            <a:extLst>
              <a:ext uri="{FF2B5EF4-FFF2-40B4-BE49-F238E27FC236}">
                <a16:creationId xmlns:a16="http://schemas.microsoft.com/office/drawing/2014/main" id="{D11E1DF3-A88F-574C-A090-D925544CD013}"/>
              </a:ext>
            </a:extLst>
          </p:cNvPr>
          <p:cNvSpPr/>
          <p:nvPr userDrawn="1"/>
        </p:nvSpPr>
        <p:spPr>
          <a:xfrm>
            <a:off x="369795" y="499341"/>
            <a:ext cx="406070" cy="729843"/>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pic>
        <p:nvPicPr>
          <p:cNvPr id="15" name="Graphic 14">
            <a:extLst>
              <a:ext uri="{FF2B5EF4-FFF2-40B4-BE49-F238E27FC236}">
                <a16:creationId xmlns:a16="http://schemas.microsoft.com/office/drawing/2014/main" id="{5EBCE939-161C-9649-8B42-4A94BE89CF8A}"/>
              </a:ext>
            </a:extLst>
          </p:cNvPr>
          <p:cNvPicPr>
            <a:picLocks noChangeAspect="1"/>
          </p:cNvPicPr>
          <p:nvPr userDrawn="1"/>
        </p:nvPicPr>
        <p:blipFill>
          <a:blip r:embed="rId2" cstate="print">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5493800" y="8273126"/>
            <a:ext cx="1025223" cy="365760"/>
          </a:xfrm>
          <a:prstGeom prst="rect">
            <a:avLst/>
          </a:prstGeom>
        </p:spPr>
      </p:pic>
    </p:spTree>
    <p:extLst>
      <p:ext uri="{BB962C8B-B14F-4D97-AF65-F5344CB8AC3E}">
        <p14:creationId xmlns:p14="http://schemas.microsoft.com/office/powerpoint/2010/main" val="1277473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hite">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2768D57-8FE3-E24F-8256-1141A5B24F58}"/>
              </a:ext>
            </a:extLst>
          </p:cNvPr>
          <p:cNvSpPr>
            <a:spLocks noGrp="1"/>
          </p:cNvSpPr>
          <p:nvPr>
            <p:ph type="ctrTitle" hasCustomPrompt="1"/>
          </p:nvPr>
        </p:nvSpPr>
        <p:spPr>
          <a:xfrm>
            <a:off x="1056279" y="3524388"/>
            <a:ext cx="4670629" cy="2395853"/>
          </a:xfrm>
        </p:spPr>
        <p:txBody>
          <a:bodyPr anchor="ctr">
            <a:noAutofit/>
          </a:bodyPr>
          <a:lstStyle>
            <a:lvl1pPr algn="l">
              <a:defRPr sz="3353" spc="0" baseline="0">
                <a:solidFill>
                  <a:schemeClr val="tx1"/>
                </a:solidFill>
              </a:defRPr>
            </a:lvl1pPr>
          </a:lstStyle>
          <a:p>
            <a:r>
              <a:rPr lang="en-US" dirty="0"/>
              <a:t>Section title</a:t>
            </a:r>
          </a:p>
        </p:txBody>
      </p:sp>
      <p:sp>
        <p:nvSpPr>
          <p:cNvPr id="5" name="Graphic 8">
            <a:extLst>
              <a:ext uri="{FF2B5EF4-FFF2-40B4-BE49-F238E27FC236}">
                <a16:creationId xmlns:a16="http://schemas.microsoft.com/office/drawing/2014/main" id="{0A3856F3-EA67-2047-9746-A4F2B62050A8}"/>
              </a:ext>
            </a:extLst>
          </p:cNvPr>
          <p:cNvSpPr/>
          <p:nvPr userDrawn="1"/>
        </p:nvSpPr>
        <p:spPr>
          <a:xfrm>
            <a:off x="369795" y="499341"/>
            <a:ext cx="406070" cy="729843"/>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spTree>
    <p:extLst>
      <p:ext uri="{BB962C8B-B14F-4D97-AF65-F5344CB8AC3E}">
        <p14:creationId xmlns:p14="http://schemas.microsoft.com/office/powerpoint/2010/main" val="509841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1180" y="415637"/>
            <a:ext cx="6209828" cy="816557"/>
          </a:xfrm>
        </p:spPr>
        <p:txBody>
          <a:bodyPr vert="horz" lIns="91440" tIns="45720" rIns="91440" bIns="45720" rtlCol="0" anchor="t" anchorCtr="0">
            <a:noAutofit/>
          </a:bodyPr>
          <a:lstStyle>
            <a:lvl1pPr>
              <a:lnSpc>
                <a:spcPct val="100000"/>
              </a:lnSpc>
              <a:defRPr lang="en-US"/>
            </a:lvl1pPr>
          </a:lstStyle>
          <a:p>
            <a:pPr lvl="0"/>
            <a:r>
              <a:rPr lang="en-US" dirty="0"/>
              <a:t>Click to add title</a:t>
            </a:r>
          </a:p>
        </p:txBody>
      </p:sp>
      <p:sp>
        <p:nvSpPr>
          <p:cNvPr id="9" name="Slide Number Placeholder 5">
            <a:extLst>
              <a:ext uri="{FF2B5EF4-FFF2-40B4-BE49-F238E27FC236}">
                <a16:creationId xmlns:a16="http://schemas.microsoft.com/office/drawing/2014/main" id="{29553229-395D-0143-AC43-88DF2FF32C6A}"/>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0" name="Footer Placeholder 3">
            <a:extLst>
              <a:ext uri="{FF2B5EF4-FFF2-40B4-BE49-F238E27FC236}">
                <a16:creationId xmlns:a16="http://schemas.microsoft.com/office/drawing/2014/main" id="{1076D53B-5D5D-FA4E-B687-F769ED3193F4}"/>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298374775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lin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1180" y="415637"/>
            <a:ext cx="6209828" cy="891886"/>
          </a:xfrm>
        </p:spPr>
        <p:txBody>
          <a:bodyPr vert="horz" lIns="91440" tIns="45720" rIns="91440" bIns="45720" rtlCol="0" anchor="t" anchorCtr="0">
            <a:noAutofit/>
          </a:bodyPr>
          <a:lstStyle>
            <a:lvl1pPr>
              <a:lnSpc>
                <a:spcPct val="100000"/>
              </a:lnSpc>
              <a:defRPr lang="en-US"/>
            </a:lvl1pPr>
          </a:lstStyle>
          <a:p>
            <a:pPr lvl="0"/>
            <a:r>
              <a:rPr lang="en-US" dirty="0"/>
              <a:t>Click to add a title style with a </a:t>
            </a:r>
            <a:br>
              <a:rPr lang="en-US" dirty="0"/>
            </a:br>
            <a:r>
              <a:rPr lang="en-US" dirty="0"/>
              <a:t>two-line headline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281180" y="1639455"/>
            <a:ext cx="6209828" cy="5474320"/>
          </a:xfrm>
        </p:spPr>
        <p:txBody>
          <a:bodyPr/>
          <a:lstStyle>
            <a:lvl1pPr marL="85738" indent="-85738">
              <a:spcBef>
                <a:spcPts val="225"/>
              </a:spcBef>
              <a:spcAft>
                <a:spcPts val="450"/>
              </a:spcAft>
              <a:buClr>
                <a:schemeClr val="accent1"/>
              </a:buClr>
              <a:tabLst/>
              <a:defRPr sz="1235"/>
            </a:lvl1pPr>
            <a:lvl2pPr marL="163141" indent="-73830">
              <a:spcBef>
                <a:spcPts val="0"/>
              </a:spcBef>
              <a:spcAft>
                <a:spcPts val="450"/>
              </a:spcAft>
              <a:buClr>
                <a:schemeClr val="accent1"/>
              </a:buClr>
              <a:tabLst/>
              <a:defRPr sz="1235"/>
            </a:lvl2pPr>
            <a:lvl3pPr marL="235779" indent="-61922">
              <a:spcBef>
                <a:spcPts val="0"/>
              </a:spcBef>
              <a:spcAft>
                <a:spcPts val="450"/>
              </a:spcAft>
              <a:buClr>
                <a:schemeClr val="accent1"/>
              </a:buClr>
              <a:tabLst/>
              <a:defRPr sz="1059"/>
            </a:lvl3pPr>
            <a:lvl4pPr marL="303654" indent="-67876">
              <a:spcBef>
                <a:spcPts val="0"/>
              </a:spcBef>
              <a:spcAft>
                <a:spcPts val="450"/>
              </a:spcAft>
              <a:buClr>
                <a:schemeClr val="accent1"/>
              </a:buClr>
              <a:tabLst/>
              <a:defRPr sz="971"/>
            </a:lvl4pPr>
            <a:lvl5pPr marL="370339" indent="-60731">
              <a:spcBef>
                <a:spcPts val="0"/>
              </a:spcBef>
              <a:spcAft>
                <a:spcPts val="450"/>
              </a:spcAft>
              <a:buClr>
                <a:schemeClr val="accent1"/>
              </a:buClr>
              <a:tabLst/>
              <a:defRPr sz="882"/>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a:extLst>
              <a:ext uri="{FF2B5EF4-FFF2-40B4-BE49-F238E27FC236}">
                <a16:creationId xmlns:a16="http://schemas.microsoft.com/office/drawing/2014/main" id="{74647B6F-6DBD-2842-BBB7-017497A6D420}"/>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1" name="Footer Placeholder 3">
            <a:extLst>
              <a:ext uri="{FF2B5EF4-FFF2-40B4-BE49-F238E27FC236}">
                <a16:creationId xmlns:a16="http://schemas.microsoft.com/office/drawing/2014/main" id="{11FEF08C-4156-7845-9B5E-8CC7FE66BA09}"/>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21804350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extLst>
    <p:ext uri="{DCECCB84-F9BA-43D5-87BE-67443E8EF086}">
      <p15:sldGuideLst xmlns:p15="http://schemas.microsoft.com/office/powerpoint/2012/main">
        <p15:guide id="1" orient="horz" pos="11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81180" y="415637"/>
            <a:ext cx="6209828" cy="891886"/>
          </a:xfrm>
        </p:spPr>
        <p:txBody>
          <a:bodyPr vert="horz" lIns="91440" tIns="45720" rIns="91440" bIns="45720" rtlCol="0" anchor="t" anchorCtr="0">
            <a:noAutofit/>
          </a:bodyPr>
          <a:lstStyle>
            <a:lvl1pPr>
              <a:lnSpc>
                <a:spcPct val="100000"/>
              </a:lnSpc>
              <a:defRPr lang="en-US"/>
            </a:lvl1pPr>
          </a:lstStyle>
          <a:p>
            <a:pPr lvl="0"/>
            <a:r>
              <a:rPr lang="en-US" dirty="0"/>
              <a:t>Click to edit Master title style</a:t>
            </a:r>
          </a:p>
        </p:txBody>
      </p:sp>
      <p:sp>
        <p:nvSpPr>
          <p:cNvPr id="7" name="Slide Number Placeholder 5">
            <a:extLst>
              <a:ext uri="{FF2B5EF4-FFF2-40B4-BE49-F238E27FC236}">
                <a16:creationId xmlns:a16="http://schemas.microsoft.com/office/drawing/2014/main" id="{F0D6C7FA-26F3-1B4D-84A6-2EBADDEF79E8}"/>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8" name="Footer Placeholder 3">
            <a:extLst>
              <a:ext uri="{FF2B5EF4-FFF2-40B4-BE49-F238E27FC236}">
                <a16:creationId xmlns:a16="http://schemas.microsoft.com/office/drawing/2014/main" id="{5FA37783-BDF8-5D46-A467-845F99D2AA77}"/>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183659932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ab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281180" y="415637"/>
            <a:ext cx="6209828" cy="891886"/>
          </a:xfrm>
        </p:spPr>
        <p:txBody>
          <a:bodyPr/>
          <a:lstStyle>
            <a:lvl1pPr>
              <a:lnSpc>
                <a:spcPct val="100000"/>
              </a:lnSpc>
              <a:defRPr sz="2471"/>
            </a:lvl1pPr>
          </a:lstStyle>
          <a:p>
            <a:r>
              <a:rPr lang="en-US" dirty="0"/>
              <a:t>Click to edit Master title style</a:t>
            </a:r>
          </a:p>
        </p:txBody>
      </p:sp>
      <p:sp>
        <p:nvSpPr>
          <p:cNvPr id="4" name="Table Placeholder 3">
            <a:extLst>
              <a:ext uri="{FF2B5EF4-FFF2-40B4-BE49-F238E27FC236}">
                <a16:creationId xmlns:a16="http://schemas.microsoft.com/office/drawing/2014/main" id="{18412AE7-14E8-314D-8735-18215A59D225}"/>
              </a:ext>
            </a:extLst>
          </p:cNvPr>
          <p:cNvSpPr>
            <a:spLocks noGrp="1"/>
          </p:cNvSpPr>
          <p:nvPr>
            <p:ph type="tbl" sz="quarter" idx="14"/>
          </p:nvPr>
        </p:nvSpPr>
        <p:spPr>
          <a:xfrm>
            <a:off x="342900" y="2210816"/>
            <a:ext cx="6172200" cy="5380736"/>
          </a:xfrm>
        </p:spPr>
        <p:txBody>
          <a:bodyPr anchor="ctr"/>
          <a:lstStyle>
            <a:lvl1pPr marL="0" indent="0" algn="ctr">
              <a:buNone/>
              <a:defRPr sz="675">
                <a:solidFill>
                  <a:schemeClr val="accent1"/>
                </a:solidFill>
              </a:defRPr>
            </a:lvl1pPr>
          </a:lstStyle>
          <a:p>
            <a:endParaRPr lang="en-US"/>
          </a:p>
        </p:txBody>
      </p:sp>
      <p:sp>
        <p:nvSpPr>
          <p:cNvPr id="10" name="Slide Number Placeholder 5">
            <a:extLst>
              <a:ext uri="{FF2B5EF4-FFF2-40B4-BE49-F238E27FC236}">
                <a16:creationId xmlns:a16="http://schemas.microsoft.com/office/drawing/2014/main" id="{23DA3652-DD1E-1746-9561-2D685B9EBCF9}"/>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1" name="Footer Placeholder 3">
            <a:extLst>
              <a:ext uri="{FF2B5EF4-FFF2-40B4-BE49-F238E27FC236}">
                <a16:creationId xmlns:a16="http://schemas.microsoft.com/office/drawing/2014/main" id="{481C450C-488F-7A45-B199-DE23318BDD18}"/>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1593387730"/>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2-line), content and chart #3">
    <p:spTree>
      <p:nvGrpSpPr>
        <p:cNvPr id="1" name=""/>
        <p:cNvGrpSpPr/>
        <p:nvPr/>
      </p:nvGrpSpPr>
      <p:grpSpPr>
        <a:xfrm>
          <a:off x="0" y="0"/>
          <a:ext cx="0" cy="0"/>
          <a:chOff x="0" y="0"/>
          <a:chExt cx="0" cy="0"/>
        </a:xfrm>
      </p:grpSpPr>
      <p:sp>
        <p:nvSpPr>
          <p:cNvPr id="7" name="Chart Placeholder 6">
            <a:extLst>
              <a:ext uri="{FF2B5EF4-FFF2-40B4-BE49-F238E27FC236}">
                <a16:creationId xmlns:a16="http://schemas.microsoft.com/office/drawing/2014/main" id="{209DBF36-B503-F44A-A373-FAF2B64AFCFF}"/>
              </a:ext>
            </a:extLst>
          </p:cNvPr>
          <p:cNvSpPr>
            <a:spLocks noGrp="1"/>
          </p:cNvSpPr>
          <p:nvPr>
            <p:ph type="chart" sz="quarter" idx="14"/>
          </p:nvPr>
        </p:nvSpPr>
        <p:spPr>
          <a:xfrm>
            <a:off x="288037" y="2227072"/>
            <a:ext cx="6295644" cy="5364480"/>
          </a:xfrm>
        </p:spPr>
        <p:txBody>
          <a:bodyPr anchor="ctr"/>
          <a:lstStyle>
            <a:lvl1pPr marL="0" indent="0" algn="ctr">
              <a:buFont typeface="Arial" panose="020B0604020202020204" pitchFamily="34" charset="0"/>
              <a:buNone/>
              <a:defRPr sz="675">
                <a:solidFill>
                  <a:schemeClr val="accent1"/>
                </a:solidFill>
              </a:defRPr>
            </a:lvl1pPr>
          </a:lstStyle>
          <a:p>
            <a:endParaRPr lang="en-US"/>
          </a:p>
        </p:txBody>
      </p:sp>
      <p:sp>
        <p:nvSpPr>
          <p:cNvPr id="63" name="Title 1">
            <a:extLst>
              <a:ext uri="{FF2B5EF4-FFF2-40B4-BE49-F238E27FC236}">
                <a16:creationId xmlns:a16="http://schemas.microsoft.com/office/drawing/2014/main" id="{9B91C294-EF6A-8D47-BC58-4FB5C91EF5ED}"/>
              </a:ext>
            </a:extLst>
          </p:cNvPr>
          <p:cNvSpPr>
            <a:spLocks noGrp="1"/>
          </p:cNvSpPr>
          <p:nvPr>
            <p:ph type="title" hasCustomPrompt="1"/>
          </p:nvPr>
        </p:nvSpPr>
        <p:spPr>
          <a:xfrm>
            <a:off x="281178" y="415637"/>
            <a:ext cx="6209830" cy="891886"/>
          </a:xfrm>
        </p:spPr>
        <p:txBody>
          <a:bodyPr/>
          <a:lstStyle>
            <a:lvl1pPr>
              <a:lnSpc>
                <a:spcPct val="100000"/>
              </a:lnSpc>
              <a:defRPr sz="2471"/>
            </a:lvl1pPr>
          </a:lstStyle>
          <a:p>
            <a:r>
              <a:rPr lang="en-US" dirty="0"/>
              <a:t>Click to add a title style with a </a:t>
            </a:r>
            <a:br>
              <a:rPr lang="en-US" dirty="0"/>
            </a:br>
            <a:r>
              <a:rPr lang="en-US" dirty="0"/>
              <a:t>two-line headline</a:t>
            </a:r>
          </a:p>
        </p:txBody>
      </p:sp>
      <p:sp>
        <p:nvSpPr>
          <p:cNvPr id="60" name="Slide Number Placeholder 5">
            <a:extLst>
              <a:ext uri="{FF2B5EF4-FFF2-40B4-BE49-F238E27FC236}">
                <a16:creationId xmlns:a16="http://schemas.microsoft.com/office/drawing/2014/main" id="{E307D746-5720-D847-9424-15D7BB2F1240}"/>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61" name="Footer Placeholder 3">
            <a:extLst>
              <a:ext uri="{FF2B5EF4-FFF2-40B4-BE49-F238E27FC236}">
                <a16:creationId xmlns:a16="http://schemas.microsoft.com/office/drawing/2014/main" id="{91F88830-64BA-7849-AD3A-E3E6E9CC00CA}"/>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904489130"/>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Cover: Orange">
    <p:spTree>
      <p:nvGrpSpPr>
        <p:cNvPr id="1" name=""/>
        <p:cNvGrpSpPr/>
        <p:nvPr/>
      </p:nvGrpSpPr>
      <p:grpSpPr>
        <a:xfrm>
          <a:off x="0" y="0"/>
          <a:ext cx="0" cy="0"/>
          <a:chOff x="0" y="0"/>
          <a:chExt cx="0" cy="0"/>
        </a:xfrm>
      </p:grpSpPr>
      <p:sp>
        <p:nvSpPr>
          <p:cNvPr id="4" name="Rectangle 3"/>
          <p:cNvSpPr/>
          <p:nvPr userDrawn="1"/>
        </p:nvSpPr>
        <p:spPr bwMode="gray">
          <a:xfrm>
            <a:off x="0" y="3031701"/>
            <a:ext cx="5563721" cy="1483251"/>
          </a:xfrm>
          <a:prstGeom prst="rect">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sp>
        <p:nvSpPr>
          <p:cNvPr id="9" name="Rectangle 8"/>
          <p:cNvSpPr/>
          <p:nvPr userDrawn="1"/>
        </p:nvSpPr>
        <p:spPr bwMode="gray">
          <a:xfrm>
            <a:off x="0" y="1868921"/>
            <a:ext cx="5563721" cy="1162780"/>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sp>
        <p:nvSpPr>
          <p:cNvPr id="2" name="Title 1"/>
          <p:cNvSpPr>
            <a:spLocks noGrp="1"/>
          </p:cNvSpPr>
          <p:nvPr>
            <p:ph type="title" hasCustomPrompt="1"/>
          </p:nvPr>
        </p:nvSpPr>
        <p:spPr bwMode="gray">
          <a:xfrm>
            <a:off x="913281" y="2203922"/>
            <a:ext cx="4437529" cy="705088"/>
          </a:xfrm>
        </p:spPr>
        <p:txBody>
          <a:bodyPr/>
          <a:lstStyle>
            <a:lvl1pPr>
              <a:lnSpc>
                <a:spcPct val="90000"/>
              </a:lnSpc>
              <a:defRPr sz="2471" baseline="0">
                <a:solidFill>
                  <a:schemeClr val="bg1"/>
                </a:solidFill>
              </a:defRPr>
            </a:lvl1pPr>
          </a:lstStyle>
          <a:p>
            <a:r>
              <a:rPr lang="en-US" dirty="0"/>
              <a:t>Document title – Arial 28pt regular; Use sentence case</a:t>
            </a:r>
          </a:p>
        </p:txBody>
      </p:sp>
      <p:sp>
        <p:nvSpPr>
          <p:cNvPr id="5" name="Rectangle 4"/>
          <p:cNvSpPr/>
          <p:nvPr userDrawn="1"/>
        </p:nvSpPr>
        <p:spPr bwMode="gray">
          <a:xfrm>
            <a:off x="0" y="3991001"/>
            <a:ext cx="6858000" cy="224444"/>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32893" y="239952"/>
            <a:ext cx="2065728" cy="894254"/>
          </a:xfrm>
          <a:prstGeom prst="rect">
            <a:avLst/>
          </a:prstGeom>
          <a:noFill/>
          <a:ln>
            <a:noFill/>
          </a:ln>
        </p:spPr>
      </p:pic>
      <p:sp>
        <p:nvSpPr>
          <p:cNvPr id="14" name="Text Placeholder 13"/>
          <p:cNvSpPr>
            <a:spLocks noGrp="1"/>
          </p:cNvSpPr>
          <p:nvPr>
            <p:ph type="body" sz="quarter" idx="10" hasCustomPrompt="1"/>
          </p:nvPr>
        </p:nvSpPr>
        <p:spPr bwMode="gray">
          <a:xfrm>
            <a:off x="913280" y="3123934"/>
            <a:ext cx="4437529" cy="167878"/>
          </a:xfrm>
        </p:spPr>
        <p:txBody>
          <a:bodyPr/>
          <a:lstStyle>
            <a:lvl1pPr marL="0" indent="0">
              <a:spcBef>
                <a:spcPts val="0"/>
              </a:spcBef>
              <a:buFontTx/>
              <a:buNone/>
              <a:defRPr sz="1059">
                <a:solidFill>
                  <a:schemeClr val="tx1"/>
                </a:solidFill>
              </a:defRPr>
            </a:lvl1pPr>
            <a:lvl2pPr marL="99458" indent="0">
              <a:buFontTx/>
              <a:buNone/>
              <a:defRPr sz="1059">
                <a:solidFill>
                  <a:schemeClr val="tx1"/>
                </a:solidFill>
              </a:defRPr>
            </a:lvl2pPr>
            <a:lvl3pPr marL="203117" indent="0">
              <a:buFontTx/>
              <a:buNone/>
              <a:defRPr sz="1059">
                <a:solidFill>
                  <a:schemeClr val="tx1"/>
                </a:solidFill>
              </a:defRPr>
            </a:lvl3pPr>
            <a:lvl4pPr marL="302575" indent="0">
              <a:buFontTx/>
              <a:buNone/>
              <a:defRPr sz="1059">
                <a:solidFill>
                  <a:schemeClr val="tx1"/>
                </a:solidFill>
              </a:defRPr>
            </a:lvl4pPr>
            <a:lvl5pPr marL="404834" indent="0">
              <a:buFontTx/>
              <a:buNone/>
              <a:defRPr sz="1059">
                <a:solidFill>
                  <a:schemeClr val="tx1"/>
                </a:solidFill>
              </a:defRPr>
            </a:lvl5pPr>
          </a:lstStyle>
          <a:p>
            <a:pPr lvl="0"/>
            <a:r>
              <a:rPr lang="en-US" dirty="0"/>
              <a:t>Document subtitle – Arial 12pt regular, use sentence Case</a:t>
            </a:r>
          </a:p>
        </p:txBody>
      </p:sp>
      <p:sp>
        <p:nvSpPr>
          <p:cNvPr id="16" name="Picture Placeholder 15"/>
          <p:cNvSpPr>
            <a:spLocks noGrp="1"/>
          </p:cNvSpPr>
          <p:nvPr>
            <p:ph type="pic" sz="quarter" idx="11" hasCustomPrompt="1"/>
          </p:nvPr>
        </p:nvSpPr>
        <p:spPr bwMode="gray">
          <a:xfrm>
            <a:off x="0" y="4514273"/>
            <a:ext cx="5563721" cy="3118716"/>
          </a:xfrm>
        </p:spPr>
        <p:txBody>
          <a:bodyPr lIns="640080" rIns="640080" anchor="ctr">
            <a:noAutofit/>
          </a:bodyPr>
          <a:lstStyle>
            <a:lvl1pPr marL="0" indent="0" algn="ctr">
              <a:buNone/>
              <a:defRPr sz="1059" b="1"/>
            </a:lvl1pPr>
          </a:lstStyle>
          <a:p>
            <a:r>
              <a:rPr lang="en-US" dirty="0"/>
              <a:t>Insert photo relevant to topic being presented. A vast photo library is available via the Marketing Content Library (MCL) at the following:</a:t>
            </a:r>
            <a:br>
              <a:rPr lang="en-US" dirty="0"/>
            </a:br>
            <a:r>
              <a:rPr lang="en-US" dirty="0"/>
              <a:t>https://library.optum.com/</a:t>
            </a:r>
            <a:br>
              <a:rPr lang="en-US" dirty="0"/>
            </a:br>
            <a:br>
              <a:rPr lang="en-US" dirty="0"/>
            </a:br>
            <a:br>
              <a:rPr lang="en-US" dirty="0"/>
            </a:br>
            <a:br>
              <a:rPr lang="en-US" dirty="0"/>
            </a:br>
            <a:r>
              <a:rPr lang="en-US" dirty="0"/>
              <a:t>Directions for requesting access are on the log-in screen.</a:t>
            </a:r>
            <a:br>
              <a:rPr lang="en-US" dirty="0"/>
            </a:br>
            <a:br>
              <a:rPr lang="en-US" dirty="0"/>
            </a:br>
            <a:endParaRPr lang="en-US" dirty="0"/>
          </a:p>
        </p:txBody>
      </p:sp>
    </p:spTree>
    <p:extLst>
      <p:ext uri="{BB962C8B-B14F-4D97-AF65-F5344CB8AC3E}">
        <p14:creationId xmlns:p14="http://schemas.microsoft.com/office/powerpoint/2010/main" val="805895917"/>
      </p:ext>
    </p:extLst>
  </p:cSld>
  <p:clrMapOvr>
    <a:masterClrMapping/>
  </p:clrMapOvr>
  <p:extLst>
    <p:ext uri="{DCECCB84-F9BA-43D5-87BE-67443E8EF086}">
      <p15:sldGuideLst xmlns:p15="http://schemas.microsoft.com/office/powerpoint/2012/main">
        <p15:guide id="1" orient="horz" pos="5289">
          <p15:clr>
            <a:srgbClr val="FBAE40"/>
          </p15:clr>
        </p15:guide>
        <p15:guide id="3" pos="652">
          <p15:clr>
            <a:srgbClr val="C35EA4"/>
          </p15:clr>
        </p15:guide>
        <p15:guide id="4" pos="397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and Subtitle">
    <p:spTree>
      <p:nvGrpSpPr>
        <p:cNvPr id="1" name=""/>
        <p:cNvGrpSpPr/>
        <p:nvPr/>
      </p:nvGrpSpPr>
      <p:grpSpPr>
        <a:xfrm>
          <a:off x="0" y="0"/>
          <a:ext cx="0" cy="0"/>
          <a:chOff x="0" y="0"/>
          <a:chExt cx="0" cy="0"/>
        </a:xfrm>
      </p:grpSpPr>
      <p:sp>
        <p:nvSpPr>
          <p:cNvPr id="6" name="Rectangle 5"/>
          <p:cNvSpPr/>
          <p:nvPr userDrawn="1"/>
        </p:nvSpPr>
        <p:spPr bwMode="gray">
          <a:xfrm>
            <a:off x="-1" y="818872"/>
            <a:ext cx="4469748" cy="706582"/>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48505" y="76535"/>
            <a:ext cx="1562871" cy="676568"/>
          </a:xfrm>
          <a:prstGeom prst="rect">
            <a:avLst/>
          </a:prstGeom>
        </p:spPr>
      </p:pic>
      <p:sp>
        <p:nvSpPr>
          <p:cNvPr id="8" name="Title 1"/>
          <p:cNvSpPr>
            <a:spLocks noGrp="1"/>
          </p:cNvSpPr>
          <p:nvPr>
            <p:ph type="title" hasCustomPrompt="1"/>
          </p:nvPr>
        </p:nvSpPr>
        <p:spPr bwMode="gray">
          <a:xfrm>
            <a:off x="663948" y="922713"/>
            <a:ext cx="3630706" cy="684418"/>
          </a:xfrm>
        </p:spPr>
        <p:txBody>
          <a:bodyPr vert="horz" wrap="square" lIns="0" tIns="0" rIns="0" bIns="0" rtlCol="0" anchor="t" anchorCtr="0">
            <a:spAutoFit/>
          </a:bodyPr>
          <a:lstStyle>
            <a:lvl1pPr>
              <a:defRPr lang="en-US" dirty="0" smtClean="0">
                <a:solidFill>
                  <a:schemeClr val="bg1"/>
                </a:solidFill>
              </a:defRPr>
            </a:lvl1pPr>
          </a:lstStyle>
          <a:p>
            <a:pPr lvl="0">
              <a:lnSpc>
                <a:spcPct val="90000"/>
              </a:lnSpc>
            </a:pPr>
            <a:r>
              <a:rPr lang="en-US" dirty="0"/>
              <a:t>Document title – Arial 20pt regular</a:t>
            </a:r>
          </a:p>
        </p:txBody>
      </p:sp>
      <p:sp>
        <p:nvSpPr>
          <p:cNvPr id="14" name="Rectangle 13"/>
          <p:cNvSpPr/>
          <p:nvPr userDrawn="1"/>
        </p:nvSpPr>
        <p:spPr bwMode="gray">
          <a:xfrm>
            <a:off x="-1" y="1556993"/>
            <a:ext cx="6858001" cy="166255"/>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sp>
        <p:nvSpPr>
          <p:cNvPr id="5" name="Rectangle 4"/>
          <p:cNvSpPr/>
          <p:nvPr userDrawn="1"/>
        </p:nvSpPr>
        <p:spPr bwMode="gray">
          <a:xfrm>
            <a:off x="6076390" y="8553739"/>
            <a:ext cx="571500" cy="346364"/>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sp>
        <p:nvSpPr>
          <p:cNvPr id="32" name="Text Placeholder 4"/>
          <p:cNvSpPr>
            <a:spLocks noGrp="1"/>
          </p:cNvSpPr>
          <p:nvPr>
            <p:ph type="body" sz="quarter" idx="25" hasCustomPrompt="1"/>
          </p:nvPr>
        </p:nvSpPr>
        <p:spPr bwMode="gray">
          <a:xfrm>
            <a:off x="663948" y="1254092"/>
            <a:ext cx="3630706" cy="139898"/>
          </a:xfrm>
        </p:spPr>
        <p:txBody>
          <a:bodyPr/>
          <a:lstStyle>
            <a:lvl1pPr marL="0" indent="0">
              <a:spcBef>
                <a:spcPts val="0"/>
              </a:spcBef>
              <a:buNone/>
              <a:defRPr sz="882">
                <a:solidFill>
                  <a:schemeClr val="bg1"/>
                </a:solidFill>
              </a:defRPr>
            </a:lvl1pPr>
            <a:lvl2pPr marL="100858" indent="0">
              <a:spcBef>
                <a:spcPts val="0"/>
              </a:spcBef>
              <a:buNone/>
              <a:defRPr sz="1235">
                <a:solidFill>
                  <a:schemeClr val="accent3"/>
                </a:solidFill>
              </a:defRPr>
            </a:lvl2pPr>
            <a:lvl3pPr marL="201717" indent="0">
              <a:spcBef>
                <a:spcPts val="0"/>
              </a:spcBef>
              <a:buNone/>
              <a:defRPr sz="1235">
                <a:solidFill>
                  <a:schemeClr val="accent3"/>
                </a:solidFill>
              </a:defRPr>
            </a:lvl3pPr>
            <a:lvl4pPr marL="302575" indent="0">
              <a:spcBef>
                <a:spcPts val="0"/>
              </a:spcBef>
              <a:buNone/>
              <a:defRPr sz="1235">
                <a:solidFill>
                  <a:schemeClr val="accent3"/>
                </a:solidFill>
              </a:defRPr>
            </a:lvl4pPr>
            <a:lvl5pPr marL="403433" indent="0">
              <a:spcBef>
                <a:spcPts val="0"/>
              </a:spcBef>
              <a:buNone/>
              <a:defRPr sz="1235">
                <a:solidFill>
                  <a:schemeClr val="accent3"/>
                </a:solidFill>
              </a:defRPr>
            </a:lvl5pPr>
          </a:lstStyle>
          <a:p>
            <a:pPr lvl="0"/>
            <a:r>
              <a:rPr lang="en-US" dirty="0"/>
              <a:t>Document subtitle – Arial 10pt regular, use sentence Case</a:t>
            </a:r>
          </a:p>
        </p:txBody>
      </p:sp>
      <p:sp>
        <p:nvSpPr>
          <p:cNvPr id="22" name="Footer Placeholder 2"/>
          <p:cNvSpPr>
            <a:spLocks noGrp="1"/>
          </p:cNvSpPr>
          <p:nvPr>
            <p:ph type="ftr" sz="quarter" idx="3"/>
          </p:nvPr>
        </p:nvSpPr>
        <p:spPr>
          <a:xfrm>
            <a:off x="669551" y="8852827"/>
            <a:ext cx="4299138" cy="167878"/>
          </a:xfrm>
          <a:prstGeom prst="rect">
            <a:avLst/>
          </a:prstGeom>
          <a:noFill/>
        </p:spPr>
        <p:txBody>
          <a:bodyPr wrap="square" lIns="0" tIns="0" rIns="0" bIns="0" rtlCol="0">
            <a:spAutoFit/>
          </a:bodyPr>
          <a:lstStyle>
            <a:lvl1pPr>
              <a:defRPr kumimoji="0" lang="en-US" sz="529" b="0" i="0" u="none" strike="noStrike" cap="none" spc="0" normalizeH="0" baseline="0" smtClean="0">
                <a:ln>
                  <a:noFill/>
                </a:ln>
                <a:effectLst/>
                <a:uLnTx/>
                <a:uFillTx/>
              </a:defRPr>
            </a:lvl1p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23" name="Slide Number Placeholder 5"/>
          <p:cNvSpPr txBox="1">
            <a:spLocks/>
          </p:cNvSpPr>
          <p:nvPr userDrawn="1"/>
        </p:nvSpPr>
        <p:spPr bwMode="gray">
          <a:xfrm>
            <a:off x="5803247" y="8754899"/>
            <a:ext cx="652841" cy="108619"/>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706" dirty="0">
                <a:solidFill>
                  <a:schemeClr val="tx1"/>
                </a:solidFill>
              </a:rPr>
              <a:t>Page </a:t>
            </a:r>
            <a:fld id="{D1524D41-16DC-4D92-9EF9-071B213BE0F5}" type="slidenum">
              <a:rPr lang="en-US" sz="706" smtClean="0">
                <a:solidFill>
                  <a:schemeClr val="tx1"/>
                </a:solidFill>
              </a:rPr>
              <a:pPr algn="r"/>
              <a:t>‹#›</a:t>
            </a:fld>
            <a:endParaRPr lang="en-US" sz="706" dirty="0">
              <a:solidFill>
                <a:schemeClr val="tx1"/>
              </a:solidFill>
            </a:endParaRPr>
          </a:p>
        </p:txBody>
      </p:sp>
    </p:spTree>
    <p:extLst>
      <p:ext uri="{BB962C8B-B14F-4D97-AF65-F5344CB8AC3E}">
        <p14:creationId xmlns:p14="http://schemas.microsoft.com/office/powerpoint/2010/main" val="1429849882"/>
      </p:ext>
    </p:extLst>
  </p:cSld>
  <p:clrMapOvr>
    <a:masterClrMapping/>
  </p:clrMapOvr>
  <p:extLst>
    <p:ext uri="{DCECCB84-F9BA-43D5-87BE-67443E8EF086}">
      <p15:sldGuideLst xmlns:p15="http://schemas.microsoft.com/office/powerpoint/2012/main">
        <p15:guide id="2" orient="horz" pos="1794">
          <p15:clr>
            <a:srgbClr val="FBAE40"/>
          </p15:clr>
        </p15:guide>
        <p15:guide id="3" pos="1888">
          <p15:clr>
            <a:srgbClr val="FBAE40"/>
          </p15:clr>
        </p15:guide>
        <p15:guide id="4" pos="475">
          <p15:clr>
            <a:srgbClr val="C35EA4"/>
          </p15:clr>
        </p15:guide>
        <p15:guide id="5" pos="1777">
          <p15:clr>
            <a:srgbClr val="FBAE40"/>
          </p15:clr>
        </p15:guide>
        <p15:guide id="6" pos="3191">
          <p15:clr>
            <a:srgbClr val="FBAE40"/>
          </p15:clr>
        </p15:guide>
        <p15:guide id="7" pos="3302">
          <p15:clr>
            <a:srgbClr val="FBAE40"/>
          </p15:clr>
        </p15:guide>
        <p15:guide id="8" orient="horz" pos="575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01668F-4F00-0646-B3E8-9FF107686AC8}"/>
              </a:ext>
            </a:extLst>
          </p:cNvPr>
          <p:cNvSpPr>
            <a:spLocks noGrp="1"/>
          </p:cNvSpPr>
          <p:nvPr>
            <p:ph type="title"/>
          </p:nvPr>
        </p:nvSpPr>
        <p:spPr>
          <a:xfrm>
            <a:off x="281177" y="412800"/>
            <a:ext cx="6209830" cy="834110"/>
          </a:xfrm>
          <a:prstGeom prst="rect">
            <a:avLst/>
          </a:prstGeom>
        </p:spPr>
        <p:txBody>
          <a:bodyPr vert="horz" lIns="91440" tIns="45720" rIns="91440" bIns="45720" rtlCol="0" anchor="t" anchorCtr="0">
            <a:noAutofit/>
          </a:bodyPr>
          <a:lstStyle/>
          <a:p>
            <a:r>
              <a:rPr lang="en-US" dirty="0"/>
              <a:t>Click to edit Master title style</a:t>
            </a:r>
          </a:p>
        </p:txBody>
      </p:sp>
      <p:sp>
        <p:nvSpPr>
          <p:cNvPr id="3" name="Text Placeholder 2">
            <a:extLst>
              <a:ext uri="{FF2B5EF4-FFF2-40B4-BE49-F238E27FC236}">
                <a16:creationId xmlns:a16="http://schemas.microsoft.com/office/drawing/2014/main" id="{93AE75A5-C5DD-F24E-B778-058E1A648C58}"/>
              </a:ext>
            </a:extLst>
          </p:cNvPr>
          <p:cNvSpPr>
            <a:spLocks noGrp="1"/>
          </p:cNvSpPr>
          <p:nvPr>
            <p:ph type="body" idx="1"/>
          </p:nvPr>
        </p:nvSpPr>
        <p:spPr>
          <a:xfrm>
            <a:off x="281177" y="1246909"/>
            <a:ext cx="6209830" cy="5626905"/>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3301E51-C0D1-1145-9586-FD3CE3D91F61}"/>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4" name="Footer Placeholder 3">
            <a:extLst>
              <a:ext uri="{FF2B5EF4-FFF2-40B4-BE49-F238E27FC236}">
                <a16:creationId xmlns:a16="http://schemas.microsoft.com/office/drawing/2014/main" id="{AA7BA7B7-B988-9548-9455-35B566EB356C}"/>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
        <p:nvSpPr>
          <p:cNvPr id="12" name="TextBox 11">
            <a:extLst>
              <a:ext uri="{FF2B5EF4-FFF2-40B4-BE49-F238E27FC236}">
                <a16:creationId xmlns:a16="http://schemas.microsoft.com/office/drawing/2014/main" id="{37E5283F-1A2A-EB43-A867-5851DA1EA378}"/>
              </a:ext>
            </a:extLst>
          </p:cNvPr>
          <p:cNvSpPr txBox="1"/>
          <p:nvPr userDrawn="1"/>
        </p:nvSpPr>
        <p:spPr>
          <a:xfrm>
            <a:off x="692524" y="8528743"/>
            <a:ext cx="2609301" cy="173766"/>
          </a:xfrm>
          <a:prstGeom prst="rect">
            <a:avLst/>
          </a:prstGeom>
          <a:noFill/>
        </p:spPr>
        <p:txBody>
          <a:bodyPr wrap="square" rtlCol="0">
            <a:spAutoFit/>
          </a:bodyPr>
          <a:lstStyle/>
          <a:p>
            <a:pPr marL="0" marR="0" lvl="0" indent="0" algn="l" defTabSz="605150" rtl="0" eaLnBrk="1" fontAlgn="auto" latinLnBrk="0" hangingPunct="1">
              <a:lnSpc>
                <a:spcPct val="100000"/>
              </a:lnSpc>
              <a:spcBef>
                <a:spcPts val="0"/>
              </a:spcBef>
              <a:spcAft>
                <a:spcPts val="0"/>
              </a:spcAft>
              <a:buClrTx/>
              <a:buSzTx/>
              <a:buFontTx/>
              <a:buNone/>
              <a:tabLst/>
              <a:defRPr/>
            </a:pPr>
            <a:r>
              <a:rPr kumimoji="0" lang="en-US" sz="529"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 2020 United HealthCare Services, Inc. All rights reserved.</a:t>
            </a:r>
          </a:p>
        </p:txBody>
      </p:sp>
      <p:sp>
        <p:nvSpPr>
          <p:cNvPr id="13" name="Graphic 8">
            <a:extLst>
              <a:ext uri="{FF2B5EF4-FFF2-40B4-BE49-F238E27FC236}">
                <a16:creationId xmlns:a16="http://schemas.microsoft.com/office/drawing/2014/main" id="{15BB86A9-FE06-5144-965F-97502F70EE56}"/>
              </a:ext>
            </a:extLst>
          </p:cNvPr>
          <p:cNvSpPr/>
          <p:nvPr userDrawn="1"/>
        </p:nvSpPr>
        <p:spPr>
          <a:xfrm>
            <a:off x="369795" y="8459541"/>
            <a:ext cx="117485" cy="211160"/>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spTree>
    <p:extLst>
      <p:ext uri="{BB962C8B-B14F-4D97-AF65-F5344CB8AC3E}">
        <p14:creationId xmlns:p14="http://schemas.microsoft.com/office/powerpoint/2010/main" val="3681562002"/>
      </p:ext>
    </p:extLst>
  </p:cSld>
  <p:clrMap bg1="lt1" tx1="dk1" bg2="lt2" tx2="dk2" accent1="accent1" accent2="accent2" accent3="accent3" accent4="accent4" accent5="accent5" accent6="accent6" hlink="hlink" folHlink="folHlink"/>
  <p:sldLayoutIdLst>
    <p:sldLayoutId id="2147484399" r:id="rId1"/>
    <p:sldLayoutId id="2147484400" r:id="rId2"/>
    <p:sldLayoutId id="2147484401" r:id="rId3"/>
    <p:sldLayoutId id="2147484402" r:id="rId4"/>
    <p:sldLayoutId id="2147484403" r:id="rId5"/>
    <p:sldLayoutId id="2147484404" r:id="rId6"/>
    <p:sldLayoutId id="2147484405" r:id="rId7"/>
    <p:sldLayoutId id="2147484406" r:id="rId8"/>
    <p:sldLayoutId id="2147484407" r:id="rId9"/>
  </p:sldLayoutIdLst>
  <p:hf hdr="0" ftr="0" dt="0"/>
  <p:txStyles>
    <p:titleStyle>
      <a:lvl1pPr algn="l" defTabSz="514425" rtl="0" eaLnBrk="1" latinLnBrk="0" hangingPunct="1">
        <a:lnSpc>
          <a:spcPct val="100000"/>
        </a:lnSpc>
        <a:spcBef>
          <a:spcPct val="0"/>
        </a:spcBef>
        <a:buNone/>
        <a:defRPr sz="2471" b="1" i="0" kern="1200" spc="0" baseline="0">
          <a:solidFill>
            <a:schemeClr val="accent1"/>
          </a:solidFill>
          <a:latin typeface="+mj-lt"/>
          <a:ea typeface="+mj-ea"/>
          <a:cs typeface="+mj-cs"/>
        </a:defRPr>
      </a:lvl1pPr>
    </p:titleStyle>
    <p:bodyStyle>
      <a:lvl1pPr marL="88119" indent="-88119" algn="l" defTabSz="514425" rtl="0" eaLnBrk="1" latinLnBrk="0" hangingPunct="1">
        <a:lnSpc>
          <a:spcPct val="90000"/>
        </a:lnSpc>
        <a:spcBef>
          <a:spcPts val="225"/>
        </a:spcBef>
        <a:spcAft>
          <a:spcPts val="450"/>
        </a:spcAft>
        <a:buClr>
          <a:schemeClr val="accent1"/>
        </a:buClr>
        <a:buFont typeface="Arial" panose="020B0604020202020204" pitchFamily="34" charset="0"/>
        <a:buChar char="•"/>
        <a:tabLst/>
        <a:defRPr sz="1235" b="0" i="0" kern="1200">
          <a:solidFill>
            <a:schemeClr val="accent1"/>
          </a:solidFill>
          <a:latin typeface="+mn-lt"/>
          <a:ea typeface="+mn-ea"/>
          <a:cs typeface="Arial" panose="020B0604020202020204" pitchFamily="34" charset="0"/>
        </a:defRPr>
      </a:lvl1pPr>
      <a:lvl2pPr marL="164331" indent="-76212" algn="l" defTabSz="514425" rtl="0" eaLnBrk="1" latinLnBrk="0" hangingPunct="1">
        <a:lnSpc>
          <a:spcPct val="90000"/>
        </a:lnSpc>
        <a:spcBef>
          <a:spcPts val="0"/>
        </a:spcBef>
        <a:spcAft>
          <a:spcPts val="450"/>
        </a:spcAft>
        <a:buClr>
          <a:schemeClr val="accent1"/>
        </a:buClr>
        <a:buFont typeface="System Font Regular"/>
        <a:buChar char="-"/>
        <a:tabLst/>
        <a:defRPr sz="1235" b="0" i="0" kern="1200">
          <a:solidFill>
            <a:schemeClr val="accent1"/>
          </a:solidFill>
          <a:latin typeface="+mn-lt"/>
          <a:ea typeface="+mn-ea"/>
          <a:cs typeface="Arial" panose="020B0604020202020204" pitchFamily="34" charset="0"/>
        </a:defRPr>
      </a:lvl2pPr>
      <a:lvl3pPr marL="246496" indent="-76212" algn="l" defTabSz="514425" rtl="0" eaLnBrk="1" latinLnBrk="0" hangingPunct="1">
        <a:lnSpc>
          <a:spcPct val="90000"/>
        </a:lnSpc>
        <a:spcBef>
          <a:spcPts val="0"/>
        </a:spcBef>
        <a:spcAft>
          <a:spcPts val="450"/>
        </a:spcAft>
        <a:buClr>
          <a:schemeClr val="accent1"/>
        </a:buClr>
        <a:buFont typeface="Arial" panose="020B0604020202020204" pitchFamily="34" charset="0"/>
        <a:buChar char="•"/>
        <a:tabLst/>
        <a:defRPr sz="1059" b="0" i="0" kern="1200">
          <a:solidFill>
            <a:schemeClr val="accent1"/>
          </a:solidFill>
          <a:latin typeface="+mn-lt"/>
          <a:ea typeface="+mn-ea"/>
          <a:cs typeface="Arial" panose="020B0604020202020204" pitchFamily="34" charset="0"/>
        </a:defRPr>
      </a:lvl3pPr>
      <a:lvl4pPr marL="301273" indent="-54777" algn="l" defTabSz="514425" rtl="0" eaLnBrk="1" latinLnBrk="0" hangingPunct="1">
        <a:lnSpc>
          <a:spcPct val="90000"/>
        </a:lnSpc>
        <a:spcBef>
          <a:spcPts val="0"/>
        </a:spcBef>
        <a:spcAft>
          <a:spcPts val="450"/>
        </a:spcAft>
        <a:buClr>
          <a:schemeClr val="accent1"/>
        </a:buClr>
        <a:buFont typeface="System Font Regular"/>
        <a:buChar char="-"/>
        <a:tabLst/>
        <a:defRPr sz="971" b="0" i="0" kern="1200">
          <a:solidFill>
            <a:schemeClr val="accent1"/>
          </a:solidFill>
          <a:latin typeface="+mn-lt"/>
          <a:ea typeface="+mn-ea"/>
          <a:cs typeface="Arial" panose="020B0604020202020204" pitchFamily="34" charset="0"/>
        </a:defRPr>
      </a:lvl4pPr>
      <a:lvl5pPr marL="390583" indent="-76212" algn="l" defTabSz="514425" rtl="0" eaLnBrk="1" latinLnBrk="0" hangingPunct="1">
        <a:lnSpc>
          <a:spcPct val="90000"/>
        </a:lnSpc>
        <a:spcBef>
          <a:spcPts val="0"/>
        </a:spcBef>
        <a:spcAft>
          <a:spcPts val="450"/>
        </a:spcAft>
        <a:buClr>
          <a:schemeClr val="accent1"/>
        </a:buClr>
        <a:buFont typeface="Arial" panose="020B0604020202020204" pitchFamily="34" charset="0"/>
        <a:buChar char="•"/>
        <a:tabLst/>
        <a:defRPr sz="882" b="0" i="0" kern="1200">
          <a:solidFill>
            <a:schemeClr val="accent1"/>
          </a:solidFill>
          <a:latin typeface="+mn-lt"/>
          <a:ea typeface="+mn-ea"/>
          <a:cs typeface="Arial" panose="020B0604020202020204" pitchFamily="34" charset="0"/>
        </a:defRPr>
      </a:lvl5pPr>
      <a:lvl6pPr marL="1414671"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883"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9096"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6309"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425" rtl="0" eaLnBrk="1" latinLnBrk="0" hangingPunct="1">
        <a:defRPr sz="1013" kern="1200">
          <a:solidFill>
            <a:schemeClr val="tx1"/>
          </a:solidFill>
          <a:latin typeface="+mn-lt"/>
          <a:ea typeface="+mn-ea"/>
          <a:cs typeface="+mn-cs"/>
        </a:defRPr>
      </a:lvl1pPr>
      <a:lvl2pPr marL="257213" algn="l" defTabSz="514425" rtl="0" eaLnBrk="1" latinLnBrk="0" hangingPunct="1">
        <a:defRPr sz="1013" kern="1200">
          <a:solidFill>
            <a:schemeClr val="tx1"/>
          </a:solidFill>
          <a:latin typeface="+mn-lt"/>
          <a:ea typeface="+mn-ea"/>
          <a:cs typeface="+mn-cs"/>
        </a:defRPr>
      </a:lvl2pPr>
      <a:lvl3pPr marL="514425" algn="l" defTabSz="514425" rtl="0" eaLnBrk="1" latinLnBrk="0" hangingPunct="1">
        <a:defRPr sz="1013" kern="1200">
          <a:solidFill>
            <a:schemeClr val="tx1"/>
          </a:solidFill>
          <a:latin typeface="+mn-lt"/>
          <a:ea typeface="+mn-ea"/>
          <a:cs typeface="+mn-cs"/>
        </a:defRPr>
      </a:lvl3pPr>
      <a:lvl4pPr marL="771639" algn="l" defTabSz="514425" rtl="0" eaLnBrk="1" latinLnBrk="0" hangingPunct="1">
        <a:defRPr sz="1013" kern="1200">
          <a:solidFill>
            <a:schemeClr val="tx1"/>
          </a:solidFill>
          <a:latin typeface="+mn-lt"/>
          <a:ea typeface="+mn-ea"/>
          <a:cs typeface="+mn-cs"/>
        </a:defRPr>
      </a:lvl4pPr>
      <a:lvl5pPr marL="1028852" algn="l" defTabSz="514425" rtl="0" eaLnBrk="1" latinLnBrk="0" hangingPunct="1">
        <a:defRPr sz="1013" kern="1200">
          <a:solidFill>
            <a:schemeClr val="tx1"/>
          </a:solidFill>
          <a:latin typeface="+mn-lt"/>
          <a:ea typeface="+mn-ea"/>
          <a:cs typeface="+mn-cs"/>
        </a:defRPr>
      </a:lvl5pPr>
      <a:lvl6pPr marL="1286064" algn="l" defTabSz="514425" rtl="0" eaLnBrk="1" latinLnBrk="0" hangingPunct="1">
        <a:defRPr sz="1013" kern="1200">
          <a:solidFill>
            <a:schemeClr val="tx1"/>
          </a:solidFill>
          <a:latin typeface="+mn-lt"/>
          <a:ea typeface="+mn-ea"/>
          <a:cs typeface="+mn-cs"/>
        </a:defRPr>
      </a:lvl6pPr>
      <a:lvl7pPr marL="1543277" algn="l" defTabSz="514425" rtl="0" eaLnBrk="1" latinLnBrk="0" hangingPunct="1">
        <a:defRPr sz="1013" kern="1200">
          <a:solidFill>
            <a:schemeClr val="tx1"/>
          </a:solidFill>
          <a:latin typeface="+mn-lt"/>
          <a:ea typeface="+mn-ea"/>
          <a:cs typeface="+mn-cs"/>
        </a:defRPr>
      </a:lvl7pPr>
      <a:lvl8pPr marL="1800490" algn="l" defTabSz="514425" rtl="0" eaLnBrk="1" latinLnBrk="0" hangingPunct="1">
        <a:defRPr sz="1013" kern="1200">
          <a:solidFill>
            <a:schemeClr val="tx1"/>
          </a:solidFill>
          <a:latin typeface="+mn-lt"/>
          <a:ea typeface="+mn-ea"/>
          <a:cs typeface="+mn-cs"/>
        </a:defRPr>
      </a:lvl8pPr>
      <a:lvl9pPr marL="2057702" algn="l" defTabSz="514425"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p15:clr>
            <a:srgbClr val="F26B43"/>
          </p15:clr>
        </p15:guide>
        <p15:guide id="2" pos="2448">
          <p15:clr>
            <a:srgbClr val="F26B43"/>
          </p15:clr>
        </p15:guide>
        <p15:guide id="3" pos="262">
          <p15:clr>
            <a:srgbClr val="F26B43"/>
          </p15:clr>
        </p15:guide>
        <p15:guide id="4" orient="horz" pos="5765">
          <p15:clr>
            <a:srgbClr val="F26B43"/>
          </p15:clr>
        </p15:guide>
        <p15:guide id="6" pos="4634">
          <p15:clr>
            <a:srgbClr val="F26B43"/>
          </p15:clr>
        </p15:guide>
        <p15:guide id="7" orient="horz" pos="5984">
          <p15:clr>
            <a:srgbClr val="F26B43"/>
          </p15:clr>
        </p15:guide>
        <p15:guide id="10" pos="1288">
          <p15:clr>
            <a:srgbClr val="F26B43"/>
          </p15:clr>
        </p15:guide>
        <p15:guide id="11" pos="1372">
          <p15:clr>
            <a:srgbClr val="F26B43"/>
          </p15:clr>
        </p15:guide>
        <p15:guide id="12" pos="2404">
          <p15:clr>
            <a:srgbClr val="F26B43"/>
          </p15:clr>
        </p15:guide>
        <p15:guide id="13" pos="2494">
          <p15:clr>
            <a:srgbClr val="F26B43"/>
          </p15:clr>
        </p15:guide>
        <p15:guide id="16" pos="3522">
          <p15:clr>
            <a:srgbClr val="F26B43"/>
          </p15:clr>
        </p15:guide>
        <p15:guide id="17" pos="3606">
          <p15:clr>
            <a:srgbClr val="F26B43"/>
          </p15:clr>
        </p15:guide>
        <p15:guide id="20" orient="horz" pos="344">
          <p15:clr>
            <a:srgbClr val="F26B43"/>
          </p15:clr>
        </p15:guide>
        <p15:guide id="21" orient="horz" pos="48">
          <p15:clr>
            <a:srgbClr val="F26B43"/>
          </p15:clr>
        </p15:guide>
        <p15:guide id="22" orient="horz" pos="90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www.apa.org/helpcenter/choose-therapist.aspx"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hyperlink" Target="https://www.helpguide.org/articles/suicide-prevention/suicide-prevention.htm" TargetMode="External"/><Relationship Id="rId4" Type="http://schemas.openxmlformats.org/officeDocument/2006/relationships/hyperlink" Target="https://www.helpguide.org/articles/depression/depression-symptoms-and-warning-signs.htm"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p:cNvSpPr>
          <p:nvPr>
            <p:ph type="ctrTitle"/>
          </p:nvPr>
        </p:nvSpPr>
        <p:spPr/>
        <p:txBody>
          <a:bodyPr/>
          <a:lstStyle/>
          <a:p>
            <a:r>
              <a:rPr lang="en-US" altLang="en-US" dirty="0"/>
              <a:t>How To Work With </a:t>
            </a:r>
            <a:br>
              <a:rPr lang="en-US" dirty="0">
                <a:solidFill>
                  <a:schemeClr val="tx1"/>
                </a:solidFill>
                <a:latin typeface="+mj-ea"/>
                <a:cs typeface="+mj-ea"/>
              </a:rPr>
            </a:br>
            <a:r>
              <a:rPr lang="en-US" altLang="en-US" dirty="0"/>
              <a:t>Difficult Customers</a:t>
            </a:r>
          </a:p>
        </p:txBody>
      </p:sp>
      <p:sp>
        <p:nvSpPr>
          <p:cNvPr id="5123" name="Rectangle 11"/>
          <p:cNvSpPr>
            <a:spLocks noGrp="1"/>
          </p:cNvSpPr>
          <p:nvPr>
            <p:ph type="subTitle" idx="1"/>
          </p:nvPr>
        </p:nvSpPr>
        <p:spPr/>
        <p:txBody>
          <a:bodyPr/>
          <a:lstStyle/>
          <a:p>
            <a:r>
              <a:rPr lang="en-US" altLang="en-US" dirty="0"/>
              <a:t>Workbook </a:t>
            </a:r>
          </a:p>
          <a:p>
            <a:endParaRPr lang="en-US" altLang="en-US" dirty="0"/>
          </a:p>
        </p:txBody>
      </p:sp>
    </p:spTree>
    <p:extLst>
      <p:ext uri="{BB962C8B-B14F-4D97-AF65-F5344CB8AC3E}">
        <p14:creationId xmlns:p14="http://schemas.microsoft.com/office/powerpoint/2010/main" val="1092194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81180" y="415637"/>
            <a:ext cx="6209828" cy="816557"/>
          </a:xfrm>
        </p:spPr>
        <p:txBody>
          <a:bodyPr/>
          <a:lstStyle/>
          <a:p>
            <a:r>
              <a:rPr lang="en-US" altLang="en-US" dirty="0"/>
              <a:t>Find a Solution</a:t>
            </a:r>
            <a:endParaRPr lang="en-US" dirty="0"/>
          </a:p>
        </p:txBody>
      </p:sp>
      <p:sp>
        <p:nvSpPr>
          <p:cNvPr id="18435" name="Text Placeholder 8"/>
          <p:cNvSpPr txBox="1">
            <a:spLocks/>
          </p:cNvSpPr>
          <p:nvPr/>
        </p:nvSpPr>
        <p:spPr bwMode="auto">
          <a:xfrm>
            <a:off x="406214" y="1872784"/>
            <a:ext cx="6045574" cy="2609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spAutoFit/>
          </a:bodyPr>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412" b="1" dirty="0">
                <a:solidFill>
                  <a:schemeClr val="tx1"/>
                </a:solidFill>
              </a:rPr>
              <a:t>Step One: Ask the customer.</a:t>
            </a:r>
          </a:p>
          <a:p>
            <a:pPr eaLnBrk="1" hangingPunct="1">
              <a:spcBef>
                <a:spcPct val="0"/>
              </a:spcBef>
              <a:buClr>
                <a:schemeClr val="tx2"/>
              </a:buClr>
              <a:buSzTx/>
            </a:pPr>
            <a:endParaRPr lang="en-US" altLang="en-US" sz="1412" b="1" dirty="0">
              <a:solidFill>
                <a:schemeClr val="tx1"/>
              </a:solidFill>
            </a:endParaRPr>
          </a:p>
          <a:p>
            <a:pPr marL="0" indent="0">
              <a:spcBef>
                <a:spcPts val="441"/>
              </a:spcBef>
              <a:spcAft>
                <a:spcPts val="590"/>
              </a:spcAft>
              <a:buClr>
                <a:schemeClr val="accent1"/>
              </a:buClr>
              <a:buSzTx/>
            </a:pPr>
            <a:r>
              <a:rPr lang="en-US" altLang="en-US" sz="1412" dirty="0">
                <a:solidFill>
                  <a:schemeClr val="tx1"/>
                </a:solidFill>
                <a:latin typeface="+mn-lt"/>
                <a:ea typeface="+mn-ea"/>
              </a:rPr>
              <a:t>The customer’s request may be more than reasonable. Find out what he or she would like to see happen to resolve the issue. If you need to check with a supervisor before you can answer them, let them know you will follow up with them as soon as possible.</a:t>
            </a:r>
          </a:p>
          <a:p>
            <a:pPr marL="0" indent="0">
              <a:spcBef>
                <a:spcPts val="441"/>
              </a:spcBef>
              <a:spcAft>
                <a:spcPts val="590"/>
              </a:spcAft>
              <a:buClr>
                <a:schemeClr val="accent1"/>
              </a:buClr>
              <a:buSzTx/>
            </a:pPr>
            <a:r>
              <a:rPr lang="en-US" altLang="en-US" sz="1412" dirty="0">
                <a:solidFill>
                  <a:schemeClr val="tx1"/>
                </a:solidFill>
                <a:latin typeface="+mn-lt"/>
                <a:ea typeface="+mn-ea"/>
              </a:rPr>
              <a:t>Here are some ways to ask:</a:t>
            </a:r>
          </a:p>
          <a:p>
            <a:pPr marL="452181" lvl="1" indent="-48748">
              <a:spcBef>
                <a:spcPts val="441"/>
              </a:spcBef>
              <a:spcAft>
                <a:spcPts val="590"/>
              </a:spcAft>
              <a:buClr>
                <a:schemeClr val="accent1"/>
              </a:buClr>
              <a:defRPr/>
            </a:pPr>
            <a:r>
              <a:rPr lang="en-US" altLang="en-US" sz="1412" dirty="0">
                <a:solidFill>
                  <a:schemeClr val="tx1"/>
                </a:solidFill>
                <a:latin typeface="+mn-lt"/>
                <a:ea typeface="+mn-ea"/>
              </a:rPr>
              <a:t>“What do you think would fix the problem?”</a:t>
            </a:r>
            <a:endParaRPr lang="en-US" altLang="en-US" sz="1412" dirty="0">
              <a:solidFill>
                <a:schemeClr val="tx1"/>
              </a:solidFill>
              <a:latin typeface="+mn-lt"/>
              <a:ea typeface="+mn-ea"/>
              <a:cs typeface="Arial"/>
            </a:endParaRPr>
          </a:p>
          <a:p>
            <a:pPr marL="452181" lvl="1" indent="-48748">
              <a:spcBef>
                <a:spcPts val="441"/>
              </a:spcBef>
              <a:spcAft>
                <a:spcPts val="590"/>
              </a:spcAft>
              <a:buClr>
                <a:schemeClr val="accent1"/>
              </a:buClr>
              <a:defRPr/>
            </a:pPr>
            <a:r>
              <a:rPr lang="en-US" altLang="en-US" sz="1412" dirty="0">
                <a:solidFill>
                  <a:schemeClr val="tx1"/>
                </a:solidFill>
                <a:latin typeface="+mn-lt"/>
                <a:ea typeface="+mn-ea"/>
              </a:rPr>
              <a:t>“I want you to be a satisfied customer. What can I do now to make this happen?”</a:t>
            </a:r>
            <a:endParaRPr lang="en-US" altLang="en-US" sz="1412" dirty="0">
              <a:solidFill>
                <a:schemeClr val="tx1"/>
              </a:solidFill>
              <a:latin typeface="+mn-lt"/>
              <a:ea typeface="+mn-ea"/>
              <a:cs typeface="Arial"/>
            </a:endParaRPr>
          </a:p>
        </p:txBody>
      </p:sp>
    </p:spTree>
    <p:extLst>
      <p:ext uri="{BB962C8B-B14F-4D97-AF65-F5344CB8AC3E}">
        <p14:creationId xmlns:p14="http://schemas.microsoft.com/office/powerpoint/2010/main" val="363413576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81180" y="415637"/>
            <a:ext cx="6209828" cy="816557"/>
          </a:xfrm>
        </p:spPr>
        <p:txBody>
          <a:bodyPr/>
          <a:lstStyle/>
          <a:p>
            <a:r>
              <a:rPr lang="en-US" altLang="en-US" dirty="0"/>
              <a:t>Find a Solution</a:t>
            </a:r>
            <a:endParaRPr lang="en-US" dirty="0"/>
          </a:p>
        </p:txBody>
      </p:sp>
      <p:sp>
        <p:nvSpPr>
          <p:cNvPr id="19459" name="Text Placeholder 8"/>
          <p:cNvSpPr txBox="1">
            <a:spLocks/>
          </p:cNvSpPr>
          <p:nvPr/>
        </p:nvSpPr>
        <p:spPr bwMode="auto">
          <a:xfrm>
            <a:off x="406213" y="1872784"/>
            <a:ext cx="6045574" cy="1355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spAutoFit/>
          </a:bodyPr>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412" b="1" dirty="0">
                <a:solidFill>
                  <a:schemeClr val="tx1"/>
                </a:solidFill>
              </a:rPr>
              <a:t>Step Two: Suggest alternatives.</a:t>
            </a:r>
          </a:p>
          <a:p>
            <a:pPr eaLnBrk="1" hangingPunct="1">
              <a:spcBef>
                <a:spcPct val="0"/>
              </a:spcBef>
              <a:buClr>
                <a:schemeClr val="tx2"/>
              </a:buClr>
              <a:buSzTx/>
            </a:pPr>
            <a:endParaRPr lang="en-US" altLang="en-US" sz="1412" b="1" dirty="0">
              <a:solidFill>
                <a:schemeClr val="tx1"/>
              </a:solidFill>
            </a:endParaRPr>
          </a:p>
          <a:p>
            <a:pPr marL="0" indent="0">
              <a:spcBef>
                <a:spcPts val="441"/>
              </a:spcBef>
              <a:spcAft>
                <a:spcPts val="590"/>
              </a:spcAft>
              <a:buClr>
                <a:schemeClr val="accent1"/>
              </a:buClr>
              <a:buSzTx/>
            </a:pPr>
            <a:r>
              <a:rPr lang="en-US" altLang="en-US" sz="1412" dirty="0">
                <a:solidFill>
                  <a:schemeClr val="tx1"/>
                </a:solidFill>
                <a:latin typeface="+mn-lt"/>
                <a:ea typeface="+mn-ea"/>
              </a:rPr>
              <a:t>If the customer’s request is not an option, provide a brief explanation and describe what you can do to resolve the issue. When possible, present more than one option. Remain positive while you suggest options that help give the customer a sense of control over the situation.</a:t>
            </a:r>
          </a:p>
        </p:txBody>
      </p:sp>
    </p:spTree>
    <p:extLst>
      <p:ext uri="{BB962C8B-B14F-4D97-AF65-F5344CB8AC3E}">
        <p14:creationId xmlns:p14="http://schemas.microsoft.com/office/powerpoint/2010/main" val="51382263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81180" y="415637"/>
            <a:ext cx="6209828" cy="816557"/>
          </a:xfrm>
        </p:spPr>
        <p:txBody>
          <a:bodyPr/>
          <a:lstStyle/>
          <a:p>
            <a:r>
              <a:rPr lang="en-US" altLang="en-US" dirty="0"/>
              <a:t>Find a Solution</a:t>
            </a:r>
            <a:endParaRPr lang="en-US" dirty="0"/>
          </a:p>
        </p:txBody>
      </p:sp>
      <p:sp>
        <p:nvSpPr>
          <p:cNvPr id="20483" name="Text Placeholder 8"/>
          <p:cNvSpPr txBox="1">
            <a:spLocks/>
          </p:cNvSpPr>
          <p:nvPr/>
        </p:nvSpPr>
        <p:spPr bwMode="auto">
          <a:xfrm>
            <a:off x="406213" y="1872784"/>
            <a:ext cx="6045574" cy="1355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spAutoFit/>
          </a:bodyPr>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412" b="1" dirty="0">
                <a:solidFill>
                  <a:schemeClr val="tx1"/>
                </a:solidFill>
              </a:rPr>
              <a:t>Step Three: Decide on a solution.</a:t>
            </a:r>
          </a:p>
          <a:p>
            <a:pPr eaLnBrk="1" hangingPunct="1">
              <a:spcBef>
                <a:spcPct val="0"/>
              </a:spcBef>
              <a:buClr>
                <a:schemeClr val="tx2"/>
              </a:buClr>
              <a:buSzTx/>
            </a:pPr>
            <a:endParaRPr lang="en-US" altLang="en-US" sz="1412" b="1" dirty="0">
              <a:solidFill>
                <a:schemeClr val="tx1"/>
              </a:solidFill>
            </a:endParaRPr>
          </a:p>
          <a:p>
            <a:pPr marL="0" indent="0">
              <a:spcBef>
                <a:spcPts val="441"/>
              </a:spcBef>
              <a:spcAft>
                <a:spcPts val="590"/>
              </a:spcAft>
              <a:buClr>
                <a:schemeClr val="accent1"/>
              </a:buClr>
              <a:buSzTx/>
            </a:pPr>
            <a:r>
              <a:rPr lang="en-US" altLang="en-US" sz="1412" dirty="0">
                <a:solidFill>
                  <a:schemeClr val="tx1"/>
                </a:solidFill>
                <a:latin typeface="+mn-lt"/>
                <a:ea typeface="+mn-ea"/>
              </a:rPr>
              <a:t>Review the alternatives with the customer and decide on the best option together. If the customer can’t decide, recommend a solution that fits most closely to the customer’s original request. Be sure you only propose a solution you can follow through on in a timely manner.</a:t>
            </a:r>
          </a:p>
        </p:txBody>
      </p:sp>
    </p:spTree>
    <p:extLst>
      <p:ext uri="{BB962C8B-B14F-4D97-AF65-F5344CB8AC3E}">
        <p14:creationId xmlns:p14="http://schemas.microsoft.com/office/powerpoint/2010/main" val="108826620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81180" y="415637"/>
            <a:ext cx="6209828" cy="816557"/>
          </a:xfrm>
        </p:spPr>
        <p:txBody>
          <a:bodyPr/>
          <a:lstStyle/>
          <a:p>
            <a:r>
              <a:rPr lang="en-US" altLang="en-US" dirty="0"/>
              <a:t>Find a Solution</a:t>
            </a:r>
            <a:endParaRPr lang="en-US" dirty="0"/>
          </a:p>
        </p:txBody>
      </p:sp>
      <p:sp>
        <p:nvSpPr>
          <p:cNvPr id="21507" name="Text Placeholder 8"/>
          <p:cNvSpPr txBox="1">
            <a:spLocks/>
          </p:cNvSpPr>
          <p:nvPr/>
        </p:nvSpPr>
        <p:spPr bwMode="auto">
          <a:xfrm>
            <a:off x="406214" y="1871909"/>
            <a:ext cx="6045574" cy="3454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spAutoFit/>
          </a:bodyPr>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412" b="1" dirty="0">
                <a:solidFill>
                  <a:schemeClr val="tx1"/>
                </a:solidFill>
              </a:rPr>
              <a:t>Step Four: Follow up.</a:t>
            </a:r>
          </a:p>
          <a:p>
            <a:pPr eaLnBrk="1" hangingPunct="1">
              <a:spcBef>
                <a:spcPct val="0"/>
              </a:spcBef>
              <a:buClr>
                <a:schemeClr val="tx2"/>
              </a:buClr>
              <a:buSzTx/>
            </a:pPr>
            <a:endParaRPr lang="en-US" altLang="en-US" sz="1412" b="1" dirty="0">
              <a:solidFill>
                <a:schemeClr val="tx1"/>
              </a:solidFill>
            </a:endParaRPr>
          </a:p>
          <a:p>
            <a:pPr marL="0" indent="0">
              <a:spcBef>
                <a:spcPts val="441"/>
              </a:spcBef>
              <a:spcAft>
                <a:spcPts val="590"/>
              </a:spcAft>
              <a:buClr>
                <a:schemeClr val="accent1"/>
              </a:buClr>
              <a:buSzTx/>
            </a:pPr>
            <a:r>
              <a:rPr lang="en-US" altLang="en-US" sz="1412" dirty="0">
                <a:solidFill>
                  <a:schemeClr val="tx1"/>
                </a:solidFill>
                <a:latin typeface="+mn-lt"/>
                <a:ea typeface="+mn-ea"/>
              </a:rPr>
              <a:t>To keep a customer, it’s important to follow through and make sure what you said would happen does happen.</a:t>
            </a:r>
          </a:p>
          <a:p>
            <a:pPr marL="0" indent="0">
              <a:spcBef>
                <a:spcPts val="441"/>
              </a:spcBef>
              <a:spcAft>
                <a:spcPts val="590"/>
              </a:spcAft>
              <a:buClr>
                <a:schemeClr val="accent1"/>
              </a:buClr>
              <a:buSzTx/>
            </a:pPr>
            <a:r>
              <a:rPr lang="en-US" altLang="en-US" sz="1412" dirty="0">
                <a:solidFill>
                  <a:schemeClr val="tx1"/>
                </a:solidFill>
                <a:latin typeface="+mn-lt"/>
                <a:ea typeface="+mn-ea"/>
              </a:rPr>
              <a:t>Follow up with others in your organization. This helps keep others informed and helps prevent similar situations from happening again.</a:t>
            </a:r>
          </a:p>
          <a:p>
            <a:pPr marL="0" indent="0">
              <a:spcBef>
                <a:spcPts val="441"/>
              </a:spcBef>
              <a:spcAft>
                <a:spcPts val="590"/>
              </a:spcAft>
              <a:buClr>
                <a:schemeClr val="accent1"/>
              </a:buClr>
              <a:buSzTx/>
            </a:pPr>
            <a:r>
              <a:rPr lang="en-US" altLang="en-US" sz="1412" dirty="0">
                <a:solidFill>
                  <a:schemeClr val="tx1"/>
                </a:solidFill>
                <a:latin typeface="+mn-lt"/>
                <a:ea typeface="+mn-ea"/>
              </a:rPr>
              <a:t>Follow up with yourself.</a:t>
            </a:r>
          </a:p>
          <a:p>
            <a:pPr>
              <a:spcBef>
                <a:spcPct val="0"/>
              </a:spcBef>
              <a:spcAft>
                <a:spcPts val="1180"/>
              </a:spcAft>
              <a:buClr>
                <a:schemeClr val="tx2"/>
              </a:buClr>
              <a:buSzTx/>
            </a:pPr>
            <a:r>
              <a:rPr lang="en-US" altLang="en-US" sz="1412" dirty="0">
                <a:solidFill>
                  <a:schemeClr val="tx1"/>
                </a:solidFill>
              </a:rPr>
              <a:t>Ask yourself:</a:t>
            </a:r>
          </a:p>
          <a:p>
            <a:pPr>
              <a:spcBef>
                <a:spcPct val="0"/>
              </a:spcBef>
              <a:spcAft>
                <a:spcPts val="1180"/>
              </a:spcAft>
              <a:buClr>
                <a:schemeClr val="tx2"/>
              </a:buClr>
              <a:buSzTx/>
            </a:pPr>
            <a:r>
              <a:rPr lang="en-US" altLang="en-US" sz="1412" dirty="0">
                <a:solidFill>
                  <a:schemeClr val="tx1"/>
                </a:solidFill>
              </a:rPr>
              <a:t>	Did you handle the situation in a prompt and courteous manner?</a:t>
            </a:r>
          </a:p>
          <a:p>
            <a:pPr>
              <a:spcBef>
                <a:spcPct val="0"/>
              </a:spcBef>
              <a:spcAft>
                <a:spcPts val="1180"/>
              </a:spcAft>
              <a:buClr>
                <a:schemeClr val="tx2"/>
              </a:buClr>
              <a:buSzTx/>
            </a:pPr>
            <a:r>
              <a:rPr lang="en-US" altLang="en-US" sz="1412" dirty="0">
                <a:solidFill>
                  <a:schemeClr val="tx1"/>
                </a:solidFill>
              </a:rPr>
              <a:t>	Did you do what you said you would do?</a:t>
            </a:r>
          </a:p>
          <a:p>
            <a:pPr>
              <a:spcBef>
                <a:spcPct val="0"/>
              </a:spcBef>
              <a:spcAft>
                <a:spcPts val="1180"/>
              </a:spcAft>
              <a:buClr>
                <a:schemeClr val="tx2"/>
              </a:buClr>
              <a:buSzTx/>
            </a:pPr>
            <a:r>
              <a:rPr lang="en-US" altLang="en-US" sz="1412" dirty="0">
                <a:solidFill>
                  <a:schemeClr val="tx1"/>
                </a:solidFill>
              </a:rPr>
              <a:t>	By answering these questions clearly and honestly, you will improve your customer service skills and help keep customers happy.</a:t>
            </a:r>
          </a:p>
        </p:txBody>
      </p:sp>
    </p:spTree>
    <p:extLst>
      <p:ext uri="{BB962C8B-B14F-4D97-AF65-F5344CB8AC3E}">
        <p14:creationId xmlns:p14="http://schemas.microsoft.com/office/powerpoint/2010/main" val="294871240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281180" y="415637"/>
            <a:ext cx="6209828" cy="816557"/>
          </a:xfrm>
        </p:spPr>
        <p:txBody>
          <a:bodyPr/>
          <a:lstStyle/>
          <a:p>
            <a:r>
              <a:rPr lang="en-US" altLang="en-US"/>
              <a:t>Verbal and Physical Abuse</a:t>
            </a:r>
            <a:endParaRPr lang="en-US" altLang="en-US" dirty="0"/>
          </a:p>
        </p:txBody>
      </p:sp>
    </p:spTree>
    <p:extLst>
      <p:ext uri="{BB962C8B-B14F-4D97-AF65-F5344CB8AC3E}">
        <p14:creationId xmlns:p14="http://schemas.microsoft.com/office/powerpoint/2010/main" val="1871206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81180" y="415637"/>
            <a:ext cx="6209828" cy="816557"/>
          </a:xfrm>
        </p:spPr>
        <p:txBody>
          <a:bodyPr/>
          <a:lstStyle/>
          <a:p>
            <a:r>
              <a:rPr lang="en-US" altLang="en-US" dirty="0"/>
              <a:t>Verbal and Physical Abuse</a:t>
            </a:r>
            <a:endParaRPr lang="en-US" dirty="0"/>
          </a:p>
        </p:txBody>
      </p:sp>
      <p:sp>
        <p:nvSpPr>
          <p:cNvPr id="16387" name="Text Placeholder 8"/>
          <p:cNvSpPr txBox="1">
            <a:spLocks/>
          </p:cNvSpPr>
          <p:nvPr/>
        </p:nvSpPr>
        <p:spPr bwMode="auto">
          <a:xfrm>
            <a:off x="406213" y="1872784"/>
            <a:ext cx="6045574" cy="533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spAutoFit/>
          </a:bodyP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defRPr/>
            </a:pPr>
            <a:r>
              <a:rPr lang="en-US" altLang="en-US" sz="1412" b="1" dirty="0">
                <a:solidFill>
                  <a:schemeClr val="tx1"/>
                </a:solidFill>
              </a:rPr>
              <a:t>Step One: Call for help.</a:t>
            </a:r>
          </a:p>
          <a:p>
            <a:pPr>
              <a:defRPr/>
            </a:pPr>
            <a:endParaRPr lang="en-US" sz="1412" dirty="0">
              <a:solidFill>
                <a:schemeClr val="tx1"/>
              </a:solidFill>
            </a:endParaRPr>
          </a:p>
          <a:p>
            <a:pPr eaLnBrk="1" hangingPunct="1">
              <a:spcBef>
                <a:spcPts val="441"/>
              </a:spcBef>
              <a:spcAft>
                <a:spcPts val="590"/>
              </a:spcAft>
              <a:buClr>
                <a:schemeClr val="accent1"/>
              </a:buClr>
              <a:buSzTx/>
              <a:defRPr/>
            </a:pPr>
            <a:r>
              <a:rPr lang="en-US" sz="1412" dirty="0">
                <a:solidFill>
                  <a:schemeClr val="tx1"/>
                </a:solidFill>
                <a:latin typeface="+mn-lt"/>
                <a:ea typeface="+mn-ea"/>
              </a:rPr>
              <a:t>Involve your manager or supervisor as soon as possible. If you think it’s necessary, call security or local authorities. </a:t>
            </a:r>
          </a:p>
          <a:p>
            <a:pPr eaLnBrk="1" hangingPunct="1">
              <a:spcBef>
                <a:spcPts val="441"/>
              </a:spcBef>
              <a:spcAft>
                <a:spcPts val="590"/>
              </a:spcAft>
              <a:buClr>
                <a:schemeClr val="accent1"/>
              </a:buClr>
              <a:buSzTx/>
              <a:defRPr/>
            </a:pPr>
            <a:r>
              <a:rPr lang="en-US" sz="1412" dirty="0">
                <a:solidFill>
                  <a:schemeClr val="tx1"/>
                </a:solidFill>
                <a:latin typeface="+mn-lt"/>
                <a:ea typeface="+mn-ea"/>
              </a:rPr>
              <a:t>Report any threat or violent incident to a manager or supervisor immediately. Take all threats seriously, no matter how minor or farfetched they may seem. </a:t>
            </a:r>
          </a:p>
          <a:p>
            <a:pPr eaLnBrk="1" hangingPunct="1">
              <a:spcBef>
                <a:spcPts val="441"/>
              </a:spcBef>
              <a:spcAft>
                <a:spcPts val="590"/>
              </a:spcAft>
              <a:buClr>
                <a:schemeClr val="accent1"/>
              </a:buClr>
              <a:buSzTx/>
              <a:defRPr/>
            </a:pPr>
            <a:r>
              <a:rPr lang="en-US" sz="1412" dirty="0">
                <a:solidFill>
                  <a:schemeClr val="tx1"/>
                </a:solidFill>
                <a:latin typeface="+mn-lt"/>
                <a:ea typeface="+mn-ea"/>
              </a:rPr>
              <a:t>Don’t try to be a hero or take unnecessary chances. If it’s safe to do so, walk away from the situation and get help. Never put your own safety in jeopardy. </a:t>
            </a:r>
          </a:p>
          <a:p>
            <a:pPr eaLnBrk="1" hangingPunct="1">
              <a:spcBef>
                <a:spcPts val="441"/>
              </a:spcBef>
              <a:spcAft>
                <a:spcPts val="590"/>
              </a:spcAft>
              <a:buClr>
                <a:schemeClr val="accent1"/>
              </a:buClr>
              <a:buSzTx/>
              <a:defRPr/>
            </a:pPr>
            <a:r>
              <a:rPr lang="en-US" sz="1412" dirty="0">
                <a:solidFill>
                  <a:schemeClr val="tx1"/>
                </a:solidFill>
                <a:latin typeface="+mn-lt"/>
                <a:ea typeface="+mn-ea"/>
              </a:rPr>
              <a:t>Remember that it may not be possible to have a conversation with an irrational or potentially violent individual. Shift your focus from placating the customer to defusing the immediate situation. </a:t>
            </a:r>
          </a:p>
          <a:p>
            <a:pPr eaLnBrk="1" hangingPunct="1">
              <a:spcBef>
                <a:spcPts val="441"/>
              </a:spcBef>
              <a:spcAft>
                <a:spcPts val="590"/>
              </a:spcAft>
              <a:buClr>
                <a:schemeClr val="accent1"/>
              </a:buClr>
              <a:buSzTx/>
              <a:defRPr/>
            </a:pPr>
            <a:r>
              <a:rPr lang="en-US" sz="1412" dirty="0">
                <a:solidFill>
                  <a:schemeClr val="tx1"/>
                </a:solidFill>
                <a:latin typeface="+mn-lt"/>
                <a:ea typeface="+mn-ea"/>
              </a:rPr>
              <a:t>If you attempt to talk to the customer and they become verbally abusive, follow your company’s policy. Explain to the customer that if the abusive language continues, you will stop the conversation. </a:t>
            </a:r>
          </a:p>
          <a:p>
            <a:pPr eaLnBrk="1" hangingPunct="1">
              <a:spcBef>
                <a:spcPts val="441"/>
              </a:spcBef>
              <a:spcAft>
                <a:spcPts val="590"/>
              </a:spcAft>
              <a:buClr>
                <a:schemeClr val="accent1"/>
              </a:buClr>
              <a:buSzTx/>
              <a:defRPr/>
            </a:pPr>
            <a:r>
              <a:rPr lang="en-US" sz="1412" dirty="0">
                <a:solidFill>
                  <a:schemeClr val="tx1"/>
                </a:solidFill>
                <a:latin typeface="+mn-lt"/>
                <a:ea typeface="+mn-ea"/>
              </a:rPr>
              <a:t>Try verbal limit settings, for example: </a:t>
            </a:r>
          </a:p>
          <a:p>
            <a:pPr marL="452181" lvl="1" indent="-48748" eaLnBrk="1" hangingPunct="1">
              <a:spcBef>
                <a:spcPts val="441"/>
              </a:spcBef>
              <a:spcAft>
                <a:spcPts val="590"/>
              </a:spcAft>
              <a:buClr>
                <a:schemeClr val="accent1"/>
              </a:buClr>
              <a:defRPr/>
            </a:pPr>
            <a:r>
              <a:rPr lang="en-US" sz="1412" dirty="0">
                <a:solidFill>
                  <a:schemeClr val="tx1"/>
                </a:solidFill>
                <a:latin typeface="+mn-lt"/>
                <a:ea typeface="+mn-ea"/>
              </a:rPr>
              <a:t>“I’m not able to continue talking to you when you use that kind of language.”</a:t>
            </a:r>
            <a:endParaRPr lang="en-US" sz="1412" dirty="0">
              <a:solidFill>
                <a:schemeClr val="tx1"/>
              </a:solidFill>
              <a:latin typeface="+mn-lt"/>
              <a:ea typeface="+mn-ea"/>
              <a:cs typeface="Arial"/>
            </a:endParaRPr>
          </a:p>
          <a:p>
            <a:pPr marL="452181" lvl="1" indent="-48748" eaLnBrk="1" hangingPunct="1">
              <a:spcBef>
                <a:spcPts val="441"/>
              </a:spcBef>
              <a:spcAft>
                <a:spcPts val="590"/>
              </a:spcAft>
              <a:buClr>
                <a:schemeClr val="accent1"/>
              </a:buClr>
              <a:defRPr/>
            </a:pPr>
            <a:r>
              <a:rPr lang="en-US" sz="1412" dirty="0">
                <a:solidFill>
                  <a:schemeClr val="tx1"/>
                </a:solidFill>
                <a:latin typeface="+mn-lt"/>
                <a:ea typeface="+mn-ea"/>
              </a:rPr>
              <a:t>“Please, you will need to lower your voice to continue this conversation.”</a:t>
            </a:r>
            <a:endParaRPr lang="en-US" sz="1412" dirty="0">
              <a:solidFill>
                <a:schemeClr val="tx1"/>
              </a:solidFill>
              <a:latin typeface="+mn-lt"/>
              <a:ea typeface="+mn-ea"/>
              <a:cs typeface="Arial"/>
            </a:endParaRPr>
          </a:p>
        </p:txBody>
      </p:sp>
    </p:spTree>
    <p:extLst>
      <p:ext uri="{BB962C8B-B14F-4D97-AF65-F5344CB8AC3E}">
        <p14:creationId xmlns:p14="http://schemas.microsoft.com/office/powerpoint/2010/main" val="173236121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81180" y="415637"/>
            <a:ext cx="6209828" cy="816557"/>
          </a:xfrm>
        </p:spPr>
        <p:txBody>
          <a:bodyPr/>
          <a:lstStyle/>
          <a:p>
            <a:r>
              <a:rPr lang="en-US" altLang="en-US" dirty="0"/>
              <a:t>Verbal and Physical Abuse</a:t>
            </a:r>
            <a:endParaRPr lang="en-US" dirty="0"/>
          </a:p>
        </p:txBody>
      </p:sp>
      <p:sp>
        <p:nvSpPr>
          <p:cNvPr id="16387" name="Text Placeholder 8"/>
          <p:cNvSpPr txBox="1">
            <a:spLocks/>
          </p:cNvSpPr>
          <p:nvPr/>
        </p:nvSpPr>
        <p:spPr bwMode="auto">
          <a:xfrm>
            <a:off x="406213" y="1872784"/>
            <a:ext cx="6045574" cy="1872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spAutoFit/>
          </a:bodyP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defRPr/>
            </a:pPr>
            <a:r>
              <a:rPr lang="en-US" altLang="en-US" sz="1412" b="1" dirty="0">
                <a:solidFill>
                  <a:schemeClr val="tx1"/>
                </a:solidFill>
              </a:rPr>
              <a:t>Step Two: Stay calm.</a:t>
            </a:r>
          </a:p>
          <a:p>
            <a:pPr>
              <a:defRPr/>
            </a:pPr>
            <a:endParaRPr lang="en-US" altLang="en-US" sz="1412" b="1" dirty="0">
              <a:solidFill>
                <a:schemeClr val="tx1"/>
              </a:solidFill>
            </a:endParaRPr>
          </a:p>
          <a:p>
            <a:pPr eaLnBrk="1" hangingPunct="1">
              <a:spcBef>
                <a:spcPts val="441"/>
              </a:spcBef>
              <a:spcAft>
                <a:spcPts val="590"/>
              </a:spcAft>
              <a:buClr>
                <a:schemeClr val="accent1"/>
              </a:buClr>
              <a:buSzTx/>
              <a:defRPr/>
            </a:pPr>
            <a:r>
              <a:rPr lang="en-US" sz="1412" dirty="0">
                <a:solidFill>
                  <a:schemeClr val="tx1"/>
                </a:solidFill>
                <a:latin typeface="+mn-lt"/>
                <a:ea typeface="+mn-ea"/>
              </a:rPr>
              <a:t>While it may be a challenge, try to stay calm so you can stay alert and able to make appropriate decisions about what to say and do next.</a:t>
            </a:r>
          </a:p>
          <a:p>
            <a:pPr eaLnBrk="1" hangingPunct="1">
              <a:spcBef>
                <a:spcPts val="441"/>
              </a:spcBef>
              <a:spcAft>
                <a:spcPts val="590"/>
              </a:spcAft>
              <a:buClr>
                <a:schemeClr val="accent1"/>
              </a:buClr>
              <a:buSzTx/>
              <a:defRPr/>
            </a:pPr>
            <a:r>
              <a:rPr lang="en-US" sz="1412" dirty="0">
                <a:solidFill>
                  <a:schemeClr val="tx1"/>
                </a:solidFill>
                <a:latin typeface="+mn-lt"/>
                <a:ea typeface="+mn-ea"/>
              </a:rPr>
              <a:t>Move slowly and talk slowly in a soothing tone. </a:t>
            </a:r>
          </a:p>
          <a:p>
            <a:pPr eaLnBrk="1" hangingPunct="1">
              <a:spcBef>
                <a:spcPts val="441"/>
              </a:spcBef>
              <a:spcAft>
                <a:spcPts val="590"/>
              </a:spcAft>
              <a:buClr>
                <a:schemeClr val="accent1"/>
              </a:buClr>
              <a:buSzTx/>
              <a:defRPr/>
            </a:pPr>
            <a:r>
              <a:rPr lang="en-US" sz="1412" dirty="0">
                <a:solidFill>
                  <a:schemeClr val="tx1"/>
                </a:solidFill>
                <a:latin typeface="+mn-lt"/>
                <a:ea typeface="+mn-ea"/>
              </a:rPr>
              <a:t>Try to avoid an extreme reaction to the anger or threat. Deep breathing, counting or other relaxation techniques may help.</a:t>
            </a:r>
          </a:p>
        </p:txBody>
      </p:sp>
    </p:spTree>
    <p:extLst>
      <p:ext uri="{BB962C8B-B14F-4D97-AF65-F5344CB8AC3E}">
        <p14:creationId xmlns:p14="http://schemas.microsoft.com/office/powerpoint/2010/main" val="12066989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81180" y="415637"/>
            <a:ext cx="6209828" cy="816557"/>
          </a:xfrm>
        </p:spPr>
        <p:txBody>
          <a:bodyPr/>
          <a:lstStyle/>
          <a:p>
            <a:r>
              <a:rPr lang="en-US" altLang="en-US" dirty="0"/>
              <a:t>Verbal and Physical Abuse</a:t>
            </a:r>
            <a:endParaRPr lang="en-US" dirty="0"/>
          </a:p>
        </p:txBody>
      </p:sp>
      <p:sp>
        <p:nvSpPr>
          <p:cNvPr id="16387" name="Text Placeholder 8"/>
          <p:cNvSpPr txBox="1">
            <a:spLocks/>
          </p:cNvSpPr>
          <p:nvPr/>
        </p:nvSpPr>
        <p:spPr bwMode="auto">
          <a:xfrm>
            <a:off x="406213" y="1872785"/>
            <a:ext cx="6045574" cy="364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spAutoFit/>
          </a:bodyP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defRPr/>
            </a:pPr>
            <a:r>
              <a:rPr lang="en-US" altLang="en-US" sz="1412" b="1" dirty="0">
                <a:solidFill>
                  <a:schemeClr val="tx1"/>
                </a:solidFill>
              </a:rPr>
              <a:t>Step Three: Gain control.</a:t>
            </a:r>
          </a:p>
          <a:p>
            <a:pPr>
              <a:defRPr/>
            </a:pPr>
            <a:endParaRPr lang="en-US" sz="1412" dirty="0">
              <a:solidFill>
                <a:schemeClr val="tx1"/>
              </a:solidFill>
            </a:endParaRPr>
          </a:p>
          <a:p>
            <a:pPr eaLnBrk="1" hangingPunct="1">
              <a:spcBef>
                <a:spcPts val="441"/>
              </a:spcBef>
              <a:spcAft>
                <a:spcPts val="590"/>
              </a:spcAft>
              <a:buClr>
                <a:schemeClr val="accent1"/>
              </a:buClr>
              <a:buSzTx/>
              <a:defRPr/>
            </a:pPr>
            <a:r>
              <a:rPr lang="en-US" sz="1412" dirty="0">
                <a:solidFill>
                  <a:schemeClr val="tx1"/>
                </a:solidFill>
                <a:latin typeface="+mn-lt"/>
                <a:ea typeface="+mn-ea"/>
              </a:rPr>
              <a:t>You can acknowledge their emotions and concerns by stating “It sounds like you are very upset with the situation, Mr. Jones …” </a:t>
            </a:r>
          </a:p>
          <a:p>
            <a:pPr eaLnBrk="1" hangingPunct="1">
              <a:spcBef>
                <a:spcPts val="441"/>
              </a:spcBef>
              <a:spcAft>
                <a:spcPts val="590"/>
              </a:spcAft>
              <a:buClr>
                <a:schemeClr val="accent1"/>
              </a:buClr>
              <a:buSzTx/>
              <a:defRPr/>
            </a:pPr>
            <a:r>
              <a:rPr lang="en-US" sz="1412" dirty="0">
                <a:solidFill>
                  <a:schemeClr val="tx1"/>
                </a:solidFill>
                <a:latin typeface="+mn-lt"/>
                <a:ea typeface="+mn-ea"/>
              </a:rPr>
              <a:t>Take control of the conversation by adding, “I would like to help you. Please, let’s keep this conversation on a professional level.”</a:t>
            </a:r>
          </a:p>
          <a:p>
            <a:pPr eaLnBrk="1" hangingPunct="1">
              <a:spcBef>
                <a:spcPts val="441"/>
              </a:spcBef>
              <a:spcAft>
                <a:spcPts val="590"/>
              </a:spcAft>
              <a:buClr>
                <a:schemeClr val="accent1"/>
              </a:buClr>
              <a:buSzTx/>
              <a:defRPr/>
            </a:pPr>
            <a:r>
              <a:rPr lang="en-US" sz="1412" dirty="0">
                <a:solidFill>
                  <a:schemeClr val="tx1"/>
                </a:solidFill>
                <a:latin typeface="+mn-lt"/>
                <a:ea typeface="+mn-ea"/>
              </a:rPr>
              <a:t>If possible and safe to do so, you can walk the customer away to a more private location so that the exchange is out of earshot of other customers. </a:t>
            </a:r>
          </a:p>
          <a:p>
            <a:pPr eaLnBrk="1" hangingPunct="1">
              <a:spcBef>
                <a:spcPts val="441"/>
              </a:spcBef>
              <a:spcAft>
                <a:spcPts val="590"/>
              </a:spcAft>
              <a:buClr>
                <a:schemeClr val="accent1"/>
              </a:buClr>
              <a:buSzTx/>
              <a:defRPr/>
            </a:pPr>
            <a:r>
              <a:rPr lang="en-US" sz="1412" dirty="0">
                <a:solidFill>
                  <a:schemeClr val="tx1"/>
                </a:solidFill>
                <a:latin typeface="+mn-lt"/>
                <a:ea typeface="+mn-ea"/>
              </a:rPr>
              <a:t>Try asking close-ended questions in these types of cases. This can help direct the customer to provide needed information and get the conversation back on track. </a:t>
            </a:r>
          </a:p>
          <a:p>
            <a:pPr eaLnBrk="1" hangingPunct="1">
              <a:spcBef>
                <a:spcPts val="441"/>
              </a:spcBef>
              <a:spcAft>
                <a:spcPts val="590"/>
              </a:spcAft>
              <a:buClr>
                <a:schemeClr val="accent1"/>
              </a:buClr>
              <a:buSzTx/>
              <a:defRPr/>
            </a:pPr>
            <a:r>
              <a:rPr lang="en-US" sz="1412" dirty="0">
                <a:solidFill>
                  <a:schemeClr val="tx1"/>
                </a:solidFill>
                <a:latin typeface="+mn-lt"/>
                <a:ea typeface="+mn-ea"/>
              </a:rPr>
              <a:t>In this type of situation, an empathy statement may not be the best approach. The customer may just need some time to vent and for someone to listen. </a:t>
            </a:r>
            <a:endParaRPr lang="en-US" sz="1412" dirty="0">
              <a:solidFill>
                <a:schemeClr val="tx1"/>
              </a:solidFill>
            </a:endParaRPr>
          </a:p>
        </p:txBody>
      </p:sp>
    </p:spTree>
    <p:extLst>
      <p:ext uri="{BB962C8B-B14F-4D97-AF65-F5344CB8AC3E}">
        <p14:creationId xmlns:p14="http://schemas.microsoft.com/office/powerpoint/2010/main" val="293035395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81180" y="415637"/>
            <a:ext cx="6209828" cy="816557"/>
          </a:xfrm>
        </p:spPr>
        <p:txBody>
          <a:bodyPr/>
          <a:lstStyle/>
          <a:p>
            <a:r>
              <a:rPr lang="en-US" altLang="en-US" dirty="0"/>
              <a:t>Verbal and Physical Abuse</a:t>
            </a:r>
            <a:endParaRPr lang="en-US" dirty="0"/>
          </a:p>
        </p:txBody>
      </p:sp>
      <p:sp>
        <p:nvSpPr>
          <p:cNvPr id="16387" name="Text Placeholder 8"/>
          <p:cNvSpPr txBox="1">
            <a:spLocks/>
          </p:cNvSpPr>
          <p:nvPr/>
        </p:nvSpPr>
        <p:spPr bwMode="auto">
          <a:xfrm>
            <a:off x="406213" y="1872785"/>
            <a:ext cx="6045574" cy="1526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spAutoFit/>
          </a:bodyP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defRPr/>
            </a:pPr>
            <a:r>
              <a:rPr lang="en-US" altLang="en-US" sz="1412" b="1" dirty="0">
                <a:solidFill>
                  <a:schemeClr val="tx1"/>
                </a:solidFill>
              </a:rPr>
              <a:t>Step Four: Relax and de-stress.</a:t>
            </a:r>
          </a:p>
          <a:p>
            <a:pPr>
              <a:defRPr/>
            </a:pPr>
            <a:endParaRPr lang="en-US" sz="1412" dirty="0">
              <a:solidFill>
                <a:schemeClr val="tx1"/>
              </a:solidFill>
            </a:endParaRPr>
          </a:p>
          <a:p>
            <a:pPr eaLnBrk="1" hangingPunct="1">
              <a:spcBef>
                <a:spcPts val="441"/>
              </a:spcBef>
              <a:spcAft>
                <a:spcPts val="590"/>
              </a:spcAft>
              <a:buClr>
                <a:schemeClr val="accent1"/>
              </a:buClr>
              <a:buSzTx/>
              <a:defRPr/>
            </a:pPr>
            <a:r>
              <a:rPr lang="en-US" sz="1412" dirty="0">
                <a:solidFill>
                  <a:schemeClr val="tx1"/>
                </a:solidFill>
                <a:latin typeface="+mn-lt"/>
                <a:ea typeface="+mn-ea"/>
              </a:rPr>
              <a:t>Dealing with an abusive customer is stressful and the effects of stress can stay with you.  </a:t>
            </a:r>
          </a:p>
          <a:p>
            <a:pPr eaLnBrk="1" hangingPunct="1">
              <a:spcBef>
                <a:spcPts val="441"/>
              </a:spcBef>
              <a:spcAft>
                <a:spcPts val="590"/>
              </a:spcAft>
              <a:buClr>
                <a:schemeClr val="accent1"/>
              </a:buClr>
              <a:buSzTx/>
              <a:defRPr/>
            </a:pPr>
            <a:r>
              <a:rPr lang="en-US" sz="1412" dirty="0">
                <a:solidFill>
                  <a:schemeClr val="tx1"/>
                </a:solidFill>
                <a:latin typeface="+mn-lt"/>
                <a:ea typeface="+mn-ea"/>
              </a:rPr>
              <a:t>Take a few deep breaths, go for a short walk and give yourself and your co-workers some time to re-group. </a:t>
            </a:r>
          </a:p>
        </p:txBody>
      </p:sp>
    </p:spTree>
    <p:extLst>
      <p:ext uri="{BB962C8B-B14F-4D97-AF65-F5344CB8AC3E}">
        <p14:creationId xmlns:p14="http://schemas.microsoft.com/office/powerpoint/2010/main" val="297055768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7"/>
          <p:cNvSpPr>
            <a:spLocks noGrp="1"/>
          </p:cNvSpPr>
          <p:nvPr>
            <p:ph type="title"/>
          </p:nvPr>
        </p:nvSpPr>
        <p:spPr>
          <a:xfrm>
            <a:off x="281180" y="415637"/>
            <a:ext cx="6209828" cy="816557"/>
          </a:xfrm>
        </p:spPr>
        <p:txBody>
          <a:bodyPr/>
          <a:lstStyle/>
          <a:p>
            <a:r>
              <a:rPr lang="en-US" altLang="en-US" dirty="0"/>
              <a:t>Sample Cases</a:t>
            </a:r>
          </a:p>
        </p:txBody>
      </p:sp>
      <p:sp>
        <p:nvSpPr>
          <p:cNvPr id="28675" name="Text Placeholder 5"/>
          <p:cNvSpPr txBox="1">
            <a:spLocks/>
          </p:cNvSpPr>
          <p:nvPr/>
        </p:nvSpPr>
        <p:spPr bwMode="auto">
          <a:xfrm>
            <a:off x="406213" y="1872782"/>
            <a:ext cx="6045574" cy="6214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buClr>
                <a:schemeClr val="accent1"/>
              </a:buClr>
              <a:buFontTx/>
              <a:buAutoNum type="arabicPeriod"/>
            </a:pPr>
            <a:r>
              <a:rPr lang="en-US" altLang="en-US" sz="1412" dirty="0">
                <a:solidFill>
                  <a:schemeClr val="tx1"/>
                </a:solidFill>
                <a:cs typeface="Times New Roman" pitchFamily="18" charset="0"/>
              </a:rPr>
              <a:t>Mary works for a retail clothing store. A customer comes in, wanting to return a shirt that had a rip in it. He wants his money back but has no receipt. Mary’s store requires a receipt in order to get cash back. The customer says: “I want my money and I want it now.” </a:t>
            </a:r>
            <a:br>
              <a:rPr lang="en-US" altLang="en-US" sz="1412" dirty="0">
                <a:solidFill>
                  <a:schemeClr val="tx1"/>
                </a:solidFill>
              </a:rPr>
            </a:br>
            <a:br>
              <a:rPr lang="en-US" altLang="en-US" sz="1412" dirty="0">
                <a:solidFill>
                  <a:schemeClr val="tx1"/>
                </a:solidFill>
              </a:rPr>
            </a:br>
            <a:r>
              <a:rPr lang="en-US" altLang="en-US" sz="1412" i="1" dirty="0">
                <a:solidFill>
                  <a:schemeClr val="tx1"/>
                </a:solidFill>
              </a:rPr>
              <a:t>How should Mary handle this?</a:t>
            </a:r>
            <a:br>
              <a:rPr lang="en-US" altLang="en-US" sz="1412" i="1" dirty="0">
                <a:solidFill>
                  <a:schemeClr val="tx1"/>
                </a:solidFill>
              </a:rPr>
            </a:br>
            <a:endParaRPr lang="en-US" altLang="en-US" sz="1412" dirty="0">
              <a:solidFill>
                <a:schemeClr val="tx1"/>
              </a:solidFill>
            </a:endParaRPr>
          </a:p>
          <a:p>
            <a:pPr eaLnBrk="1" hangingPunct="1">
              <a:buClr>
                <a:schemeClr val="accent1"/>
              </a:buClr>
              <a:buFontTx/>
              <a:buAutoNum type="arabicPeriod"/>
            </a:pPr>
            <a:r>
              <a:rPr lang="en-US" altLang="en-US" sz="1412" dirty="0">
                <a:solidFill>
                  <a:schemeClr val="tx1"/>
                </a:solidFill>
              </a:rPr>
              <a:t>Sam works as a waiter. A customer is furious because she ordered her steak well done but it’s almost raw. She’s also upset because it has taken a long time to get her food. The customer rises to her feet and begins berating Sam at the top of her lungs. The dining room is packed and other customers look startled. </a:t>
            </a:r>
            <a:br>
              <a:rPr lang="en-US" altLang="en-US" sz="1412" dirty="0">
                <a:solidFill>
                  <a:schemeClr val="tx1"/>
                </a:solidFill>
              </a:rPr>
            </a:br>
            <a:br>
              <a:rPr lang="en-US" altLang="en-US" sz="1412" dirty="0">
                <a:solidFill>
                  <a:schemeClr val="tx1"/>
                </a:solidFill>
              </a:rPr>
            </a:br>
            <a:r>
              <a:rPr lang="en-US" altLang="en-US" sz="1412" i="1" dirty="0">
                <a:solidFill>
                  <a:schemeClr val="tx1"/>
                </a:solidFill>
              </a:rPr>
              <a:t>What should Sam do?</a:t>
            </a:r>
            <a:br>
              <a:rPr lang="en-US" altLang="en-US" sz="1412" i="1" dirty="0">
                <a:solidFill>
                  <a:schemeClr val="tx1"/>
                </a:solidFill>
              </a:rPr>
            </a:br>
            <a:endParaRPr lang="en-US" altLang="en-US" sz="1412" dirty="0">
              <a:solidFill>
                <a:schemeClr val="tx1"/>
              </a:solidFill>
            </a:endParaRPr>
          </a:p>
          <a:p>
            <a:pPr eaLnBrk="1" hangingPunct="1">
              <a:buClr>
                <a:schemeClr val="accent1"/>
              </a:buClr>
              <a:buFontTx/>
              <a:buAutoNum type="arabicPeriod"/>
            </a:pPr>
            <a:r>
              <a:rPr lang="en-US" altLang="en-US" sz="1412" dirty="0">
                <a:solidFill>
                  <a:schemeClr val="tx1"/>
                </a:solidFill>
              </a:rPr>
              <a:t>Gina works for the city, trimming trees to make way for power lines. She has just pulled up in front of a customer’s house and is getting ready to climb into her cherry-picker. The front door opens and a man comes charging toward her, shouting in profane language.</a:t>
            </a:r>
            <a:br>
              <a:rPr lang="en-US" altLang="en-US" sz="1412" dirty="0">
                <a:solidFill>
                  <a:schemeClr val="tx1"/>
                </a:solidFill>
              </a:rPr>
            </a:br>
            <a:br>
              <a:rPr lang="en-US" altLang="en-US" sz="1412" dirty="0">
                <a:solidFill>
                  <a:schemeClr val="tx1"/>
                </a:solidFill>
              </a:rPr>
            </a:br>
            <a:r>
              <a:rPr lang="en-US" altLang="en-US" sz="1412" i="1" dirty="0">
                <a:solidFill>
                  <a:schemeClr val="tx1"/>
                </a:solidFill>
              </a:rPr>
              <a:t>What does Gina do now?</a:t>
            </a:r>
            <a:br>
              <a:rPr lang="en-US" altLang="en-US" sz="1412" i="1" dirty="0">
                <a:solidFill>
                  <a:schemeClr val="tx1"/>
                </a:solidFill>
              </a:rPr>
            </a:br>
            <a:endParaRPr lang="en-US" altLang="en-US" sz="1412" dirty="0">
              <a:solidFill>
                <a:schemeClr val="tx1"/>
              </a:solidFill>
            </a:endParaRPr>
          </a:p>
          <a:p>
            <a:pPr eaLnBrk="1" hangingPunct="1">
              <a:buClr>
                <a:schemeClr val="accent1"/>
              </a:buClr>
              <a:buFontTx/>
              <a:buAutoNum type="arabicPeriod"/>
            </a:pPr>
            <a:r>
              <a:rPr lang="en-US" altLang="en-US" sz="1412" dirty="0">
                <a:solidFill>
                  <a:schemeClr val="tx1"/>
                </a:solidFill>
              </a:rPr>
              <a:t>Joe has just ended a major presentation on a new ad campaign he developed for a key client. Pleased with the job he’s done, he asks the client what she thinks. “Well,” she hesitates, “It’s good, really good! I guess it’s not quite what I had in mind.”</a:t>
            </a:r>
            <a:br>
              <a:rPr lang="en-US" altLang="en-US" sz="1412" dirty="0">
                <a:solidFill>
                  <a:schemeClr val="tx1"/>
                </a:solidFill>
              </a:rPr>
            </a:br>
            <a:br>
              <a:rPr lang="en-US" altLang="en-US" sz="1412" dirty="0">
                <a:solidFill>
                  <a:schemeClr val="tx1"/>
                </a:solidFill>
              </a:rPr>
            </a:br>
            <a:r>
              <a:rPr lang="en-US" altLang="en-US" sz="1412" i="1" dirty="0">
                <a:solidFill>
                  <a:schemeClr val="tx1"/>
                </a:solidFill>
              </a:rPr>
              <a:t>How should Joe respond?</a:t>
            </a:r>
            <a:endParaRPr lang="en-US" altLang="en-US" sz="1412" dirty="0">
              <a:solidFill>
                <a:schemeClr val="tx1"/>
              </a:solidFill>
            </a:endParaRPr>
          </a:p>
        </p:txBody>
      </p:sp>
    </p:spTree>
    <p:extLst>
      <p:ext uri="{BB962C8B-B14F-4D97-AF65-F5344CB8AC3E}">
        <p14:creationId xmlns:p14="http://schemas.microsoft.com/office/powerpoint/2010/main" val="222758229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7"/>
          <p:cNvSpPr>
            <a:spLocks noGrp="1"/>
          </p:cNvSpPr>
          <p:nvPr>
            <p:ph type="title"/>
          </p:nvPr>
        </p:nvSpPr>
        <p:spPr/>
        <p:txBody>
          <a:bodyPr/>
          <a:lstStyle/>
          <a:p>
            <a:r>
              <a:rPr lang="en-US" altLang="en-US"/>
              <a:t>The Program</a:t>
            </a:r>
            <a:endParaRPr lang="en-US" altLang="en-US" dirty="0"/>
          </a:p>
        </p:txBody>
      </p:sp>
      <p:sp>
        <p:nvSpPr>
          <p:cNvPr id="9219" name="Text Placeholder 8"/>
          <p:cNvSpPr>
            <a:spLocks noGrp="1" noChangeArrowheads="1"/>
          </p:cNvSpPr>
          <p:nvPr>
            <p:ph type="body" sz="quarter" idx="4294967295"/>
          </p:nvPr>
        </p:nvSpPr>
        <p:spPr>
          <a:xfrm>
            <a:off x="367990" y="1246909"/>
            <a:ext cx="6123018" cy="4475584"/>
          </a:xfrm>
          <a:ln>
            <a:miter lim="800000"/>
            <a:headEnd/>
            <a:tailEnd/>
          </a:ln>
        </p:spPr>
        <p:txBody>
          <a:bodyPr vert="horz" wrap="square" lIns="0" tIns="0" rIns="0" bIns="0" rtlCol="0">
            <a:spAutoFit/>
          </a:bodyPr>
          <a:lstStyle/>
          <a:p>
            <a:pPr marL="0" indent="0">
              <a:buNone/>
            </a:pPr>
            <a:r>
              <a:rPr lang="en-US" altLang="en-US" sz="1412" dirty="0"/>
              <a:t>Welcome</a:t>
            </a:r>
          </a:p>
          <a:p>
            <a:pPr marL="0" indent="0">
              <a:buNone/>
            </a:pPr>
            <a:endParaRPr lang="en-US" altLang="en-US" sz="1412" dirty="0"/>
          </a:p>
          <a:p>
            <a:pPr marL="0" indent="0">
              <a:buNone/>
            </a:pPr>
            <a:r>
              <a:rPr lang="en-US" altLang="en-US" sz="1412" dirty="0"/>
              <a:t>Listen and Empathize</a:t>
            </a:r>
          </a:p>
          <a:p>
            <a:pPr marL="0" indent="0">
              <a:buNone/>
            </a:pPr>
            <a:endParaRPr lang="en-US" altLang="en-US" sz="1412" dirty="0"/>
          </a:p>
          <a:p>
            <a:pPr marL="0" indent="0">
              <a:buNone/>
            </a:pPr>
            <a:r>
              <a:rPr lang="en-US" altLang="en-US" sz="1412" dirty="0"/>
              <a:t>Find a Solution</a:t>
            </a:r>
          </a:p>
          <a:p>
            <a:pPr marL="0" indent="0">
              <a:buNone/>
            </a:pPr>
            <a:endParaRPr lang="en-US" altLang="en-US" sz="1412" dirty="0"/>
          </a:p>
          <a:p>
            <a:pPr marL="0" indent="0">
              <a:buNone/>
            </a:pPr>
            <a:r>
              <a:rPr lang="en-US" altLang="en-US" sz="1412" dirty="0"/>
              <a:t>Verbal and Physical Abuse</a:t>
            </a:r>
          </a:p>
          <a:p>
            <a:pPr marL="0" indent="0">
              <a:buNone/>
            </a:pPr>
            <a:endParaRPr lang="en-US" altLang="en-US" sz="1412" dirty="0"/>
          </a:p>
          <a:p>
            <a:pPr marL="0" indent="0">
              <a:buNone/>
            </a:pPr>
            <a:r>
              <a:rPr lang="en-US" altLang="en-US" sz="1412" dirty="0"/>
              <a:t>Sample Cases</a:t>
            </a:r>
          </a:p>
          <a:p>
            <a:pPr marL="0" indent="0">
              <a:buNone/>
            </a:pPr>
            <a:endParaRPr lang="en-US" altLang="en-US" sz="1412" dirty="0"/>
          </a:p>
          <a:p>
            <a:pPr marL="0" indent="0">
              <a:buNone/>
            </a:pPr>
            <a:r>
              <a:rPr lang="en-US" altLang="en-US" sz="1412" dirty="0"/>
              <a:t>About </a:t>
            </a:r>
            <a:r>
              <a:rPr lang="en-US" altLang="en-US" sz="1412"/>
              <a:t>Professional Support</a:t>
            </a:r>
            <a:endParaRPr lang="en-US" altLang="en-US" sz="1412" dirty="0"/>
          </a:p>
          <a:p>
            <a:pPr marL="0" indent="0">
              <a:buNone/>
            </a:pPr>
            <a:endParaRPr lang="en-US" altLang="en-US" sz="1412" dirty="0"/>
          </a:p>
          <a:p>
            <a:pPr marL="0" indent="0">
              <a:buNone/>
            </a:pPr>
            <a:r>
              <a:rPr lang="en-US" altLang="en-US" sz="1412" dirty="0"/>
              <a:t>Summary Questions</a:t>
            </a:r>
          </a:p>
          <a:p>
            <a:pPr marL="0" indent="0">
              <a:buNone/>
            </a:pPr>
            <a:endParaRPr lang="en-US" altLang="en-US" sz="1412" dirty="0"/>
          </a:p>
          <a:p>
            <a:pPr marL="0" indent="0">
              <a:buNone/>
            </a:pPr>
            <a:r>
              <a:rPr lang="en-US" altLang="en-US" sz="1412" dirty="0"/>
              <a:t>Closing</a:t>
            </a:r>
          </a:p>
          <a:p>
            <a:pPr marL="0" indent="0">
              <a:buNone/>
            </a:pPr>
            <a:endParaRPr lang="en-US" altLang="en-US" sz="1412" dirty="0"/>
          </a:p>
        </p:txBody>
      </p:sp>
    </p:spTree>
    <p:extLst>
      <p:ext uri="{BB962C8B-B14F-4D97-AF65-F5344CB8AC3E}">
        <p14:creationId xmlns:p14="http://schemas.microsoft.com/office/powerpoint/2010/main" val="233564129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9"/>
          <p:cNvSpPr>
            <a:spLocks noGrp="1"/>
          </p:cNvSpPr>
          <p:nvPr>
            <p:ph type="title"/>
          </p:nvPr>
        </p:nvSpPr>
        <p:spPr>
          <a:xfrm>
            <a:off x="281180" y="415637"/>
            <a:ext cx="6209828" cy="816557"/>
          </a:xfrm>
        </p:spPr>
        <p:txBody>
          <a:bodyPr/>
          <a:lstStyle/>
          <a:p>
            <a:r>
              <a:rPr lang="en-US" altLang="en-US"/>
              <a:t>In Summary …</a:t>
            </a:r>
          </a:p>
        </p:txBody>
      </p:sp>
      <p:sp>
        <p:nvSpPr>
          <p:cNvPr id="30723" name="Text Placeholder 5"/>
          <p:cNvSpPr txBox="1">
            <a:spLocks/>
          </p:cNvSpPr>
          <p:nvPr/>
        </p:nvSpPr>
        <p:spPr bwMode="auto">
          <a:xfrm>
            <a:off x="406213" y="1872784"/>
            <a:ext cx="6045574" cy="3223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590"/>
              </a:spcAft>
              <a:buClr>
                <a:schemeClr val="accent1"/>
              </a:buClr>
              <a:buSzTx/>
              <a:buFont typeface="+mj-lt"/>
              <a:buAutoNum type="arabicPeriod"/>
            </a:pPr>
            <a:r>
              <a:rPr lang="en-US" altLang="en-US" sz="1412" dirty="0">
                <a:solidFill>
                  <a:schemeClr val="tx1"/>
                </a:solidFill>
                <a:cs typeface="Times New Roman" pitchFamily="18" charset="0"/>
              </a:rPr>
              <a:t>What are some steps you can take to address a difficult customer’s issues and/or emotions?</a:t>
            </a:r>
          </a:p>
          <a:p>
            <a:pPr>
              <a:spcBef>
                <a:spcPct val="0"/>
              </a:spcBef>
              <a:spcAft>
                <a:spcPts val="590"/>
              </a:spcAft>
              <a:buClr>
                <a:schemeClr val="accent1"/>
              </a:buClr>
              <a:buSzTx/>
              <a:buFont typeface="+mj-lt"/>
              <a:buAutoNum type="arabicPeriod"/>
            </a:pPr>
            <a:endParaRPr lang="en-US" altLang="en-US" sz="1412" dirty="0">
              <a:solidFill>
                <a:schemeClr val="tx1"/>
              </a:solidFill>
              <a:cs typeface="Times New Roman" pitchFamily="18" charset="0"/>
            </a:endParaRPr>
          </a:p>
          <a:p>
            <a:pPr>
              <a:spcBef>
                <a:spcPct val="0"/>
              </a:spcBef>
              <a:spcAft>
                <a:spcPts val="590"/>
              </a:spcAft>
              <a:buClr>
                <a:schemeClr val="accent1"/>
              </a:buClr>
              <a:buSzTx/>
              <a:buFont typeface="+mj-lt"/>
              <a:buAutoNum type="arabicPeriod"/>
            </a:pPr>
            <a:r>
              <a:rPr lang="en-US" altLang="en-US" sz="1412" dirty="0">
                <a:solidFill>
                  <a:schemeClr val="tx1"/>
                </a:solidFill>
                <a:cs typeface="Times New Roman" pitchFamily="18" charset="0"/>
              </a:rPr>
              <a:t>How can you demonstrate empathy?</a:t>
            </a:r>
          </a:p>
          <a:p>
            <a:pPr>
              <a:spcBef>
                <a:spcPct val="0"/>
              </a:spcBef>
              <a:spcAft>
                <a:spcPts val="590"/>
              </a:spcAft>
              <a:buClr>
                <a:schemeClr val="accent1"/>
              </a:buClr>
              <a:buSzTx/>
              <a:buFont typeface="+mj-lt"/>
              <a:buAutoNum type="arabicPeriod"/>
            </a:pPr>
            <a:endParaRPr lang="en-US" altLang="en-US" sz="1412" dirty="0">
              <a:solidFill>
                <a:schemeClr val="tx1"/>
              </a:solidFill>
              <a:cs typeface="Times New Roman" pitchFamily="18" charset="0"/>
            </a:endParaRPr>
          </a:p>
          <a:p>
            <a:pPr>
              <a:spcBef>
                <a:spcPct val="0"/>
              </a:spcBef>
              <a:spcAft>
                <a:spcPts val="590"/>
              </a:spcAft>
              <a:buClr>
                <a:schemeClr val="accent1"/>
              </a:buClr>
              <a:buSzTx/>
              <a:buFont typeface="+mj-lt"/>
              <a:buAutoNum type="arabicPeriod"/>
            </a:pPr>
            <a:r>
              <a:rPr lang="en-US" altLang="en-US" sz="1412" dirty="0">
                <a:solidFill>
                  <a:schemeClr val="tx1"/>
                </a:solidFill>
                <a:cs typeface="Times New Roman" pitchFamily="18" charset="0"/>
              </a:rPr>
              <a:t>Give an example of a close-ended question and name one advantage of using this type of question.</a:t>
            </a:r>
          </a:p>
          <a:p>
            <a:pPr>
              <a:spcBef>
                <a:spcPct val="0"/>
              </a:spcBef>
              <a:spcAft>
                <a:spcPts val="590"/>
              </a:spcAft>
              <a:buClr>
                <a:schemeClr val="accent1"/>
              </a:buClr>
              <a:buSzTx/>
              <a:buFont typeface="+mj-lt"/>
              <a:buAutoNum type="arabicPeriod"/>
            </a:pPr>
            <a:endParaRPr lang="en-US" altLang="en-US" sz="1412" dirty="0">
              <a:solidFill>
                <a:schemeClr val="tx1"/>
              </a:solidFill>
              <a:cs typeface="Times New Roman" pitchFamily="18" charset="0"/>
            </a:endParaRPr>
          </a:p>
          <a:p>
            <a:pPr>
              <a:spcBef>
                <a:spcPct val="0"/>
              </a:spcBef>
              <a:spcAft>
                <a:spcPts val="590"/>
              </a:spcAft>
              <a:buClr>
                <a:schemeClr val="accent1"/>
              </a:buClr>
              <a:buSzTx/>
              <a:buFont typeface="+mj-lt"/>
              <a:buAutoNum type="arabicPeriod"/>
            </a:pPr>
            <a:r>
              <a:rPr lang="en-US" altLang="en-US" sz="1412" dirty="0">
                <a:solidFill>
                  <a:schemeClr val="tx1"/>
                </a:solidFill>
                <a:cs typeface="Times New Roman" pitchFamily="18" charset="0"/>
              </a:rPr>
              <a:t>Give an example of an open-ended question and name one advantage of using this type of question.</a:t>
            </a:r>
          </a:p>
          <a:p>
            <a:pPr>
              <a:spcBef>
                <a:spcPct val="0"/>
              </a:spcBef>
              <a:spcAft>
                <a:spcPts val="590"/>
              </a:spcAft>
              <a:buClr>
                <a:schemeClr val="accent1"/>
              </a:buClr>
              <a:buSzTx/>
              <a:buFont typeface="+mj-lt"/>
              <a:buAutoNum type="arabicPeriod"/>
            </a:pPr>
            <a:endParaRPr lang="en-US" altLang="en-US" sz="1412" dirty="0">
              <a:solidFill>
                <a:schemeClr val="tx1"/>
              </a:solidFill>
              <a:cs typeface="Times New Roman" pitchFamily="18" charset="0"/>
            </a:endParaRPr>
          </a:p>
          <a:p>
            <a:pPr>
              <a:spcBef>
                <a:spcPct val="0"/>
              </a:spcBef>
              <a:spcAft>
                <a:spcPts val="590"/>
              </a:spcAft>
              <a:buClr>
                <a:schemeClr val="accent1"/>
              </a:buClr>
              <a:buSzTx/>
              <a:buFont typeface="+mj-lt"/>
              <a:buAutoNum type="arabicPeriod"/>
            </a:pPr>
            <a:r>
              <a:rPr lang="en-US" altLang="en-US" sz="1412" dirty="0">
                <a:solidFill>
                  <a:schemeClr val="tx1"/>
                </a:solidFill>
                <a:cs typeface="Times New Roman" pitchFamily="18" charset="0"/>
              </a:rPr>
              <a:t>What are some ways to deal with the customer’s actual problem?</a:t>
            </a:r>
          </a:p>
        </p:txBody>
      </p:sp>
    </p:spTree>
    <p:extLst>
      <p:ext uri="{BB962C8B-B14F-4D97-AF65-F5344CB8AC3E}">
        <p14:creationId xmlns:p14="http://schemas.microsoft.com/office/powerpoint/2010/main" val="387975407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a:xfrm>
            <a:off x="281180" y="415637"/>
            <a:ext cx="6209828" cy="816557"/>
          </a:xfrm>
        </p:spPr>
        <p:txBody>
          <a:bodyPr/>
          <a:lstStyle/>
          <a:p>
            <a:r>
              <a:rPr lang="en-US" altLang="en-US"/>
              <a:t>About</a:t>
            </a:r>
            <a:br>
              <a:rPr lang="en-US" altLang="en-US"/>
            </a:br>
            <a:r>
              <a:rPr lang="en-US" altLang="en-US"/>
              <a:t>Professional Support</a:t>
            </a:r>
          </a:p>
        </p:txBody>
      </p:sp>
      <p:sp>
        <p:nvSpPr>
          <p:cNvPr id="33795"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eaLnBrk="1" fontAlgn="auto" hangingPunct="1">
              <a:spcBef>
                <a:spcPct val="0"/>
              </a:spcBef>
              <a:spcAft>
                <a:spcPts val="0"/>
              </a:spcAft>
              <a:buClrTx/>
              <a:buSzTx/>
              <a:defRPr/>
            </a:pPr>
            <a:endParaRPr lang="en-US" altLang="en-US" sz="1147">
              <a:solidFill>
                <a:srgbClr val="646D72"/>
              </a:solidFill>
            </a:endParaRPr>
          </a:p>
        </p:txBody>
      </p:sp>
      <p:sp>
        <p:nvSpPr>
          <p:cNvPr id="33796" name="Text Placeholder 8"/>
          <p:cNvSpPr txBox="1">
            <a:spLocks/>
          </p:cNvSpPr>
          <p:nvPr/>
        </p:nvSpPr>
        <p:spPr bwMode="auto">
          <a:xfrm>
            <a:off x="406214" y="1565218"/>
            <a:ext cx="5952038" cy="6350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defTabSz="899059" eaLnBrk="1" fontAlgn="auto" hangingPunct="1">
              <a:lnSpc>
                <a:spcPct val="95000"/>
              </a:lnSpc>
              <a:spcAft>
                <a:spcPts val="590"/>
              </a:spcAft>
              <a:defRPr/>
            </a:pPr>
            <a:r>
              <a:rPr lang="en-US" altLang="en-US" sz="1412" dirty="0">
                <a:solidFill>
                  <a:srgbClr val="55565A"/>
                </a:solidFill>
              </a:rPr>
              <a:t>You may consider seeking professional support if you experience </a:t>
            </a:r>
            <a:br>
              <a:rPr lang="en-US" altLang="en-US" sz="1412" dirty="0">
                <a:solidFill>
                  <a:srgbClr val="55565A"/>
                </a:solidFill>
              </a:rPr>
            </a:br>
            <a:r>
              <a:rPr lang="en-US" altLang="en-US" sz="1412" dirty="0">
                <a:solidFill>
                  <a:srgbClr val="55565A"/>
                </a:solidFill>
              </a:rPr>
              <a:t>any of the following:  </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Sleep problems.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Performance issues at work.</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Relationship difficulties with family or friends.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Loss of interest in hobbies you normally enjoy.</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Lack of care about normal everyday work tasks. </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Excessive anxiety or worrying more than normal. </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Feeling overwhelmed or sad for more than two weeks.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A noticeable change in appetite, eating too little or too much.</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Behavior and coping methods have become harmful to yourself </a:t>
            </a:r>
            <a:br>
              <a:rPr lang="en-US" altLang="en-US" sz="1412" dirty="0">
                <a:solidFill>
                  <a:srgbClr val="646D72"/>
                </a:solidFill>
                <a:cs typeface="Times New Roman" pitchFamily="18" charset="0"/>
              </a:rPr>
            </a:br>
            <a:r>
              <a:rPr lang="en-US" altLang="en-US" sz="1412" dirty="0">
                <a:solidFill>
                  <a:srgbClr val="646D72"/>
                </a:solidFill>
                <a:cs typeface="Times New Roman" pitchFamily="18" charset="0"/>
              </a:rPr>
              <a:t>or others, whether that is through aggressive behavior or unhealthy habits, such as drinking too much alcohol or taking drugs.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Thoughts of harm to self and/or others.</a:t>
            </a:r>
          </a:p>
          <a:p>
            <a:pPr marL="0" indent="0" defTabSz="899059" eaLnBrk="1" fontAlgn="auto" hangingPunct="1">
              <a:lnSpc>
                <a:spcPct val="95000"/>
              </a:lnSpc>
              <a:spcAft>
                <a:spcPts val="0"/>
              </a:spcAft>
              <a:defRPr/>
            </a:pPr>
            <a:r>
              <a:rPr lang="en-US" altLang="en-US" sz="1412" b="1" dirty="0">
                <a:solidFill>
                  <a:srgbClr val="55565A"/>
                </a:solidFill>
              </a:rPr>
              <a:t>Keep in mind some of these conditions may warrant more urgent professional help and you should seek support if you are unsure. </a:t>
            </a:r>
          </a:p>
          <a:p>
            <a:pPr marL="0" indent="0" defTabSz="899059" eaLnBrk="1" fontAlgn="auto" hangingPunct="1">
              <a:lnSpc>
                <a:spcPct val="95000"/>
              </a:lnSpc>
              <a:spcAft>
                <a:spcPts val="0"/>
              </a:spcAft>
              <a:defRPr/>
            </a:pPr>
            <a:endParaRPr lang="en-US" altLang="en-US" sz="1412" b="1" dirty="0">
              <a:solidFill>
                <a:srgbClr val="55565A"/>
              </a:solidFill>
            </a:endParaRPr>
          </a:p>
          <a:p>
            <a:pPr marL="0" indent="0" defTabSz="899059" eaLnBrk="1" fontAlgn="auto" hangingPunct="1">
              <a:lnSpc>
                <a:spcPct val="95000"/>
              </a:lnSpc>
              <a:spcAft>
                <a:spcPts val="0"/>
              </a:spcAft>
              <a:defRPr/>
            </a:pPr>
            <a:r>
              <a:rPr lang="en-US" altLang="en-US" sz="1412" dirty="0">
                <a:solidFill>
                  <a:srgbClr val="55565A"/>
                </a:solidFill>
              </a:rPr>
              <a:t>Your Employee Assistance Program (EAP) is available to all employees and their covered dependents and may include some free counseling sessions per issue, per year. Please check with your employer or your health plan for details.</a:t>
            </a:r>
          </a:p>
          <a:p>
            <a:pPr marL="0" indent="0" defTabSz="899059" eaLnBrk="1" fontAlgn="auto" hangingPunct="1">
              <a:lnSpc>
                <a:spcPct val="95000"/>
              </a:lnSpc>
              <a:spcAft>
                <a:spcPts val="0"/>
              </a:spcAft>
              <a:defRPr/>
            </a:pPr>
            <a:endParaRPr lang="en-US" altLang="en-US" sz="1412" dirty="0">
              <a:solidFill>
                <a:srgbClr val="55565A"/>
              </a:solidFill>
            </a:endParaRPr>
          </a:p>
          <a:p>
            <a:pPr marL="0" indent="0" defTabSz="899059" eaLnBrk="1" fontAlgn="auto" hangingPunct="1">
              <a:spcBef>
                <a:spcPts val="0"/>
              </a:spcBef>
              <a:spcAft>
                <a:spcPts val="176"/>
              </a:spcAft>
              <a:buClrTx/>
              <a:buSzTx/>
              <a:defRPr/>
            </a:pPr>
            <a:r>
              <a:rPr lang="en-US" altLang="en-US" sz="794" u="sng" dirty="0">
                <a:solidFill>
                  <a:schemeClr val="tx2"/>
                </a:solidFill>
                <a:latin typeface="Arial"/>
              </a:rPr>
              <a:t>Citations</a:t>
            </a:r>
          </a:p>
          <a:p>
            <a:pPr marL="0" indent="0" defTabSz="899059" eaLnBrk="1" fontAlgn="auto" hangingPunct="1">
              <a:spcBef>
                <a:spcPts val="0"/>
              </a:spcBef>
              <a:spcAft>
                <a:spcPts val="176"/>
              </a:spcAft>
              <a:buClrTx/>
              <a:buSzTx/>
              <a:defRPr/>
            </a:pPr>
            <a:r>
              <a:rPr lang="en-US" altLang="en-US" sz="794" dirty="0">
                <a:solidFill>
                  <a:schemeClr val="tx2"/>
                </a:solidFill>
                <a:latin typeface="Arial"/>
              </a:rPr>
              <a:t>American Psychological Association: How to choose a psychologist. </a:t>
            </a:r>
          </a:p>
          <a:p>
            <a:pPr marL="0" indent="0" defTabSz="899059" eaLnBrk="1" fontAlgn="auto" hangingPunct="1">
              <a:spcBef>
                <a:spcPct val="0"/>
              </a:spcBef>
              <a:spcAft>
                <a:spcPts val="176"/>
              </a:spcAft>
              <a:buClr>
                <a:srgbClr val="55565A"/>
              </a:buClr>
              <a:buSzTx/>
              <a:defRPr/>
            </a:pPr>
            <a:r>
              <a:rPr lang="en-US" altLang="en-US" sz="794" dirty="0">
                <a:solidFill>
                  <a:schemeClr val="tx2"/>
                </a:solidFill>
                <a:cs typeface="Times New Roman" pitchFamily="18" charset="0"/>
                <a:hlinkClick r:id="rId3">
                  <a:extLst>
                    <a:ext uri="{A12FA001-AC4F-418D-AE19-62706E023703}">
                      <ahyp:hlinkClr xmlns:ahyp="http://schemas.microsoft.com/office/drawing/2018/hyperlinkcolor" val="tx"/>
                    </a:ext>
                  </a:extLst>
                </a:hlinkClick>
              </a:rPr>
              <a:t>http://www.apa.org/helpcenter/choose-therapist.aspx</a:t>
            </a:r>
            <a:r>
              <a:rPr lang="en-US" altLang="en-US" sz="794" dirty="0">
                <a:solidFill>
                  <a:schemeClr val="tx2"/>
                </a:solidFill>
                <a:cs typeface="Times New Roman" pitchFamily="18" charset="0"/>
              </a:rPr>
              <a:t>.</a:t>
            </a:r>
          </a:p>
          <a:p>
            <a:pPr marL="0" indent="0" defTabSz="899059" eaLnBrk="1" fontAlgn="auto" hangingPunct="1">
              <a:spcBef>
                <a:spcPts val="0"/>
              </a:spcBef>
              <a:spcAft>
                <a:spcPts val="176"/>
              </a:spcAft>
              <a:buClrTx/>
              <a:buSzTx/>
              <a:defRPr/>
            </a:pPr>
            <a:r>
              <a:rPr lang="en-US" altLang="en-US" sz="794" dirty="0">
                <a:solidFill>
                  <a:schemeClr val="tx2"/>
                </a:solidFill>
                <a:latin typeface="Arial"/>
              </a:rPr>
              <a:t>Helpguide.org: Depression Symptoms and Warning Signs. </a:t>
            </a:r>
          </a:p>
          <a:p>
            <a:pPr marL="0" indent="0" defTabSz="899059" eaLnBrk="1" fontAlgn="auto" hangingPunct="1">
              <a:spcBef>
                <a:spcPts val="0"/>
              </a:spcBef>
              <a:spcAft>
                <a:spcPts val="176"/>
              </a:spcAft>
              <a:buClrTx/>
              <a:buSzTx/>
              <a:defRPr/>
            </a:pPr>
            <a:r>
              <a:rPr lang="en-US" altLang="en-US" sz="794" dirty="0">
                <a:solidFill>
                  <a:schemeClr val="tx2"/>
                </a:solidFill>
                <a:latin typeface="Arial"/>
                <a:hlinkClick r:id="rId4">
                  <a:extLst>
                    <a:ext uri="{A12FA001-AC4F-418D-AE19-62706E023703}">
                      <ahyp:hlinkClr xmlns:ahyp="http://schemas.microsoft.com/office/drawing/2018/hyperlinkcolor" val="tx"/>
                    </a:ext>
                  </a:extLst>
                </a:hlinkClick>
              </a:rPr>
              <a:t>https://www.helpguide.org/articles/depression/depression-symptoms-and-warning-signs.htm</a:t>
            </a:r>
            <a:r>
              <a:rPr lang="en-US" altLang="en-US" sz="794" dirty="0">
                <a:solidFill>
                  <a:schemeClr val="tx2"/>
                </a:solidFill>
                <a:latin typeface="Arial"/>
              </a:rPr>
              <a:t>.</a:t>
            </a:r>
          </a:p>
          <a:p>
            <a:pPr marL="0" indent="0" defTabSz="899059" eaLnBrk="1" fontAlgn="auto" hangingPunct="1">
              <a:spcBef>
                <a:spcPts val="0"/>
              </a:spcBef>
              <a:spcAft>
                <a:spcPts val="176"/>
              </a:spcAft>
              <a:buClrTx/>
              <a:buSzTx/>
              <a:defRPr/>
            </a:pPr>
            <a:r>
              <a:rPr lang="fr-FR" altLang="en-US" sz="794" dirty="0">
                <a:solidFill>
                  <a:schemeClr val="tx2"/>
                </a:solidFill>
                <a:latin typeface="Arial"/>
              </a:rPr>
              <a:t>Helpguide.org: Suicide Prevention. </a:t>
            </a:r>
          </a:p>
          <a:p>
            <a:pPr marL="0" indent="0" defTabSz="899059" eaLnBrk="1" fontAlgn="auto" hangingPunct="1">
              <a:spcBef>
                <a:spcPts val="0"/>
              </a:spcBef>
              <a:spcAft>
                <a:spcPts val="176"/>
              </a:spcAft>
              <a:buClrTx/>
              <a:buSzTx/>
              <a:defRPr/>
            </a:pPr>
            <a:r>
              <a:rPr lang="fr-FR" altLang="en-US" sz="794" dirty="0">
                <a:solidFill>
                  <a:schemeClr val="tx2"/>
                </a:solidFill>
                <a:latin typeface="Arial"/>
                <a:hlinkClick r:id="rId5">
                  <a:extLst>
                    <a:ext uri="{A12FA001-AC4F-418D-AE19-62706E023703}">
                      <ahyp:hlinkClr xmlns:ahyp="http://schemas.microsoft.com/office/drawing/2018/hyperlinkcolor" val="tx"/>
                    </a:ext>
                  </a:extLst>
                </a:hlinkClick>
              </a:rPr>
              <a:t>https://www.helpguide.org/articles/suicide-prevention/suicide-prevention.htm</a:t>
            </a:r>
            <a:r>
              <a:rPr lang="fr-FR" altLang="en-US" sz="794" dirty="0">
                <a:solidFill>
                  <a:schemeClr val="tx2"/>
                </a:solidFill>
                <a:latin typeface="Arial"/>
              </a:rPr>
              <a:t>.</a:t>
            </a:r>
            <a:endParaRPr lang="en-US" altLang="en-US" sz="1412" dirty="0">
              <a:solidFill>
                <a:schemeClr val="tx2"/>
              </a:solidFill>
            </a:endParaRPr>
          </a:p>
          <a:p>
            <a:pPr marL="201717" indent="-201717" algn="ctr" defTabSz="899059" eaLnBrk="1" fontAlgn="auto" hangingPunct="1">
              <a:lnSpc>
                <a:spcPct val="95000"/>
              </a:lnSpc>
              <a:spcAft>
                <a:spcPts val="0"/>
              </a:spcAft>
              <a:defRPr/>
            </a:pPr>
            <a:endParaRPr lang="en-US" altLang="en-US" sz="1412" dirty="0">
              <a:solidFill>
                <a:srgbClr val="55565A"/>
              </a:solidFill>
            </a:endParaRPr>
          </a:p>
        </p:txBody>
      </p:sp>
    </p:spTree>
    <p:extLst>
      <p:ext uri="{BB962C8B-B14F-4D97-AF65-F5344CB8AC3E}">
        <p14:creationId xmlns:p14="http://schemas.microsoft.com/office/powerpoint/2010/main" val="169256616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7"/>
          <p:cNvSpPr>
            <a:spLocks noGrp="1"/>
          </p:cNvSpPr>
          <p:nvPr>
            <p:ph type="title"/>
          </p:nvPr>
        </p:nvSpPr>
        <p:spPr/>
        <p:txBody>
          <a:bodyPr/>
          <a:lstStyle/>
          <a:p>
            <a:r>
              <a:rPr lang="en-US" altLang="en-US" dirty="0"/>
              <a:t>Appendix A:</a:t>
            </a:r>
          </a:p>
        </p:txBody>
      </p:sp>
      <p:sp>
        <p:nvSpPr>
          <p:cNvPr id="4" name="Text Placeholder 3"/>
          <p:cNvSpPr>
            <a:spLocks noGrp="1"/>
          </p:cNvSpPr>
          <p:nvPr>
            <p:ph type="body" sz="quarter" idx="4294967295"/>
          </p:nvPr>
        </p:nvSpPr>
        <p:spPr>
          <a:xfrm>
            <a:off x="281180" y="1246909"/>
            <a:ext cx="6209828" cy="6036733"/>
          </a:xfrm>
        </p:spPr>
        <p:txBody>
          <a:bodyPr/>
          <a:lstStyle/>
          <a:p>
            <a:r>
              <a:rPr lang="en-US" altLang="en-US"/>
              <a:t>Types of Difficult Customers</a:t>
            </a:r>
            <a:endParaRPr lang="en-US" dirty="0"/>
          </a:p>
        </p:txBody>
      </p:sp>
      <p:sp>
        <p:nvSpPr>
          <p:cNvPr id="32771"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32772" name="Text Placeholder 8"/>
          <p:cNvSpPr txBox="1">
            <a:spLocks/>
          </p:cNvSpPr>
          <p:nvPr/>
        </p:nvSpPr>
        <p:spPr bwMode="auto">
          <a:xfrm>
            <a:off x="406213" y="1872784"/>
            <a:ext cx="6107299" cy="609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spAutoFit/>
          </a:bodyPr>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96925"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a:spcBef>
                <a:spcPct val="0"/>
              </a:spcBef>
              <a:spcAft>
                <a:spcPts val="590"/>
              </a:spcAft>
              <a:buClr>
                <a:schemeClr val="tx2"/>
              </a:buClr>
              <a:buSzTx/>
            </a:pPr>
            <a:r>
              <a:rPr lang="en-US" altLang="en-US" sz="1412" dirty="0">
                <a:solidFill>
                  <a:schemeClr val="tx1"/>
                </a:solidFill>
                <a:cs typeface="Times New Roman" pitchFamily="18" charset="0"/>
              </a:rPr>
              <a:t>There are two basic types of difficult customers:</a:t>
            </a:r>
          </a:p>
          <a:p>
            <a:pPr>
              <a:spcAft>
                <a:spcPts val="590"/>
              </a:spcAft>
              <a:buClr>
                <a:schemeClr val="tx2"/>
              </a:buClr>
            </a:pPr>
            <a:endParaRPr lang="en-US" altLang="en-US" sz="1412" dirty="0">
              <a:solidFill>
                <a:schemeClr val="tx1"/>
              </a:solidFill>
              <a:cs typeface="Times New Roman" pitchFamily="18" charset="0"/>
            </a:endParaRPr>
          </a:p>
          <a:p>
            <a:pPr>
              <a:spcAft>
                <a:spcPts val="590"/>
              </a:spcAft>
              <a:buClr>
                <a:schemeClr val="tx2"/>
              </a:buClr>
            </a:pPr>
            <a:r>
              <a:rPr lang="en-US" altLang="en-US" sz="1412" b="1" dirty="0">
                <a:solidFill>
                  <a:schemeClr val="tx1"/>
                </a:solidFill>
                <a:cs typeface="Times New Roman" pitchFamily="18" charset="0"/>
              </a:rPr>
              <a:t>Loud/aggressive </a:t>
            </a:r>
            <a:r>
              <a:rPr lang="en-US" altLang="en-US" sz="1412" dirty="0">
                <a:solidFill>
                  <a:schemeClr val="tx1"/>
                </a:solidFill>
                <a:cs typeface="Times New Roman" pitchFamily="18" charset="0"/>
              </a:rPr>
              <a:t>customers are:</a:t>
            </a:r>
          </a:p>
          <a:p>
            <a:pPr marL="706008" lvl="1">
              <a:spcBef>
                <a:spcPct val="0"/>
              </a:spcBef>
              <a:spcAft>
                <a:spcPts val="590"/>
              </a:spcAft>
              <a:buClr>
                <a:schemeClr val="accent1"/>
              </a:buClr>
              <a:buFont typeface="Arial" panose="020B0604020202020204" pitchFamily="34" charset="0"/>
              <a:buChar char="•"/>
            </a:pPr>
            <a:r>
              <a:rPr lang="en-US" altLang="en-US" sz="1500" dirty="0">
                <a:solidFill>
                  <a:schemeClr val="tx1"/>
                </a:solidFill>
                <a:cs typeface="Times New Roman" pitchFamily="18" charset="0"/>
              </a:rPr>
              <a:t>Vocal</a:t>
            </a:r>
            <a:r>
              <a:rPr lang="en-US" altLang="en-US" sz="1500" dirty="0">
                <a:solidFill>
                  <a:schemeClr val="tx1"/>
                </a:solidFill>
                <a:cs typeface="Arial"/>
              </a:rPr>
              <a:t>.</a:t>
            </a:r>
          </a:p>
          <a:p>
            <a:pPr marL="706008" lvl="1">
              <a:spcBef>
                <a:spcPct val="0"/>
              </a:spcBef>
              <a:spcAft>
                <a:spcPts val="590"/>
              </a:spcAft>
              <a:buClr>
                <a:schemeClr val="accent1"/>
              </a:buClr>
              <a:buFont typeface="Arial" panose="020B0604020202020204" pitchFamily="34" charset="0"/>
              <a:buChar char="•"/>
            </a:pPr>
            <a:r>
              <a:rPr lang="en-US" altLang="en-US" sz="1500" dirty="0">
                <a:solidFill>
                  <a:schemeClr val="tx1"/>
                </a:solidFill>
                <a:cs typeface="Times New Roman" pitchFamily="18" charset="0"/>
              </a:rPr>
              <a:t>Easy to identify</a:t>
            </a:r>
            <a:r>
              <a:rPr lang="en-US" altLang="en-US" sz="1500" dirty="0">
                <a:solidFill>
                  <a:schemeClr val="tx1"/>
                </a:solidFill>
                <a:cs typeface="Arial"/>
              </a:rPr>
              <a:t>.</a:t>
            </a:r>
          </a:p>
          <a:p>
            <a:pPr>
              <a:spcAft>
                <a:spcPts val="590"/>
              </a:spcAft>
              <a:buClr>
                <a:schemeClr val="tx2"/>
              </a:buClr>
            </a:pPr>
            <a:r>
              <a:rPr lang="en-US" altLang="en-US" sz="1412" dirty="0">
                <a:solidFill>
                  <a:schemeClr val="tx1"/>
                </a:solidFill>
                <a:cs typeface="Times New Roman" pitchFamily="18" charset="0"/>
              </a:rPr>
              <a:t>	Pros in dealing with them:</a:t>
            </a:r>
          </a:p>
          <a:p>
            <a:pPr marL="706008" lvl="1">
              <a:spcBef>
                <a:spcPct val="0"/>
              </a:spcBef>
              <a:spcAft>
                <a:spcPts val="590"/>
              </a:spcAft>
              <a:buClr>
                <a:schemeClr val="accent1"/>
              </a:buClr>
              <a:buFont typeface="Arial" panose="020B0604020202020204" pitchFamily="34" charset="0"/>
              <a:buChar char="•"/>
            </a:pPr>
            <a:r>
              <a:rPr lang="en-US" altLang="en-US" sz="1500" dirty="0">
                <a:solidFill>
                  <a:schemeClr val="tx1"/>
                </a:solidFill>
                <a:cs typeface="Times New Roman" pitchFamily="18" charset="0"/>
              </a:rPr>
              <a:t>You will know how they are feeling almost instantly and can begin to address their anger.</a:t>
            </a:r>
          </a:p>
          <a:p>
            <a:pPr>
              <a:spcAft>
                <a:spcPts val="590"/>
              </a:spcAft>
              <a:buClr>
                <a:schemeClr val="tx2"/>
              </a:buClr>
            </a:pPr>
            <a:r>
              <a:rPr lang="en-US" altLang="en-US" sz="1412" dirty="0">
                <a:solidFill>
                  <a:schemeClr val="tx1"/>
                </a:solidFill>
                <a:cs typeface="Times New Roman" pitchFamily="18" charset="0"/>
              </a:rPr>
              <a:t>	Cons in dealing with them:</a:t>
            </a:r>
          </a:p>
          <a:p>
            <a:pPr marL="706008" lvl="1">
              <a:spcBef>
                <a:spcPct val="0"/>
              </a:spcBef>
              <a:spcAft>
                <a:spcPts val="590"/>
              </a:spcAft>
              <a:buClr>
                <a:schemeClr val="accent1"/>
              </a:buClr>
              <a:buFont typeface="Arial" panose="020B0604020202020204" pitchFamily="34" charset="0"/>
              <a:buChar char="•"/>
            </a:pPr>
            <a:r>
              <a:rPr lang="en-US" altLang="en-US" sz="1500" dirty="0">
                <a:solidFill>
                  <a:schemeClr val="tx1"/>
                </a:solidFill>
                <a:cs typeface="Times New Roman" pitchFamily="18" charset="0"/>
              </a:rPr>
              <a:t>They can be intimidating, insulting and rude.</a:t>
            </a:r>
          </a:p>
          <a:p>
            <a:pPr>
              <a:spcAft>
                <a:spcPts val="590"/>
              </a:spcAft>
              <a:buClr>
                <a:schemeClr val="tx2"/>
              </a:buClr>
            </a:pPr>
            <a:r>
              <a:rPr lang="en-US" altLang="en-US" sz="1412" dirty="0">
                <a:solidFill>
                  <a:schemeClr val="tx1"/>
                </a:solidFill>
                <a:cs typeface="Times New Roman" pitchFamily="18" charset="0"/>
              </a:rPr>
              <a:t>	</a:t>
            </a:r>
          </a:p>
          <a:p>
            <a:pPr>
              <a:spcAft>
                <a:spcPts val="590"/>
              </a:spcAft>
              <a:buClr>
                <a:schemeClr val="tx2"/>
              </a:buClr>
            </a:pPr>
            <a:r>
              <a:rPr lang="en-US" altLang="en-US" sz="1412" b="1" dirty="0">
                <a:solidFill>
                  <a:schemeClr val="tx1"/>
                </a:solidFill>
                <a:cs typeface="Times New Roman" pitchFamily="18" charset="0"/>
              </a:rPr>
              <a:t>Quiet/passive </a:t>
            </a:r>
            <a:r>
              <a:rPr lang="en-US" altLang="en-US" sz="1412" dirty="0">
                <a:solidFill>
                  <a:schemeClr val="tx1"/>
                </a:solidFill>
                <a:cs typeface="Times New Roman" pitchFamily="18" charset="0"/>
              </a:rPr>
              <a:t>customers are:</a:t>
            </a:r>
          </a:p>
          <a:p>
            <a:pPr marL="706008" lvl="1">
              <a:spcBef>
                <a:spcPct val="0"/>
              </a:spcBef>
              <a:spcAft>
                <a:spcPts val="590"/>
              </a:spcAft>
              <a:buClr>
                <a:schemeClr val="accent1"/>
              </a:buClr>
              <a:buFont typeface="Arial" panose="020B0604020202020204" pitchFamily="34" charset="0"/>
              <a:buChar char="•"/>
            </a:pPr>
            <a:r>
              <a:rPr lang="en-US" altLang="en-US" sz="1500" dirty="0">
                <a:solidFill>
                  <a:schemeClr val="tx1"/>
                </a:solidFill>
                <a:cs typeface="Times New Roman" pitchFamily="18" charset="0"/>
              </a:rPr>
              <a:t>Difficult to spot</a:t>
            </a:r>
            <a:r>
              <a:rPr lang="en-US" altLang="en-US" sz="1500" dirty="0">
                <a:solidFill>
                  <a:schemeClr val="tx1"/>
                </a:solidFill>
                <a:cs typeface="Arial"/>
              </a:rPr>
              <a:t>.</a:t>
            </a:r>
          </a:p>
          <a:p>
            <a:pPr marL="706008" lvl="1">
              <a:spcBef>
                <a:spcPct val="0"/>
              </a:spcBef>
              <a:spcAft>
                <a:spcPts val="590"/>
              </a:spcAft>
              <a:buClr>
                <a:schemeClr val="accent1"/>
              </a:buClr>
              <a:buFont typeface="Arial" panose="020B0604020202020204" pitchFamily="34" charset="0"/>
              <a:buChar char="•"/>
            </a:pPr>
            <a:r>
              <a:rPr lang="en-US" altLang="en-US" sz="1500" dirty="0">
                <a:solidFill>
                  <a:schemeClr val="tx1"/>
                </a:solidFill>
                <a:cs typeface="Times New Roman" pitchFamily="18" charset="0"/>
              </a:rPr>
              <a:t>May not seem upset on the surface</a:t>
            </a:r>
            <a:r>
              <a:rPr lang="en-US" altLang="en-US" sz="1500" dirty="0">
                <a:solidFill>
                  <a:schemeClr val="tx1"/>
                </a:solidFill>
                <a:cs typeface="Arial"/>
              </a:rPr>
              <a:t>.</a:t>
            </a:r>
          </a:p>
          <a:p>
            <a:pPr marL="706008" lvl="1">
              <a:spcBef>
                <a:spcPct val="0"/>
              </a:spcBef>
              <a:spcAft>
                <a:spcPts val="590"/>
              </a:spcAft>
              <a:buClr>
                <a:schemeClr val="accent1"/>
              </a:buClr>
              <a:buFont typeface="Arial" panose="020B0604020202020204" pitchFamily="34" charset="0"/>
              <a:buChar char="•"/>
            </a:pPr>
            <a:r>
              <a:rPr lang="en-US" altLang="en-US" sz="1500" dirty="0">
                <a:solidFill>
                  <a:schemeClr val="tx1"/>
                </a:solidFill>
                <a:cs typeface="Times New Roman" pitchFamily="18" charset="0"/>
              </a:rPr>
              <a:t>Sometimes the most difficult to deal with because you may not even know they are upset</a:t>
            </a:r>
            <a:r>
              <a:rPr lang="en-US" altLang="en-US" sz="1500" dirty="0">
                <a:solidFill>
                  <a:schemeClr val="tx1"/>
                </a:solidFill>
                <a:cs typeface="Arial"/>
              </a:rPr>
              <a:t>.</a:t>
            </a:r>
          </a:p>
          <a:p>
            <a:pPr>
              <a:spcAft>
                <a:spcPts val="590"/>
              </a:spcAft>
              <a:buClr>
                <a:schemeClr val="tx2"/>
              </a:buClr>
            </a:pPr>
            <a:r>
              <a:rPr lang="en-US" altLang="en-US" sz="1412" dirty="0">
                <a:solidFill>
                  <a:schemeClr val="tx1"/>
                </a:solidFill>
                <a:cs typeface="Times New Roman" pitchFamily="18" charset="0"/>
              </a:rPr>
              <a:t>	</a:t>
            </a:r>
          </a:p>
          <a:p>
            <a:pPr>
              <a:spcAft>
                <a:spcPts val="590"/>
              </a:spcAft>
              <a:buClr>
                <a:schemeClr val="tx2"/>
              </a:buClr>
            </a:pPr>
            <a:r>
              <a:rPr lang="en-US" altLang="en-US" sz="1412" dirty="0">
                <a:solidFill>
                  <a:schemeClr val="tx1"/>
                </a:solidFill>
                <a:cs typeface="Times New Roman" pitchFamily="18" charset="0"/>
              </a:rPr>
              <a:t>	</a:t>
            </a:r>
          </a:p>
          <a:p>
            <a:pPr>
              <a:spcAft>
                <a:spcPts val="590"/>
              </a:spcAft>
              <a:buClr>
                <a:schemeClr val="tx2"/>
              </a:buClr>
            </a:pPr>
            <a:r>
              <a:rPr lang="en-US" altLang="en-US" sz="1412" dirty="0">
                <a:solidFill>
                  <a:schemeClr val="tx1"/>
                </a:solidFill>
                <a:cs typeface="Times New Roman" pitchFamily="18" charset="0"/>
              </a:rPr>
              <a:t>	</a:t>
            </a:r>
            <a:r>
              <a:rPr lang="en-US" altLang="en-US" sz="1412" dirty="0">
                <a:solidFill>
                  <a:schemeClr val="tx1"/>
                </a:solidFill>
              </a:rPr>
              <a:t>You may want to ask if anyone has an example of a time that they dealt with these types of customers.</a:t>
            </a:r>
          </a:p>
        </p:txBody>
      </p:sp>
    </p:spTree>
    <p:extLst>
      <p:ext uri="{BB962C8B-B14F-4D97-AF65-F5344CB8AC3E}">
        <p14:creationId xmlns:p14="http://schemas.microsoft.com/office/powerpoint/2010/main" val="300388884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p:txBody>
          <a:bodyPr/>
          <a:lstStyle/>
          <a:p>
            <a:r>
              <a:rPr lang="en-US" altLang="en-US"/>
              <a:t>Appendix A:</a:t>
            </a:r>
            <a:endParaRPr lang="en-US" altLang="en-US" dirty="0"/>
          </a:p>
        </p:txBody>
      </p:sp>
      <p:sp>
        <p:nvSpPr>
          <p:cNvPr id="4" name="Text Placeholder 3"/>
          <p:cNvSpPr>
            <a:spLocks noGrp="1"/>
          </p:cNvSpPr>
          <p:nvPr>
            <p:ph type="body" sz="quarter" idx="4294967295"/>
          </p:nvPr>
        </p:nvSpPr>
        <p:spPr>
          <a:xfrm>
            <a:off x="281180" y="1246909"/>
            <a:ext cx="6209828" cy="6036733"/>
          </a:xfrm>
        </p:spPr>
        <p:txBody>
          <a:bodyPr/>
          <a:lstStyle/>
          <a:p>
            <a:r>
              <a:rPr lang="en-US" altLang="en-US"/>
              <a:t>Types of Difficult Customers</a:t>
            </a:r>
            <a:endParaRPr lang="en-US" dirty="0"/>
          </a:p>
        </p:txBody>
      </p:sp>
      <p:sp>
        <p:nvSpPr>
          <p:cNvPr id="33795" name="Text Placeholder 10"/>
          <p:cNvSpPr txBox="1">
            <a:spLocks/>
          </p:cNvSpPr>
          <p:nvPr/>
        </p:nvSpPr>
        <p:spPr bwMode="auto">
          <a:xfrm>
            <a:off x="406213" y="2775417"/>
            <a:ext cx="1543050" cy="2154051"/>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9896" tIns="89896" rIns="89896" bIns="89896"/>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590"/>
              </a:spcAft>
              <a:buClr>
                <a:schemeClr val="tx2"/>
              </a:buClr>
              <a:buSzTx/>
            </a:pPr>
            <a:r>
              <a:rPr lang="en-US" altLang="en-US" sz="1588" b="1" i="1" dirty="0">
                <a:solidFill>
                  <a:schemeClr val="bg1"/>
                </a:solidFill>
              </a:rPr>
              <a:t>Aggressive</a:t>
            </a:r>
            <a:r>
              <a:rPr lang="en-US" altLang="en-US" sz="1588" dirty="0">
                <a:solidFill>
                  <a:schemeClr val="bg1"/>
                </a:solidFill>
              </a:rPr>
              <a:t> angry customers are the easiest to identify.</a:t>
            </a:r>
          </a:p>
        </p:txBody>
      </p:sp>
      <p:sp>
        <p:nvSpPr>
          <p:cNvPr id="24581" name="Text Placeholder 12"/>
          <p:cNvSpPr txBox="1">
            <a:spLocks/>
          </p:cNvSpPr>
          <p:nvPr/>
        </p:nvSpPr>
        <p:spPr bwMode="auto">
          <a:xfrm>
            <a:off x="2011177" y="2775417"/>
            <a:ext cx="4440610" cy="2164508"/>
          </a:xfrm>
          <a:prstGeom prst="rect">
            <a:avLst/>
          </a:prstGeom>
          <a:noFill/>
          <a:ln>
            <a:noFill/>
          </a:ln>
        </p:spPr>
        <p:txBody>
          <a:bodyPr lIns="89896" tIns="89896" rIns="89896" bIns="116865">
            <a:spAutoFit/>
          </a:bodyP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lgn="l" eaLnBrk="0" hangingPunct="0">
              <a:spcBef>
                <a:spcPct val="20000"/>
              </a:spcBef>
              <a:buClr>
                <a:srgbClr val="005293"/>
              </a:buClr>
              <a:defRPr>
                <a:solidFill>
                  <a:srgbClr val="535A5D"/>
                </a:solidFill>
                <a:latin typeface="Arial" charset="0"/>
                <a:ea typeface="ＭＳ Ｐゴシック" pitchFamily="34" charset="-128"/>
              </a:defRPr>
            </a:lvl3pPr>
            <a:lvl4pPr marL="11430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1416050" indent="-163513"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590"/>
              </a:spcAft>
              <a:buClr>
                <a:schemeClr val="tx2"/>
              </a:buClr>
              <a:buSzTx/>
              <a:defRPr/>
            </a:pPr>
            <a:r>
              <a:rPr lang="en-US" altLang="en-US" sz="1412" dirty="0">
                <a:solidFill>
                  <a:schemeClr val="tx1"/>
                </a:solidFill>
              </a:rPr>
              <a:t>They are usually very vocal about their complaint, and will be very direct about their feelings. They may start by saying, “I am very angry at your company” or “I am very upset about the service I have received.” The advantage in dealing with an aggressive angry customer is that you will know how he or she is feeling almost immediately and can begin to address his or her anger. The disadvantage is that aggressive customers can be intimidating, insulting and rude.</a:t>
            </a:r>
          </a:p>
        </p:txBody>
      </p:sp>
      <p:sp>
        <p:nvSpPr>
          <p:cNvPr id="9" name="Text Placeholder 13"/>
          <p:cNvSpPr txBox="1">
            <a:spLocks/>
          </p:cNvSpPr>
          <p:nvPr/>
        </p:nvSpPr>
        <p:spPr bwMode="auto">
          <a:xfrm>
            <a:off x="406213" y="5228386"/>
            <a:ext cx="1543050" cy="2369764"/>
          </a:xfrm>
          <a:prstGeom prst="rect">
            <a:avLst/>
          </a:prstGeom>
          <a:solidFill>
            <a:schemeClr val="bg2">
              <a:lumMod val="50000"/>
            </a:schemeClr>
          </a:solidFill>
          <a:ln>
            <a:miter lim="800000"/>
            <a:headEnd/>
            <a:tailEnd/>
          </a:ln>
        </p:spPr>
        <p:txBody>
          <a:bodyPr lIns="89896" tIns="89896" rIns="89896" bIns="89896"/>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lgn="l" eaLnBrk="0" hangingPunct="0">
              <a:spcBef>
                <a:spcPct val="20000"/>
              </a:spcBef>
              <a:buClr>
                <a:srgbClr val="005293"/>
              </a:buClr>
              <a:defRPr>
                <a:solidFill>
                  <a:srgbClr val="535A5D"/>
                </a:solidFill>
                <a:latin typeface="Arial" charset="0"/>
                <a:ea typeface="ＭＳ Ｐゴシック" pitchFamily="34" charset="-128"/>
              </a:defRPr>
            </a:lvl3pPr>
            <a:lvl4pPr marL="11430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1416050" indent="-163513"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spcAft>
                <a:spcPts val="590"/>
              </a:spcAft>
              <a:buClr>
                <a:schemeClr val="tx2"/>
              </a:buClr>
              <a:buSzTx/>
              <a:defRPr/>
            </a:pPr>
            <a:r>
              <a:rPr lang="en-US" altLang="en-US" sz="1588" b="1" i="1" dirty="0">
                <a:solidFill>
                  <a:schemeClr val="bg1"/>
                </a:solidFill>
              </a:rPr>
              <a:t>Passive</a:t>
            </a:r>
            <a:r>
              <a:rPr lang="en-US" altLang="en-US" sz="1588" dirty="0">
                <a:solidFill>
                  <a:schemeClr val="bg1"/>
                </a:solidFill>
              </a:rPr>
              <a:t> </a:t>
            </a:r>
            <a:br>
              <a:rPr lang="en-US" altLang="en-US" sz="1588" dirty="0">
                <a:solidFill>
                  <a:schemeClr val="bg1"/>
                </a:solidFill>
              </a:rPr>
            </a:br>
            <a:r>
              <a:rPr lang="en-US" altLang="en-US" sz="1588" dirty="0">
                <a:solidFill>
                  <a:schemeClr val="bg1"/>
                </a:solidFill>
              </a:rPr>
              <a:t>angry customers can be very difficult to spot.</a:t>
            </a:r>
          </a:p>
        </p:txBody>
      </p:sp>
      <p:sp>
        <p:nvSpPr>
          <p:cNvPr id="24583" name="Text Placeholder 14"/>
          <p:cNvSpPr txBox="1">
            <a:spLocks/>
          </p:cNvSpPr>
          <p:nvPr/>
        </p:nvSpPr>
        <p:spPr bwMode="auto">
          <a:xfrm>
            <a:off x="2011177" y="5228385"/>
            <a:ext cx="4440610" cy="2381811"/>
          </a:xfrm>
          <a:prstGeom prst="rect">
            <a:avLst/>
          </a:prstGeom>
          <a:noFill/>
          <a:ln>
            <a:noFill/>
          </a:ln>
        </p:spPr>
        <p:txBody>
          <a:bodyPr lIns="89896" tIns="89896" rIns="89896" bIns="116865">
            <a:spAutoFit/>
          </a:bodyP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lgn="l" eaLnBrk="0" hangingPunct="0">
              <a:spcBef>
                <a:spcPct val="20000"/>
              </a:spcBef>
              <a:buClr>
                <a:srgbClr val="005293"/>
              </a:buClr>
              <a:defRPr>
                <a:solidFill>
                  <a:srgbClr val="535A5D"/>
                </a:solidFill>
                <a:latin typeface="Arial" charset="0"/>
                <a:ea typeface="ＭＳ Ｐゴシック" pitchFamily="34" charset="-128"/>
              </a:defRPr>
            </a:lvl3pPr>
            <a:lvl4pPr marL="11430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1416050" indent="-163513"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spcAft>
                <a:spcPts val="590"/>
              </a:spcAft>
              <a:buClr>
                <a:schemeClr val="tx2"/>
              </a:buClr>
              <a:buSzTx/>
              <a:defRPr/>
            </a:pPr>
            <a:r>
              <a:rPr lang="en-US" altLang="en-US" sz="1412" dirty="0">
                <a:solidFill>
                  <a:schemeClr val="tx1"/>
                </a:solidFill>
              </a:rPr>
              <a:t>Unlike the aggressive customers, they are not always vocal or direct about what they are feeling. This can put you at a disadvantage because you may not know exactly how upset they are. By not recognizing their anger, you may appear unsympathetic without meaning to be. Those customers may take their business elsewhere — permanently! However, by learning to identify this type of customer, you can effectively deal with him or her and, in a majority of cases, solve the problem.</a:t>
            </a:r>
            <a:endParaRPr lang="en-US" altLang="en-US" sz="1588" dirty="0">
              <a:solidFill>
                <a:schemeClr val="tx1"/>
              </a:solidFill>
            </a:endParaRPr>
          </a:p>
        </p:txBody>
      </p:sp>
      <p:sp>
        <p:nvSpPr>
          <p:cNvPr id="11" name="Text Placeholder 8"/>
          <p:cNvSpPr txBox="1">
            <a:spLocks/>
          </p:cNvSpPr>
          <p:nvPr/>
        </p:nvSpPr>
        <p:spPr bwMode="auto">
          <a:xfrm>
            <a:off x="406213" y="1872784"/>
            <a:ext cx="6126349" cy="865654"/>
          </a:xfrm>
          <a:prstGeom prst="rect">
            <a:avLst/>
          </a:prstGeom>
          <a:noFill/>
          <a:ln>
            <a:miter lim="800000"/>
            <a:headEnd/>
            <a:tailEnd/>
          </a:ln>
        </p:spPr>
        <p:txBody>
          <a:bodyPr lIns="0" tIns="0" rIns="0" bIns="0"/>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lgn="l" eaLnBrk="0" hangingPunct="0">
              <a:spcBef>
                <a:spcPct val="20000"/>
              </a:spcBef>
              <a:buClr>
                <a:srgbClr val="005293"/>
              </a:buClr>
              <a:defRPr>
                <a:solidFill>
                  <a:srgbClr val="535A5D"/>
                </a:solidFill>
                <a:latin typeface="Arial" charset="0"/>
                <a:ea typeface="ＭＳ Ｐゴシック" pitchFamily="34" charset="-128"/>
              </a:defRPr>
            </a:lvl3pPr>
            <a:lvl4pPr marL="11430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1416050" indent="-163513"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spcAft>
                <a:spcPts val="1180"/>
              </a:spcAft>
              <a:buClr>
                <a:schemeClr val="tx2"/>
              </a:buClr>
              <a:buSzTx/>
              <a:defRPr/>
            </a:pPr>
            <a:r>
              <a:rPr lang="en-US" altLang="en-US" sz="1412" dirty="0">
                <a:solidFill>
                  <a:schemeClr val="tx1"/>
                </a:solidFill>
              </a:rPr>
              <a:t>There are two kinds of difficult or angry customers: the </a:t>
            </a:r>
            <a:r>
              <a:rPr lang="en-US" altLang="en-US" sz="1412" b="1" dirty="0">
                <a:solidFill>
                  <a:schemeClr val="tx1"/>
                </a:solidFill>
              </a:rPr>
              <a:t>loud</a:t>
            </a:r>
            <a:r>
              <a:rPr lang="en-US" altLang="en-US" sz="1412" dirty="0">
                <a:solidFill>
                  <a:schemeClr val="tx1"/>
                </a:solidFill>
              </a:rPr>
              <a:t> or </a:t>
            </a:r>
            <a:r>
              <a:rPr lang="en-US" altLang="en-US" sz="1412" b="1" dirty="0">
                <a:solidFill>
                  <a:schemeClr val="tx1"/>
                </a:solidFill>
              </a:rPr>
              <a:t>aggressive</a:t>
            </a:r>
            <a:r>
              <a:rPr lang="en-US" altLang="en-US" sz="1412" dirty="0">
                <a:solidFill>
                  <a:schemeClr val="tx1"/>
                </a:solidFill>
              </a:rPr>
              <a:t> angry customer and the </a:t>
            </a:r>
            <a:r>
              <a:rPr lang="en-US" altLang="en-US" sz="1412" b="1" dirty="0">
                <a:solidFill>
                  <a:schemeClr val="tx1"/>
                </a:solidFill>
              </a:rPr>
              <a:t>quiet</a:t>
            </a:r>
            <a:r>
              <a:rPr lang="en-US" altLang="en-US" sz="1412" dirty="0">
                <a:solidFill>
                  <a:schemeClr val="tx1"/>
                </a:solidFill>
              </a:rPr>
              <a:t> or </a:t>
            </a:r>
            <a:r>
              <a:rPr lang="en-US" altLang="en-US" sz="1412" b="1" dirty="0">
                <a:solidFill>
                  <a:schemeClr val="tx1"/>
                </a:solidFill>
              </a:rPr>
              <a:t>passive</a:t>
            </a:r>
            <a:r>
              <a:rPr lang="en-US" altLang="en-US" sz="1412" dirty="0">
                <a:solidFill>
                  <a:schemeClr val="tx1"/>
                </a:solidFill>
              </a:rPr>
              <a:t> angry customer.</a:t>
            </a:r>
          </a:p>
          <a:p>
            <a:pPr eaLnBrk="1" hangingPunct="1">
              <a:spcBef>
                <a:spcPct val="0"/>
              </a:spcBef>
              <a:spcAft>
                <a:spcPts val="1180"/>
              </a:spcAft>
              <a:buClr>
                <a:schemeClr val="tx2"/>
              </a:buClr>
              <a:buSzTx/>
              <a:defRPr/>
            </a:pPr>
            <a:endParaRPr lang="en-US" altLang="en-US" sz="1147" dirty="0">
              <a:solidFill>
                <a:schemeClr val="tx1"/>
              </a:solidFill>
            </a:endParaRPr>
          </a:p>
        </p:txBody>
      </p:sp>
    </p:spTree>
    <p:extLst>
      <p:ext uri="{BB962C8B-B14F-4D97-AF65-F5344CB8AC3E}">
        <p14:creationId xmlns:p14="http://schemas.microsoft.com/office/powerpoint/2010/main" val="12223695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7"/>
          <p:cNvSpPr>
            <a:spLocks noGrp="1"/>
          </p:cNvSpPr>
          <p:nvPr>
            <p:ph type="title"/>
          </p:nvPr>
        </p:nvSpPr>
        <p:spPr/>
        <p:txBody>
          <a:bodyPr/>
          <a:lstStyle/>
          <a:p>
            <a:r>
              <a:rPr lang="en-US" altLang="en-US"/>
              <a:t>Appendix B:</a:t>
            </a:r>
            <a:endParaRPr lang="en-US" altLang="en-US" dirty="0"/>
          </a:p>
        </p:txBody>
      </p:sp>
      <p:sp>
        <p:nvSpPr>
          <p:cNvPr id="4" name="Text Placeholder 3"/>
          <p:cNvSpPr>
            <a:spLocks noGrp="1"/>
          </p:cNvSpPr>
          <p:nvPr>
            <p:ph type="body" sz="quarter" idx="4294967295"/>
          </p:nvPr>
        </p:nvSpPr>
        <p:spPr>
          <a:xfrm>
            <a:off x="281180" y="1246909"/>
            <a:ext cx="6209828" cy="6036733"/>
          </a:xfrm>
        </p:spPr>
        <p:txBody>
          <a:bodyPr/>
          <a:lstStyle/>
          <a:p>
            <a:r>
              <a:rPr lang="en-US" altLang="en-US" dirty="0"/>
              <a:t>How to Identify a Quietly Angry Customer</a:t>
            </a:r>
            <a:endParaRPr lang="en-US" dirty="0"/>
          </a:p>
        </p:txBody>
      </p:sp>
      <p:sp>
        <p:nvSpPr>
          <p:cNvPr id="34819"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34820" name="Text Placeholder 8"/>
          <p:cNvSpPr txBox="1">
            <a:spLocks/>
          </p:cNvSpPr>
          <p:nvPr/>
        </p:nvSpPr>
        <p:spPr bwMode="auto">
          <a:xfrm>
            <a:off x="406213" y="1872784"/>
            <a:ext cx="6107299" cy="5065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spAutoFit/>
          </a:bodyPr>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a:spcBef>
                <a:spcPct val="0"/>
              </a:spcBef>
              <a:spcAft>
                <a:spcPts val="590"/>
              </a:spcAft>
              <a:buClr>
                <a:schemeClr val="tx2"/>
              </a:buClr>
              <a:buSzTx/>
            </a:pPr>
            <a:r>
              <a:rPr lang="en-US" altLang="en-US" sz="1412" dirty="0">
                <a:solidFill>
                  <a:schemeClr val="tx1"/>
                </a:solidFill>
                <a:cs typeface="Times New Roman" pitchFamily="18" charset="0"/>
              </a:rPr>
              <a:t>Review the verbal and non-verbal clues that can help identify this type of customer.</a:t>
            </a:r>
          </a:p>
          <a:p>
            <a:pPr>
              <a:spcBef>
                <a:spcPct val="0"/>
              </a:spcBef>
              <a:spcAft>
                <a:spcPts val="590"/>
              </a:spcAft>
              <a:buClr>
                <a:schemeClr val="tx2"/>
              </a:buClr>
              <a:buSzTx/>
            </a:pPr>
            <a:endParaRPr lang="en-US" altLang="en-US" sz="1412" dirty="0">
              <a:solidFill>
                <a:schemeClr val="tx1"/>
              </a:solidFill>
              <a:cs typeface="Times New Roman" pitchFamily="18" charset="0"/>
            </a:endParaRPr>
          </a:p>
          <a:p>
            <a:pPr>
              <a:spcBef>
                <a:spcPct val="0"/>
              </a:spcBef>
              <a:spcAft>
                <a:spcPts val="590"/>
              </a:spcAft>
              <a:buClr>
                <a:schemeClr val="tx2"/>
              </a:buClr>
              <a:buSzTx/>
            </a:pPr>
            <a:r>
              <a:rPr lang="en-US" altLang="en-US" sz="1412" b="1" dirty="0">
                <a:solidFill>
                  <a:schemeClr val="tx1"/>
                </a:solidFill>
                <a:cs typeface="Times New Roman" pitchFamily="18" charset="0"/>
              </a:rPr>
              <a:t>Verbal Clues:</a:t>
            </a:r>
          </a:p>
          <a:p>
            <a:pPr marL="252146" indent="-252146">
              <a:spcBef>
                <a:spcPct val="0"/>
              </a:spcBef>
              <a:spcAft>
                <a:spcPts val="590"/>
              </a:spcAft>
              <a:buClr>
                <a:schemeClr val="accent1"/>
              </a:buClr>
              <a:buSzTx/>
              <a:buFont typeface="Arial" panose="020B0604020202020204" pitchFamily="34" charset="0"/>
              <a:buChar char="•"/>
            </a:pPr>
            <a:r>
              <a:rPr lang="en-US" altLang="en-US" sz="1412" dirty="0">
                <a:solidFill>
                  <a:schemeClr val="tx1"/>
                </a:solidFill>
                <a:cs typeface="Times New Roman" pitchFamily="18" charset="0"/>
              </a:rPr>
              <a:t>Rapid speech</a:t>
            </a:r>
            <a:r>
              <a:rPr lang="en-US" altLang="en-US" sz="1412" dirty="0">
                <a:solidFill>
                  <a:schemeClr val="tx1"/>
                </a:solidFill>
                <a:cs typeface="Arial"/>
              </a:rPr>
              <a:t>.</a:t>
            </a:r>
          </a:p>
          <a:p>
            <a:pPr marL="252146" indent="-252146">
              <a:spcBef>
                <a:spcPct val="0"/>
              </a:spcBef>
              <a:spcAft>
                <a:spcPts val="590"/>
              </a:spcAft>
              <a:buClr>
                <a:schemeClr val="accent1"/>
              </a:buClr>
              <a:buSzTx/>
              <a:buFont typeface="Arial" panose="020B0604020202020204" pitchFamily="34" charset="0"/>
              <a:buChar char="•"/>
            </a:pPr>
            <a:r>
              <a:rPr lang="en-US" altLang="en-US" sz="1412" dirty="0">
                <a:solidFill>
                  <a:schemeClr val="tx1"/>
                </a:solidFill>
                <a:cs typeface="Times New Roman" pitchFamily="18" charset="0"/>
              </a:rPr>
              <a:t>Rising voice level</a:t>
            </a:r>
            <a:r>
              <a:rPr lang="en-US" altLang="en-US" sz="1412" dirty="0">
                <a:solidFill>
                  <a:schemeClr val="tx1"/>
                </a:solidFill>
                <a:cs typeface="Arial"/>
              </a:rPr>
              <a:t>.</a:t>
            </a:r>
          </a:p>
          <a:p>
            <a:pPr marL="252146" indent="-252146">
              <a:spcBef>
                <a:spcPct val="0"/>
              </a:spcBef>
              <a:spcAft>
                <a:spcPts val="590"/>
              </a:spcAft>
              <a:buClr>
                <a:schemeClr val="accent1"/>
              </a:buClr>
              <a:buSzTx/>
              <a:buFont typeface="Arial" panose="020B0604020202020204" pitchFamily="34" charset="0"/>
              <a:buChar char="•"/>
            </a:pPr>
            <a:r>
              <a:rPr lang="en-US" altLang="en-US" sz="1412" dirty="0">
                <a:solidFill>
                  <a:schemeClr val="tx1"/>
                </a:solidFill>
                <a:cs typeface="Times New Roman" pitchFamily="18" charset="0"/>
              </a:rPr>
              <a:t>Sarcastic remarks</a:t>
            </a:r>
            <a:r>
              <a:rPr lang="en-US" altLang="en-US" sz="1412" dirty="0">
                <a:solidFill>
                  <a:schemeClr val="tx1"/>
                </a:solidFill>
                <a:cs typeface="Arial"/>
              </a:rPr>
              <a:t>.</a:t>
            </a:r>
          </a:p>
          <a:p>
            <a:pPr marL="252146" indent="-252146">
              <a:spcBef>
                <a:spcPct val="0"/>
              </a:spcBef>
              <a:spcAft>
                <a:spcPts val="590"/>
              </a:spcAft>
              <a:buClr>
                <a:schemeClr val="accent1"/>
              </a:buClr>
              <a:buSzTx/>
              <a:buFont typeface="Arial" panose="020B0604020202020204" pitchFamily="34" charset="0"/>
              <a:buChar char="•"/>
            </a:pPr>
            <a:r>
              <a:rPr lang="en-US" altLang="en-US" sz="1412" dirty="0">
                <a:solidFill>
                  <a:schemeClr val="tx1"/>
                </a:solidFill>
                <a:cs typeface="Times New Roman" pitchFamily="18" charset="0"/>
              </a:rPr>
              <a:t>Stressing certain words</a:t>
            </a:r>
            <a:r>
              <a:rPr lang="en-US" altLang="en-US" sz="1412" dirty="0">
                <a:solidFill>
                  <a:schemeClr val="tx1"/>
                </a:solidFill>
                <a:cs typeface="Arial"/>
              </a:rPr>
              <a:t>.</a:t>
            </a:r>
          </a:p>
          <a:p>
            <a:pPr marL="252146" indent="-252146">
              <a:spcBef>
                <a:spcPct val="0"/>
              </a:spcBef>
              <a:spcAft>
                <a:spcPts val="590"/>
              </a:spcAft>
              <a:buClr>
                <a:schemeClr val="accent1"/>
              </a:buClr>
              <a:buSzTx/>
              <a:buFont typeface="Arial" panose="020B0604020202020204" pitchFamily="34" charset="0"/>
              <a:buChar char="•"/>
            </a:pPr>
            <a:r>
              <a:rPr lang="en-US" altLang="en-US" sz="1412" dirty="0">
                <a:solidFill>
                  <a:schemeClr val="tx1"/>
                </a:solidFill>
                <a:cs typeface="Times New Roman" pitchFamily="18" charset="0"/>
              </a:rPr>
              <a:t>Change in speed, pitch and tone of voice</a:t>
            </a:r>
            <a:r>
              <a:rPr lang="en-US" altLang="en-US" sz="1412" dirty="0">
                <a:solidFill>
                  <a:schemeClr val="tx1"/>
                </a:solidFill>
                <a:cs typeface="Arial"/>
              </a:rPr>
              <a:t>.</a:t>
            </a:r>
          </a:p>
          <a:p>
            <a:pPr>
              <a:spcBef>
                <a:spcPct val="0"/>
              </a:spcBef>
              <a:spcAft>
                <a:spcPts val="590"/>
              </a:spcAft>
              <a:buClr>
                <a:schemeClr val="tx2"/>
              </a:buClr>
              <a:buSzTx/>
            </a:pPr>
            <a:endParaRPr lang="en-US" altLang="en-US" sz="1412" dirty="0">
              <a:solidFill>
                <a:schemeClr val="tx1"/>
              </a:solidFill>
              <a:cs typeface="Times New Roman" pitchFamily="18" charset="0"/>
            </a:endParaRPr>
          </a:p>
          <a:p>
            <a:pPr>
              <a:spcBef>
                <a:spcPct val="0"/>
              </a:spcBef>
              <a:spcAft>
                <a:spcPts val="590"/>
              </a:spcAft>
              <a:buClr>
                <a:schemeClr val="tx2"/>
              </a:buClr>
              <a:buSzTx/>
            </a:pPr>
            <a:r>
              <a:rPr lang="en-US" altLang="en-US" sz="1412" b="1" dirty="0">
                <a:solidFill>
                  <a:schemeClr val="tx1"/>
                </a:solidFill>
                <a:cs typeface="Times New Roman" pitchFamily="18" charset="0"/>
              </a:rPr>
              <a:t>Non-verbal Clues:</a:t>
            </a:r>
          </a:p>
          <a:p>
            <a:pPr marL="252146" indent="-252146">
              <a:spcBef>
                <a:spcPct val="0"/>
              </a:spcBef>
              <a:spcAft>
                <a:spcPts val="590"/>
              </a:spcAft>
              <a:buClr>
                <a:schemeClr val="accent1"/>
              </a:buClr>
              <a:buSzTx/>
              <a:buFont typeface="Arial" panose="020B0604020202020204" pitchFamily="34" charset="0"/>
              <a:buChar char="•"/>
            </a:pPr>
            <a:r>
              <a:rPr lang="en-US" altLang="en-US" sz="1412" dirty="0">
                <a:solidFill>
                  <a:schemeClr val="tx1"/>
                </a:solidFill>
                <a:cs typeface="Times New Roman" pitchFamily="18" charset="0"/>
              </a:rPr>
              <a:t>Facial expressions</a:t>
            </a:r>
            <a:r>
              <a:rPr lang="en-US" altLang="en-US" sz="1412" dirty="0">
                <a:solidFill>
                  <a:schemeClr val="tx1"/>
                </a:solidFill>
                <a:cs typeface="Arial"/>
              </a:rPr>
              <a:t>.</a:t>
            </a:r>
          </a:p>
          <a:p>
            <a:pPr marL="252146" indent="-252146">
              <a:spcBef>
                <a:spcPct val="0"/>
              </a:spcBef>
              <a:spcAft>
                <a:spcPts val="590"/>
              </a:spcAft>
              <a:buClr>
                <a:schemeClr val="accent1"/>
              </a:buClr>
              <a:buSzTx/>
              <a:buFont typeface="Arial" panose="020B0604020202020204" pitchFamily="34" charset="0"/>
              <a:buChar char="•"/>
            </a:pPr>
            <a:r>
              <a:rPr lang="en-US" altLang="en-US" sz="1412" dirty="0">
                <a:solidFill>
                  <a:schemeClr val="tx1"/>
                </a:solidFill>
                <a:cs typeface="Times New Roman" pitchFamily="18" charset="0"/>
              </a:rPr>
              <a:t>Arms crossed in front</a:t>
            </a:r>
            <a:r>
              <a:rPr lang="en-US" altLang="en-US" sz="1412" dirty="0">
                <a:solidFill>
                  <a:schemeClr val="tx1"/>
                </a:solidFill>
                <a:cs typeface="Arial"/>
              </a:rPr>
              <a:t>.</a:t>
            </a:r>
          </a:p>
          <a:p>
            <a:pPr marL="252146" indent="-252146">
              <a:spcBef>
                <a:spcPct val="0"/>
              </a:spcBef>
              <a:spcAft>
                <a:spcPts val="590"/>
              </a:spcAft>
              <a:buClr>
                <a:schemeClr val="accent1"/>
              </a:buClr>
              <a:buSzTx/>
              <a:buFont typeface="Arial" panose="020B0604020202020204" pitchFamily="34" charset="0"/>
              <a:buChar char="•"/>
            </a:pPr>
            <a:r>
              <a:rPr lang="en-US" altLang="en-US" sz="1412" dirty="0">
                <a:solidFill>
                  <a:schemeClr val="tx1"/>
                </a:solidFill>
                <a:cs typeface="Times New Roman" pitchFamily="18" charset="0"/>
              </a:rPr>
              <a:t>Tapping fingers or feet</a:t>
            </a:r>
            <a:r>
              <a:rPr lang="en-US" altLang="en-US" sz="1412" dirty="0">
                <a:solidFill>
                  <a:schemeClr val="tx1"/>
                </a:solidFill>
                <a:cs typeface="Arial"/>
              </a:rPr>
              <a:t>.</a:t>
            </a:r>
          </a:p>
          <a:p>
            <a:pPr marL="252146" indent="-252146">
              <a:spcBef>
                <a:spcPct val="0"/>
              </a:spcBef>
              <a:spcAft>
                <a:spcPts val="590"/>
              </a:spcAft>
              <a:buClr>
                <a:schemeClr val="accent1"/>
              </a:buClr>
              <a:buSzTx/>
              <a:buFont typeface="Arial" panose="020B0604020202020204" pitchFamily="34" charset="0"/>
              <a:buChar char="•"/>
            </a:pPr>
            <a:r>
              <a:rPr lang="en-US" altLang="en-US" sz="1412" dirty="0">
                <a:solidFill>
                  <a:schemeClr val="tx1"/>
                </a:solidFill>
                <a:cs typeface="Times New Roman" pitchFamily="18" charset="0"/>
              </a:rPr>
              <a:t>Little to no eye contact</a:t>
            </a:r>
            <a:r>
              <a:rPr lang="en-US" altLang="en-US" sz="1412" dirty="0">
                <a:solidFill>
                  <a:schemeClr val="tx1"/>
                </a:solidFill>
                <a:cs typeface="Arial"/>
              </a:rPr>
              <a:t>.</a:t>
            </a:r>
          </a:p>
          <a:p>
            <a:pPr>
              <a:spcBef>
                <a:spcPct val="0"/>
              </a:spcBef>
              <a:spcAft>
                <a:spcPts val="590"/>
              </a:spcAft>
              <a:buClr>
                <a:schemeClr val="tx2"/>
              </a:buClr>
              <a:buSzTx/>
            </a:pPr>
            <a:endParaRPr lang="en-US" altLang="en-US" sz="1412" dirty="0">
              <a:solidFill>
                <a:schemeClr val="tx1"/>
              </a:solidFill>
              <a:cs typeface="Times New Roman" pitchFamily="18" charset="0"/>
            </a:endParaRPr>
          </a:p>
          <a:p>
            <a:pPr marL="0" indent="0">
              <a:spcBef>
                <a:spcPct val="0"/>
              </a:spcBef>
              <a:spcAft>
                <a:spcPts val="590"/>
              </a:spcAft>
              <a:buClr>
                <a:schemeClr val="tx2"/>
              </a:buClr>
              <a:buSzTx/>
            </a:pPr>
            <a:r>
              <a:rPr lang="en-US" altLang="en-US" sz="1412" dirty="0">
                <a:solidFill>
                  <a:schemeClr val="tx1"/>
                </a:solidFill>
                <a:cs typeface="Times New Roman" pitchFamily="18" charset="0"/>
              </a:rPr>
              <a:t>You may want to ask if any of the participants has an example of dealing with this type of customer that they would want to share.</a:t>
            </a:r>
            <a:endParaRPr lang="en-US" altLang="en-US" sz="1412" dirty="0">
              <a:solidFill>
                <a:schemeClr val="tx1"/>
              </a:solidFill>
            </a:endParaRPr>
          </a:p>
        </p:txBody>
      </p:sp>
    </p:spTree>
    <p:extLst>
      <p:ext uri="{BB962C8B-B14F-4D97-AF65-F5344CB8AC3E}">
        <p14:creationId xmlns:p14="http://schemas.microsoft.com/office/powerpoint/2010/main" val="324218374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7"/>
          <p:cNvSpPr>
            <a:spLocks noGrp="1"/>
          </p:cNvSpPr>
          <p:nvPr>
            <p:ph type="title"/>
          </p:nvPr>
        </p:nvSpPr>
        <p:spPr/>
        <p:txBody>
          <a:bodyPr/>
          <a:lstStyle/>
          <a:p>
            <a:r>
              <a:rPr lang="en-US" altLang="en-US"/>
              <a:t>Appendix B:</a:t>
            </a:r>
            <a:endParaRPr lang="en-US" altLang="en-US" dirty="0"/>
          </a:p>
        </p:txBody>
      </p:sp>
      <p:sp>
        <p:nvSpPr>
          <p:cNvPr id="4" name="Text Placeholder 3"/>
          <p:cNvSpPr>
            <a:spLocks noGrp="1"/>
          </p:cNvSpPr>
          <p:nvPr>
            <p:ph type="body" sz="quarter" idx="4294967295"/>
          </p:nvPr>
        </p:nvSpPr>
        <p:spPr>
          <a:xfrm>
            <a:off x="281180" y="1246909"/>
            <a:ext cx="6209828" cy="6036733"/>
          </a:xfrm>
        </p:spPr>
        <p:txBody>
          <a:bodyPr/>
          <a:lstStyle/>
          <a:p>
            <a:r>
              <a:rPr lang="en-US" altLang="en-US"/>
              <a:t>How to Identify a Quietly Angry Customer</a:t>
            </a:r>
            <a:endParaRPr lang="en-US" dirty="0"/>
          </a:p>
        </p:txBody>
      </p:sp>
      <p:sp>
        <p:nvSpPr>
          <p:cNvPr id="35845" name="Text Placeholder 19"/>
          <p:cNvSpPr txBox="1">
            <a:spLocks/>
          </p:cNvSpPr>
          <p:nvPr/>
        </p:nvSpPr>
        <p:spPr bwMode="auto">
          <a:xfrm>
            <a:off x="406213" y="1866060"/>
            <a:ext cx="2817812" cy="4881282"/>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89896" tIns="898962" rIns="89896" bIns="0" anchor="t"/>
          <a:lstStyle>
            <a:lvl1pPr marL="285750" indent="-28575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1770"/>
              </a:spcAft>
              <a:buClr>
                <a:schemeClr val="tx2"/>
              </a:buClr>
              <a:buSzTx/>
              <a:buFont typeface="Arial" panose="020B0604020202020204" pitchFamily="34" charset="0"/>
              <a:buChar char="•"/>
            </a:pPr>
            <a:r>
              <a:rPr lang="en-US" altLang="en-US" sz="1412" dirty="0">
                <a:solidFill>
                  <a:schemeClr val="tx1"/>
                </a:solidFill>
              </a:rPr>
              <a:t>Arms crossed in front</a:t>
            </a:r>
            <a:r>
              <a:rPr lang="en-US" altLang="en-US" sz="1412" dirty="0">
                <a:solidFill>
                  <a:schemeClr val="tx1"/>
                </a:solidFill>
                <a:cs typeface="Arial"/>
              </a:rPr>
              <a:t>.</a:t>
            </a:r>
            <a:endParaRPr lang="en-US" altLang="en-US" sz="1412" dirty="0">
              <a:solidFill>
                <a:schemeClr val="tx1"/>
              </a:solidFill>
            </a:endParaRPr>
          </a:p>
          <a:p>
            <a:pPr>
              <a:spcBef>
                <a:spcPct val="0"/>
              </a:spcBef>
              <a:spcAft>
                <a:spcPts val="1770"/>
              </a:spcAft>
              <a:buClr>
                <a:schemeClr val="tx2"/>
              </a:buClr>
              <a:buSzTx/>
              <a:buFont typeface="Arial" panose="020B0604020202020204" pitchFamily="34" charset="0"/>
              <a:buChar char="•"/>
            </a:pPr>
            <a:r>
              <a:rPr lang="en-US" altLang="en-US" sz="1412" dirty="0">
                <a:solidFill>
                  <a:schemeClr val="tx1"/>
                </a:solidFill>
              </a:rPr>
              <a:t>Little to no eye contact</a:t>
            </a:r>
            <a:r>
              <a:rPr lang="en-US" altLang="en-US" sz="1412" dirty="0">
                <a:solidFill>
                  <a:schemeClr val="tx1"/>
                </a:solidFill>
                <a:cs typeface="Arial"/>
              </a:rPr>
              <a:t>.</a:t>
            </a:r>
          </a:p>
          <a:p>
            <a:pPr>
              <a:spcBef>
                <a:spcPct val="0"/>
              </a:spcBef>
              <a:spcAft>
                <a:spcPts val="1770"/>
              </a:spcAft>
              <a:buClr>
                <a:schemeClr val="tx2"/>
              </a:buClr>
              <a:buSzTx/>
              <a:buFont typeface="Arial" panose="020B0604020202020204" pitchFamily="34" charset="0"/>
              <a:buChar char="•"/>
            </a:pPr>
            <a:r>
              <a:rPr lang="en-US" altLang="en-US" sz="1412" dirty="0">
                <a:solidFill>
                  <a:schemeClr val="tx1"/>
                </a:solidFill>
              </a:rPr>
              <a:t>Facial expressions (clenched jaw, red face, etc.)</a:t>
            </a:r>
          </a:p>
          <a:p>
            <a:pPr>
              <a:spcBef>
                <a:spcPct val="0"/>
              </a:spcBef>
              <a:spcAft>
                <a:spcPts val="1770"/>
              </a:spcAft>
              <a:buClr>
                <a:schemeClr val="tx2"/>
              </a:buClr>
              <a:buSzTx/>
              <a:buFont typeface="Arial" panose="020B0604020202020204" pitchFamily="34" charset="0"/>
              <a:buChar char="•"/>
            </a:pPr>
            <a:r>
              <a:rPr lang="en-US" altLang="en-US" sz="1412" dirty="0">
                <a:solidFill>
                  <a:schemeClr val="tx1"/>
                </a:solidFill>
              </a:rPr>
              <a:t>Tapping of the fingers or feet (appearing impatient.)</a:t>
            </a:r>
            <a:endParaRPr lang="en-US" altLang="en-US" sz="1412" dirty="0">
              <a:solidFill>
                <a:schemeClr val="tx1"/>
              </a:solidFill>
              <a:cs typeface="Arial"/>
            </a:endParaRPr>
          </a:p>
          <a:p>
            <a:pPr>
              <a:spcBef>
                <a:spcPct val="0"/>
              </a:spcBef>
              <a:spcAft>
                <a:spcPts val="1770"/>
              </a:spcAft>
              <a:buClr>
                <a:schemeClr val="tx2"/>
              </a:buClr>
              <a:buSzTx/>
              <a:buFont typeface="Arial" panose="020B0604020202020204" pitchFamily="34" charset="0"/>
              <a:buChar char="•"/>
            </a:pPr>
            <a:r>
              <a:rPr lang="en-US" altLang="en-US" sz="1412" dirty="0">
                <a:solidFill>
                  <a:schemeClr val="tx1"/>
                </a:solidFill>
              </a:rPr>
              <a:t>May become uncharacteristically quiet and demonstrate a stiffness</a:t>
            </a:r>
            <a:r>
              <a:rPr lang="en-US" altLang="en-US" sz="1412" dirty="0">
                <a:solidFill>
                  <a:schemeClr val="tx1"/>
                </a:solidFill>
                <a:cs typeface="Arial"/>
              </a:rPr>
              <a:t>.</a:t>
            </a:r>
            <a:endParaRPr lang="en-US" altLang="en-US" sz="971" dirty="0">
              <a:solidFill>
                <a:schemeClr val="tx1"/>
              </a:solidFill>
            </a:endParaRPr>
          </a:p>
        </p:txBody>
      </p:sp>
      <p:sp>
        <p:nvSpPr>
          <p:cNvPr id="35846" name="Text Placeholder 18"/>
          <p:cNvSpPr txBox="1">
            <a:spLocks/>
          </p:cNvSpPr>
          <p:nvPr/>
        </p:nvSpPr>
        <p:spPr bwMode="auto">
          <a:xfrm>
            <a:off x="406213" y="1866060"/>
            <a:ext cx="2817812" cy="605538"/>
          </a:xfrm>
          <a:prstGeom prst="rect">
            <a:avLst/>
          </a:prstGeom>
          <a:solidFill>
            <a:schemeClr val="tx2"/>
          </a:solidFill>
          <a:ln w="9525">
            <a:noFill/>
            <a:miter lim="800000"/>
            <a:headEnd/>
            <a:tailEnd/>
          </a:ln>
        </p:spPr>
        <p:txBody>
          <a:bodyPr lIns="0" tIns="0" rIns="0" bIns="26969" anchor="ctr"/>
          <a:lstStyle>
            <a:defPPr>
              <a:defRPr lang="en-US"/>
            </a:defPPr>
            <a:lvl1pPr algn="ctr">
              <a:spcBef>
                <a:spcPct val="0"/>
              </a:spcBef>
              <a:buClr>
                <a:schemeClr val="tx2"/>
              </a:buClr>
              <a:buSzTx/>
              <a:defRPr sz="2500" b="1">
                <a:solidFill>
                  <a:schemeClr val="bg1"/>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2206" dirty="0"/>
              <a:t>Nonverbal Clues</a:t>
            </a:r>
          </a:p>
        </p:txBody>
      </p:sp>
      <p:sp>
        <p:nvSpPr>
          <p:cNvPr id="35847" name="Text Placeholder 20"/>
          <p:cNvSpPr txBox="1">
            <a:spLocks/>
          </p:cNvSpPr>
          <p:nvPr/>
        </p:nvSpPr>
        <p:spPr bwMode="auto">
          <a:xfrm>
            <a:off x="3635562" y="1866060"/>
            <a:ext cx="2816225" cy="4881282"/>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89896" tIns="898962" rIns="89896" bIns="0" anchor="t"/>
          <a:lstStyle>
            <a:lvl1pPr marL="255588" indent="-255588">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52146" indent="-252146">
              <a:spcBef>
                <a:spcPct val="0"/>
              </a:spcBef>
              <a:spcAft>
                <a:spcPts val="1180"/>
              </a:spcAft>
              <a:buClr>
                <a:schemeClr val="tx2"/>
              </a:buClr>
              <a:buSzTx/>
              <a:buFont typeface="Arial" panose="020B0604020202020204" pitchFamily="34" charset="0"/>
              <a:buChar char="•"/>
            </a:pPr>
            <a:r>
              <a:rPr lang="en-US" altLang="en-US" sz="1412" dirty="0">
                <a:solidFill>
                  <a:schemeClr val="tx1"/>
                </a:solidFill>
              </a:rPr>
              <a:t>Rapid speech</a:t>
            </a:r>
            <a:r>
              <a:rPr lang="en-US" altLang="en-US" sz="1412" dirty="0">
                <a:solidFill>
                  <a:schemeClr val="tx1"/>
                </a:solidFill>
                <a:cs typeface="Arial"/>
              </a:rPr>
              <a:t>.</a:t>
            </a:r>
            <a:endParaRPr lang="en-US" altLang="en-US" sz="1412" dirty="0">
              <a:solidFill>
                <a:schemeClr val="tx1"/>
              </a:solidFill>
            </a:endParaRPr>
          </a:p>
          <a:p>
            <a:pPr marL="252146" indent="-252146">
              <a:spcBef>
                <a:spcPct val="0"/>
              </a:spcBef>
              <a:spcAft>
                <a:spcPts val="1180"/>
              </a:spcAft>
              <a:buClr>
                <a:schemeClr val="tx2"/>
              </a:buClr>
              <a:buSzTx/>
              <a:buFont typeface="Arial" panose="020B0604020202020204" pitchFamily="34" charset="0"/>
              <a:buChar char="•"/>
            </a:pPr>
            <a:r>
              <a:rPr lang="en-US" altLang="en-US" sz="1412" dirty="0">
                <a:solidFill>
                  <a:schemeClr val="tx1"/>
                </a:solidFill>
              </a:rPr>
              <a:t>Sarcastic remarks</a:t>
            </a:r>
            <a:r>
              <a:rPr lang="en-US" altLang="en-US" sz="1412" dirty="0">
                <a:solidFill>
                  <a:schemeClr val="tx1"/>
                </a:solidFill>
                <a:cs typeface="Arial"/>
              </a:rPr>
              <a:t>.</a:t>
            </a:r>
          </a:p>
          <a:p>
            <a:pPr marL="252146" indent="-252146">
              <a:spcBef>
                <a:spcPct val="0"/>
              </a:spcBef>
              <a:spcAft>
                <a:spcPts val="1180"/>
              </a:spcAft>
              <a:buClr>
                <a:schemeClr val="tx2"/>
              </a:buClr>
              <a:buSzTx/>
              <a:buFont typeface="Arial" panose="020B0604020202020204" pitchFamily="34" charset="0"/>
              <a:buChar char="•"/>
            </a:pPr>
            <a:r>
              <a:rPr lang="en-US" altLang="en-US" sz="1412" dirty="0">
                <a:solidFill>
                  <a:schemeClr val="tx1"/>
                </a:solidFill>
              </a:rPr>
              <a:t>Voice level may rise slightly</a:t>
            </a:r>
            <a:r>
              <a:rPr lang="en-US" altLang="en-US" sz="1412" dirty="0">
                <a:solidFill>
                  <a:schemeClr val="tx1"/>
                </a:solidFill>
                <a:cs typeface="Arial"/>
              </a:rPr>
              <a:t>.</a:t>
            </a:r>
          </a:p>
          <a:p>
            <a:pPr marL="252146" indent="-252146">
              <a:spcBef>
                <a:spcPct val="0"/>
              </a:spcBef>
              <a:spcAft>
                <a:spcPts val="1180"/>
              </a:spcAft>
              <a:buClr>
                <a:schemeClr val="tx2"/>
              </a:buClr>
              <a:buSzTx/>
              <a:buFont typeface="Arial" panose="020B0604020202020204" pitchFamily="34" charset="0"/>
              <a:buChar char="•"/>
            </a:pPr>
            <a:r>
              <a:rPr lang="en-US" altLang="en-US" sz="1412" dirty="0">
                <a:solidFill>
                  <a:schemeClr val="tx1"/>
                </a:solidFill>
              </a:rPr>
              <a:t>Change in speed, pitch and tone of voice</a:t>
            </a:r>
            <a:r>
              <a:rPr lang="en-US" altLang="en-US" sz="1412" dirty="0">
                <a:solidFill>
                  <a:schemeClr val="tx1"/>
                </a:solidFill>
                <a:cs typeface="Arial"/>
              </a:rPr>
              <a:t>.</a:t>
            </a:r>
          </a:p>
          <a:p>
            <a:pPr marL="252146" indent="-252146">
              <a:spcBef>
                <a:spcPct val="0"/>
              </a:spcBef>
              <a:spcAft>
                <a:spcPts val="1180"/>
              </a:spcAft>
              <a:buClr>
                <a:schemeClr val="tx2"/>
              </a:buClr>
              <a:buSzTx/>
              <a:buFont typeface="Arial" panose="020B0604020202020204" pitchFamily="34" charset="0"/>
              <a:buChar char="•"/>
            </a:pPr>
            <a:r>
              <a:rPr lang="en-US" altLang="en-US" sz="1412" dirty="0">
                <a:solidFill>
                  <a:schemeClr val="tx1"/>
                </a:solidFill>
              </a:rPr>
              <a:t>May become uncharacteristically terse</a:t>
            </a:r>
            <a:r>
              <a:rPr lang="en-US" altLang="en-US" sz="1412" dirty="0">
                <a:solidFill>
                  <a:schemeClr val="tx1"/>
                </a:solidFill>
                <a:cs typeface="Arial"/>
              </a:rPr>
              <a:t>.</a:t>
            </a:r>
          </a:p>
          <a:p>
            <a:pPr marL="252146" indent="-252146">
              <a:spcBef>
                <a:spcPct val="0"/>
              </a:spcBef>
              <a:spcAft>
                <a:spcPts val="1180"/>
              </a:spcAft>
              <a:buClr>
                <a:schemeClr val="tx2"/>
              </a:buClr>
              <a:buSzTx/>
              <a:buFont typeface="Arial" panose="020B0604020202020204" pitchFamily="34" charset="0"/>
              <a:buChar char="•"/>
            </a:pPr>
            <a:r>
              <a:rPr lang="en-US" altLang="en-US" sz="1412" dirty="0">
                <a:solidFill>
                  <a:schemeClr val="tx1"/>
                </a:solidFill>
              </a:rPr>
              <a:t>Certain words may be stressed (e.g., “I am very disappointed ...”)</a:t>
            </a:r>
            <a:endParaRPr lang="en-US" altLang="en-US" sz="971" b="1" dirty="0">
              <a:solidFill>
                <a:schemeClr val="tx1"/>
              </a:solidFill>
            </a:endParaRPr>
          </a:p>
        </p:txBody>
      </p:sp>
      <p:sp>
        <p:nvSpPr>
          <p:cNvPr id="35848" name="Text Placeholder 21"/>
          <p:cNvSpPr txBox="1">
            <a:spLocks/>
          </p:cNvSpPr>
          <p:nvPr/>
        </p:nvSpPr>
        <p:spPr bwMode="auto">
          <a:xfrm>
            <a:off x="3635562" y="1866060"/>
            <a:ext cx="2816225" cy="605538"/>
          </a:xfrm>
          <a:prstGeom prst="rect">
            <a:avLst/>
          </a:prstGeom>
          <a:solidFill>
            <a:schemeClr val="tx2"/>
          </a:solidFill>
          <a:ln w="9525">
            <a:noFill/>
            <a:miter lim="800000"/>
            <a:headEnd/>
            <a:tailEnd/>
          </a:ln>
        </p:spPr>
        <p:txBody>
          <a:bodyPr lIns="0" tIns="0" rIns="0" bIns="26969" anchor="ctr"/>
          <a:lstStyle>
            <a:defPPr>
              <a:defRPr lang="en-US"/>
            </a:defPPr>
            <a:lvl1pPr algn="ctr">
              <a:spcBef>
                <a:spcPct val="0"/>
              </a:spcBef>
              <a:buClr>
                <a:schemeClr val="tx2"/>
              </a:buClr>
              <a:buSzTx/>
              <a:defRPr sz="2500" b="1">
                <a:solidFill>
                  <a:schemeClr val="bg1"/>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2206" dirty="0"/>
              <a:t>Verbal Clues</a:t>
            </a:r>
          </a:p>
        </p:txBody>
      </p:sp>
    </p:spTree>
    <p:extLst>
      <p:ext uri="{BB962C8B-B14F-4D97-AF65-F5344CB8AC3E}">
        <p14:creationId xmlns:p14="http://schemas.microsoft.com/office/powerpoint/2010/main" val="391246827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81180" y="415637"/>
            <a:ext cx="6209828" cy="816557"/>
          </a:xfrm>
        </p:spPr>
        <p:txBody>
          <a:bodyPr/>
          <a:lstStyle/>
          <a:p>
            <a:r>
              <a:rPr lang="en-US" altLang="en-US"/>
              <a:t>Learning Points</a:t>
            </a:r>
          </a:p>
        </p:txBody>
      </p:sp>
      <p:sp>
        <p:nvSpPr>
          <p:cNvPr id="11268" name="Text Placeholder 6"/>
          <p:cNvSpPr>
            <a:spLocks noGrp="1"/>
          </p:cNvSpPr>
          <p:nvPr>
            <p:ph type="body" sz="quarter" idx="4294967295"/>
          </p:nvPr>
        </p:nvSpPr>
        <p:spPr>
          <a:xfrm>
            <a:off x="406213" y="1391151"/>
            <a:ext cx="6210300" cy="6037262"/>
          </a:xfrm>
          <a:noFill/>
          <a:ln>
            <a:noFill/>
          </a:ln>
        </p:spPr>
        <p:txBody>
          <a:bodyPr vert="horz" lIns="89896" tIns="80682" rIns="89896" bIns="80682" rtlCol="0" anchor="ctr">
            <a:noAutofit/>
          </a:bodyPr>
          <a:lstStyle/>
          <a:p>
            <a:pPr marL="252146" indent="-252146">
              <a:spcBef>
                <a:spcPct val="0"/>
              </a:spcBef>
              <a:buClr>
                <a:schemeClr val="tx2"/>
              </a:buClr>
              <a:buFontTx/>
              <a:buChar char="•"/>
            </a:pPr>
            <a:r>
              <a:rPr lang="en-US" altLang="en-US" sz="1588" dirty="0">
                <a:latin typeface="Arial" charset="0"/>
                <a:ea typeface="ＭＳ Ｐゴシック" pitchFamily="34" charset="-128"/>
              </a:rPr>
              <a:t>Describe skills needed to deal effectively with difficult customers.</a:t>
            </a:r>
          </a:p>
        </p:txBody>
      </p:sp>
      <p:sp>
        <p:nvSpPr>
          <p:cNvPr id="11269" name="Text Placeholder 8"/>
          <p:cNvSpPr>
            <a:spLocks noGrp="1"/>
          </p:cNvSpPr>
          <p:nvPr>
            <p:ph type="body" sz="quarter" idx="4294967295"/>
          </p:nvPr>
        </p:nvSpPr>
        <p:spPr>
          <a:xfrm>
            <a:off x="406213" y="2805859"/>
            <a:ext cx="6053138" cy="563562"/>
          </a:xfrm>
          <a:noFill/>
          <a:ln>
            <a:noFill/>
          </a:ln>
        </p:spPr>
        <p:txBody>
          <a:bodyPr vert="horz" lIns="89896" tIns="80682" rIns="89896" bIns="80682" rtlCol="0" anchor="ctr">
            <a:noAutofit/>
          </a:bodyPr>
          <a:lstStyle/>
          <a:p>
            <a:pPr marL="252146" indent="-252146">
              <a:spcBef>
                <a:spcPct val="0"/>
              </a:spcBef>
              <a:buClr>
                <a:schemeClr val="tx2"/>
              </a:buClr>
              <a:buFontTx/>
            </a:pPr>
            <a:r>
              <a:rPr lang="en-US" altLang="en-US" sz="1588" dirty="0">
                <a:latin typeface="Arial" charset="0"/>
                <a:ea typeface="ＭＳ Ｐゴシック" pitchFamily="34" charset="-128"/>
              </a:rPr>
              <a:t>Identify techniques for dealing effectively with difficult customers</a:t>
            </a:r>
            <a:r>
              <a:rPr lang="en-US" altLang="en-US" sz="1588" dirty="0">
                <a:latin typeface="Arial" charset="0"/>
                <a:ea typeface="ＭＳ Ｐゴシック" pitchFamily="34" charset="-128"/>
                <a:cs typeface="Arial"/>
              </a:rPr>
              <a:t>.</a:t>
            </a:r>
            <a:endParaRPr lang="en-US" altLang="en-US" sz="1588" dirty="0">
              <a:latin typeface="Arial" charset="0"/>
              <a:ea typeface="ＭＳ Ｐゴシック" pitchFamily="34" charset="-128"/>
            </a:endParaRPr>
          </a:p>
        </p:txBody>
      </p:sp>
      <p:sp>
        <p:nvSpPr>
          <p:cNvPr id="11270" name="Text Placeholder 9"/>
          <p:cNvSpPr>
            <a:spLocks noGrp="1"/>
          </p:cNvSpPr>
          <p:nvPr>
            <p:ph type="body" sz="quarter" idx="4294967295"/>
          </p:nvPr>
        </p:nvSpPr>
        <p:spPr>
          <a:xfrm>
            <a:off x="406213" y="3534291"/>
            <a:ext cx="6053138" cy="565150"/>
          </a:xfrm>
          <a:noFill/>
          <a:ln>
            <a:noFill/>
          </a:ln>
        </p:spPr>
        <p:txBody>
          <a:bodyPr vert="horz" lIns="89896" tIns="80682" rIns="89896" bIns="80682" rtlCol="0" anchor="ctr">
            <a:noAutofit/>
          </a:bodyPr>
          <a:lstStyle/>
          <a:p>
            <a:pPr marL="252146" indent="-252146">
              <a:spcBef>
                <a:spcPct val="0"/>
              </a:spcBef>
              <a:buClr>
                <a:schemeClr val="tx2"/>
              </a:buClr>
              <a:buFontTx/>
            </a:pPr>
            <a:r>
              <a:rPr lang="en-US" altLang="en-US" sz="1588" dirty="0">
                <a:latin typeface="Arial" charset="0"/>
                <a:ea typeface="ＭＳ Ｐゴシック" pitchFamily="34" charset="-128"/>
              </a:rPr>
              <a:t>Determine productive methods for addressing customer issues</a:t>
            </a:r>
            <a:r>
              <a:rPr lang="en-US" altLang="en-US" sz="1588" dirty="0">
                <a:latin typeface="Arial" charset="0"/>
                <a:ea typeface="ＭＳ Ｐゴシック" pitchFamily="34" charset="-128"/>
                <a:cs typeface="Arial"/>
              </a:rPr>
              <a:t>.</a:t>
            </a:r>
            <a:endParaRPr lang="en-US" altLang="en-US" sz="1588" dirty="0">
              <a:latin typeface="Arial" charset="0"/>
              <a:ea typeface="ＭＳ Ｐゴシック" pitchFamily="34" charset="-128"/>
            </a:endParaRPr>
          </a:p>
        </p:txBody>
      </p:sp>
      <p:sp>
        <p:nvSpPr>
          <p:cNvPr id="11271" name="Text Placeholder 6"/>
          <p:cNvSpPr txBox="1">
            <a:spLocks/>
          </p:cNvSpPr>
          <p:nvPr/>
        </p:nvSpPr>
        <p:spPr bwMode="auto">
          <a:xfrm>
            <a:off x="406213" y="4762637"/>
            <a:ext cx="6051921" cy="564776"/>
          </a:xfrm>
          <a:prstGeom prst="rect">
            <a:avLst/>
          </a:prstGeom>
          <a:no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52146" indent="-252146" defTabSz="514425" eaLnBrk="1" hangingPunct="1">
              <a:lnSpc>
                <a:spcPct val="90000"/>
              </a:lnSpc>
              <a:spcAft>
                <a:spcPts val="450"/>
              </a:spcAft>
            </a:pPr>
            <a:r>
              <a:rPr lang="en-US" altLang="en-US" sz="1588" dirty="0">
                <a:solidFill>
                  <a:schemeClr val="accent1"/>
                </a:solidFill>
                <a:cs typeface="Arial" panose="020B0604020202020204" pitchFamily="34" charset="0"/>
              </a:rPr>
              <a:t>Discuss how to handle a verbally or physically abusive customer.</a:t>
            </a:r>
          </a:p>
        </p:txBody>
      </p:sp>
      <p:sp>
        <p:nvSpPr>
          <p:cNvPr id="11" name="Text Placeholder 6"/>
          <p:cNvSpPr txBox="1">
            <a:spLocks/>
          </p:cNvSpPr>
          <p:nvPr/>
        </p:nvSpPr>
        <p:spPr bwMode="auto">
          <a:xfrm>
            <a:off x="406213" y="5492283"/>
            <a:ext cx="6051921" cy="564776"/>
          </a:xfrm>
          <a:prstGeom prst="rect">
            <a:avLst/>
          </a:prstGeom>
          <a:no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52146" indent="-252146" defTabSz="514425" eaLnBrk="1" hangingPunct="1">
              <a:lnSpc>
                <a:spcPct val="90000"/>
              </a:lnSpc>
              <a:spcAft>
                <a:spcPts val="450"/>
              </a:spcAft>
            </a:pPr>
            <a:r>
              <a:rPr lang="en-US" altLang="en-US" sz="1588" dirty="0">
                <a:solidFill>
                  <a:schemeClr val="accent1"/>
                </a:solidFill>
                <a:cs typeface="Arial" panose="020B0604020202020204" pitchFamily="34" charset="0"/>
              </a:rPr>
              <a:t>Practice problem-solving to address customer issues.</a:t>
            </a:r>
          </a:p>
        </p:txBody>
      </p:sp>
      <p:sp>
        <p:nvSpPr>
          <p:cNvPr id="13" name="Text Placeholder 5"/>
          <p:cNvSpPr txBox="1">
            <a:spLocks noChangeArrowheads="1"/>
          </p:cNvSpPr>
          <p:nvPr/>
        </p:nvSpPr>
        <p:spPr bwMode="gray">
          <a:xfrm>
            <a:off x="406213" y="1872784"/>
            <a:ext cx="6045574" cy="325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buClr>
                <a:schemeClr val="tx2"/>
              </a:buClr>
            </a:pPr>
            <a:r>
              <a:rPr lang="en-US" altLang="en-US" sz="2118" b="1">
                <a:latin typeface="Arial" charset="0"/>
                <a:ea typeface="ＭＳ Ｐゴシック" pitchFamily="34" charset="-128"/>
              </a:rPr>
              <a:t>Participants will:</a:t>
            </a:r>
          </a:p>
        </p:txBody>
      </p:sp>
    </p:spTree>
    <p:extLst>
      <p:ext uri="{BB962C8B-B14F-4D97-AF65-F5344CB8AC3E}">
        <p14:creationId xmlns:p14="http://schemas.microsoft.com/office/powerpoint/2010/main" val="298257934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81180" y="415637"/>
            <a:ext cx="6209828" cy="816557"/>
          </a:xfrm>
        </p:spPr>
        <p:txBody>
          <a:bodyPr/>
          <a:lstStyle/>
          <a:p>
            <a:r>
              <a:rPr lang="en-US" altLang="en-US"/>
              <a:t>Listen and Empathize</a:t>
            </a:r>
            <a:endParaRPr lang="en-US" altLang="en-US" dirty="0"/>
          </a:p>
        </p:txBody>
      </p:sp>
      <p:sp>
        <p:nvSpPr>
          <p:cNvPr id="12291" name="Text Placeholder 8"/>
          <p:cNvSpPr txBox="1">
            <a:spLocks/>
          </p:cNvSpPr>
          <p:nvPr/>
        </p:nvSpPr>
        <p:spPr bwMode="auto">
          <a:xfrm>
            <a:off x="406213" y="1871536"/>
            <a:ext cx="6045574" cy="6403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800100" indent="-34290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590"/>
              </a:spcAft>
              <a:buClr>
                <a:schemeClr val="tx2"/>
              </a:buClr>
              <a:buSzTx/>
            </a:pPr>
            <a:r>
              <a:rPr lang="en-US" altLang="en-US" sz="1412" dirty="0"/>
              <a:t>There are four main steps to dealing with a difficult customer:</a:t>
            </a:r>
          </a:p>
          <a:p>
            <a:pPr lvl="1">
              <a:spcBef>
                <a:spcPct val="0"/>
              </a:spcBef>
              <a:spcAft>
                <a:spcPts val="590"/>
              </a:spcAft>
              <a:buClr>
                <a:schemeClr val="tx2"/>
              </a:buClr>
              <a:buFont typeface="Arial" charset="0"/>
              <a:buAutoNum type="arabicPeriod"/>
            </a:pPr>
            <a:r>
              <a:rPr lang="en-US" altLang="en-US" sz="1412" dirty="0"/>
              <a:t> Apologize.</a:t>
            </a:r>
          </a:p>
          <a:p>
            <a:pPr lvl="1">
              <a:spcBef>
                <a:spcPct val="0"/>
              </a:spcBef>
              <a:spcAft>
                <a:spcPts val="590"/>
              </a:spcAft>
              <a:buClr>
                <a:schemeClr val="tx2"/>
              </a:buClr>
              <a:buFont typeface="Arial" charset="0"/>
              <a:buAutoNum type="arabicPeriod"/>
            </a:pPr>
            <a:r>
              <a:rPr lang="en-US" altLang="en-US" sz="1412" dirty="0"/>
              <a:t> Empathize.</a:t>
            </a:r>
          </a:p>
          <a:p>
            <a:pPr lvl="1">
              <a:spcBef>
                <a:spcPct val="0"/>
              </a:spcBef>
              <a:spcAft>
                <a:spcPts val="590"/>
              </a:spcAft>
              <a:buClr>
                <a:schemeClr val="tx2"/>
              </a:buClr>
              <a:buFont typeface="Arial" charset="0"/>
              <a:buAutoNum type="arabicPeriod"/>
            </a:pPr>
            <a:r>
              <a:rPr lang="en-US" altLang="en-US" sz="1412" dirty="0"/>
              <a:t> Ask questions.</a:t>
            </a:r>
          </a:p>
          <a:p>
            <a:pPr lvl="1">
              <a:spcBef>
                <a:spcPct val="0"/>
              </a:spcBef>
              <a:spcAft>
                <a:spcPts val="590"/>
              </a:spcAft>
              <a:buClr>
                <a:schemeClr val="tx2"/>
              </a:buClr>
              <a:buFont typeface="Arial" charset="0"/>
              <a:buAutoNum type="arabicPeriod"/>
            </a:pPr>
            <a:r>
              <a:rPr lang="en-US" altLang="en-US" sz="1412" dirty="0"/>
              <a:t> Restate the problem.</a:t>
            </a:r>
          </a:p>
          <a:p>
            <a:pPr>
              <a:spcBef>
                <a:spcPct val="0"/>
              </a:spcBef>
              <a:spcAft>
                <a:spcPts val="590"/>
              </a:spcAft>
              <a:buClr>
                <a:schemeClr val="tx2"/>
              </a:buClr>
              <a:buSzTx/>
            </a:pPr>
            <a:endParaRPr lang="en-US" altLang="en-US" sz="1412" dirty="0"/>
          </a:p>
          <a:p>
            <a:pPr>
              <a:spcBef>
                <a:spcPct val="0"/>
              </a:spcBef>
              <a:spcAft>
                <a:spcPts val="590"/>
              </a:spcAft>
              <a:buClr>
                <a:schemeClr val="tx2"/>
              </a:buClr>
              <a:buSzTx/>
            </a:pPr>
            <a:r>
              <a:rPr lang="en-US" altLang="en-US" sz="1412" dirty="0"/>
              <a:t>	Let’s go over each step in detail.</a:t>
            </a:r>
          </a:p>
          <a:p>
            <a:pPr>
              <a:spcBef>
                <a:spcPct val="0"/>
              </a:spcBef>
              <a:spcAft>
                <a:spcPts val="590"/>
              </a:spcAft>
              <a:buClr>
                <a:schemeClr val="tx2"/>
              </a:buClr>
              <a:buSzTx/>
            </a:pPr>
            <a:endParaRPr lang="en-US" altLang="en-US" sz="1412" dirty="0"/>
          </a:p>
          <a:p>
            <a:pPr>
              <a:spcBef>
                <a:spcPct val="0"/>
              </a:spcBef>
              <a:spcAft>
                <a:spcPts val="590"/>
              </a:spcAft>
              <a:buClr>
                <a:schemeClr val="tx2"/>
              </a:buClr>
              <a:buSzTx/>
            </a:pPr>
            <a:endParaRPr lang="en-US" altLang="en-US" sz="1412" dirty="0"/>
          </a:p>
          <a:p>
            <a:pPr>
              <a:spcBef>
                <a:spcPct val="0"/>
              </a:spcBef>
              <a:spcAft>
                <a:spcPts val="590"/>
              </a:spcAft>
              <a:buClr>
                <a:schemeClr val="tx2"/>
              </a:buClr>
              <a:buSzTx/>
            </a:pPr>
            <a:endParaRPr lang="en-US" altLang="en-US" sz="1412" dirty="0"/>
          </a:p>
          <a:p>
            <a:pPr>
              <a:spcBef>
                <a:spcPct val="0"/>
              </a:spcBef>
              <a:spcAft>
                <a:spcPts val="590"/>
              </a:spcAft>
              <a:buClr>
                <a:schemeClr val="tx2"/>
              </a:buClr>
              <a:buSzTx/>
            </a:pPr>
            <a:endParaRPr lang="en-US" altLang="en-US" sz="1412" dirty="0"/>
          </a:p>
          <a:p>
            <a:pPr>
              <a:spcBef>
                <a:spcPct val="0"/>
              </a:spcBef>
              <a:spcAft>
                <a:spcPts val="590"/>
              </a:spcAft>
              <a:buClr>
                <a:schemeClr val="tx2"/>
              </a:buClr>
              <a:buSzTx/>
            </a:pPr>
            <a:endParaRPr lang="en-US" altLang="en-US" sz="1412" dirty="0"/>
          </a:p>
          <a:p>
            <a:pPr>
              <a:spcBef>
                <a:spcPct val="50000"/>
              </a:spcBef>
              <a:buClrTx/>
              <a:buSzTx/>
            </a:pPr>
            <a:endParaRPr lang="en-US" altLang="en-US" sz="1412" dirty="0"/>
          </a:p>
        </p:txBody>
      </p:sp>
    </p:spTree>
    <p:extLst>
      <p:ext uri="{BB962C8B-B14F-4D97-AF65-F5344CB8AC3E}">
        <p14:creationId xmlns:p14="http://schemas.microsoft.com/office/powerpoint/2010/main" val="307183936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81180" y="415637"/>
            <a:ext cx="6209828" cy="816557"/>
          </a:xfrm>
        </p:spPr>
        <p:txBody>
          <a:bodyPr/>
          <a:lstStyle/>
          <a:p>
            <a:r>
              <a:rPr lang="en-US" altLang="en-US" dirty="0"/>
              <a:t>Listen and Empathize</a:t>
            </a:r>
            <a:endParaRPr lang="en-US" dirty="0"/>
          </a:p>
        </p:txBody>
      </p:sp>
      <p:sp>
        <p:nvSpPr>
          <p:cNvPr id="13315" name="Text Placeholder 8"/>
          <p:cNvSpPr txBox="1">
            <a:spLocks/>
          </p:cNvSpPr>
          <p:nvPr/>
        </p:nvSpPr>
        <p:spPr bwMode="auto">
          <a:xfrm>
            <a:off x="406213" y="1871909"/>
            <a:ext cx="6045574" cy="2326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spAutoFit/>
          </a:bodyPr>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412" b="1" dirty="0">
                <a:solidFill>
                  <a:schemeClr val="tx1"/>
                </a:solidFill>
              </a:rPr>
              <a:t>Step One: Apologize.</a:t>
            </a:r>
          </a:p>
          <a:p>
            <a:pPr eaLnBrk="1" hangingPunct="1">
              <a:spcBef>
                <a:spcPct val="0"/>
              </a:spcBef>
              <a:buClr>
                <a:schemeClr val="tx2"/>
              </a:buClr>
              <a:buSzTx/>
            </a:pPr>
            <a:endParaRPr lang="en-US" altLang="en-US" sz="1412" b="1" dirty="0">
              <a:solidFill>
                <a:schemeClr val="tx1"/>
              </a:solidFill>
            </a:endParaRPr>
          </a:p>
          <a:p>
            <a:pPr>
              <a:spcBef>
                <a:spcPct val="0"/>
              </a:spcBef>
              <a:spcAft>
                <a:spcPts val="1180"/>
              </a:spcAft>
              <a:buClr>
                <a:schemeClr val="tx2"/>
              </a:buClr>
              <a:buSzTx/>
            </a:pPr>
            <a:r>
              <a:rPr lang="en-US" altLang="en-US" sz="1412" b="1" dirty="0">
                <a:solidFill>
                  <a:schemeClr val="tx1"/>
                </a:solidFill>
              </a:rPr>
              <a:t>Be professional.</a:t>
            </a:r>
            <a:br>
              <a:rPr lang="en-US" altLang="en-US" sz="1412" b="1" dirty="0">
                <a:solidFill>
                  <a:schemeClr val="tx1"/>
                </a:solidFill>
                <a:latin typeface="ＭＳ Ｐゴシック"/>
              </a:rPr>
            </a:br>
            <a:r>
              <a:rPr lang="en-US" altLang="en-US" sz="1412" dirty="0">
                <a:solidFill>
                  <a:schemeClr val="tx1"/>
                </a:solidFill>
              </a:rPr>
              <a:t>If you made a mistake, own it; if another employee made a mistake, acknowledge it. Keep in mind the customer is unhappy with the situation, not with you personally.</a:t>
            </a:r>
          </a:p>
          <a:p>
            <a:pPr>
              <a:spcBef>
                <a:spcPct val="0"/>
              </a:spcBef>
              <a:spcAft>
                <a:spcPts val="1180"/>
              </a:spcAft>
              <a:buClr>
                <a:schemeClr val="tx2"/>
              </a:buClr>
              <a:buSzTx/>
            </a:pPr>
            <a:r>
              <a:rPr lang="en-US" altLang="en-US" sz="1412" b="1" dirty="0">
                <a:solidFill>
                  <a:schemeClr val="tx1"/>
                </a:solidFill>
              </a:rPr>
              <a:t>Be sincere.</a:t>
            </a:r>
            <a:br>
              <a:rPr lang="en-US" altLang="en-US" sz="1412" dirty="0">
                <a:solidFill>
                  <a:schemeClr val="tx1"/>
                </a:solidFill>
                <a:latin typeface="ＭＳ Ｐゴシック"/>
              </a:rPr>
            </a:br>
            <a:r>
              <a:rPr lang="en-US" altLang="en-US" sz="1412" dirty="0">
                <a:solidFill>
                  <a:schemeClr val="tx1"/>
                </a:solidFill>
              </a:rPr>
              <a:t>Let the customer describe the problem to you, then apologize for the situation. This does not place fault or blame anywhere, it simply expresses that you regret that the situation occurred.</a:t>
            </a:r>
          </a:p>
        </p:txBody>
      </p:sp>
    </p:spTree>
    <p:extLst>
      <p:ext uri="{BB962C8B-B14F-4D97-AF65-F5344CB8AC3E}">
        <p14:creationId xmlns:p14="http://schemas.microsoft.com/office/powerpoint/2010/main" val="257059322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81180" y="415637"/>
            <a:ext cx="6209828" cy="816557"/>
          </a:xfrm>
        </p:spPr>
        <p:txBody>
          <a:bodyPr/>
          <a:lstStyle/>
          <a:p>
            <a:r>
              <a:rPr lang="en-US" altLang="en-US" dirty="0"/>
              <a:t>Listen and Empathize</a:t>
            </a:r>
            <a:endParaRPr lang="en-US" dirty="0"/>
          </a:p>
        </p:txBody>
      </p:sp>
      <p:sp>
        <p:nvSpPr>
          <p:cNvPr id="14339" name="Text Placeholder 8"/>
          <p:cNvSpPr txBox="1">
            <a:spLocks/>
          </p:cNvSpPr>
          <p:nvPr/>
        </p:nvSpPr>
        <p:spPr bwMode="auto">
          <a:xfrm>
            <a:off x="406213" y="1871909"/>
            <a:ext cx="6045574" cy="1521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spAutoFit/>
          </a:bodyPr>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412" b="1" dirty="0">
                <a:solidFill>
                  <a:schemeClr val="tx1"/>
                </a:solidFill>
              </a:rPr>
              <a:t>Step Two: Empathize.</a:t>
            </a:r>
          </a:p>
          <a:p>
            <a:pPr eaLnBrk="1" hangingPunct="1">
              <a:spcBef>
                <a:spcPct val="0"/>
              </a:spcBef>
              <a:buClr>
                <a:schemeClr val="tx2"/>
              </a:buClr>
              <a:buSzTx/>
            </a:pPr>
            <a:endParaRPr lang="en-US" altLang="en-US" sz="1412" b="1" dirty="0">
              <a:solidFill>
                <a:schemeClr val="tx1"/>
              </a:solidFill>
            </a:endParaRPr>
          </a:p>
          <a:p>
            <a:pPr>
              <a:spcBef>
                <a:spcPct val="0"/>
              </a:spcBef>
              <a:spcAft>
                <a:spcPts val="1180"/>
              </a:spcAft>
              <a:buClr>
                <a:schemeClr val="tx2"/>
              </a:buClr>
              <a:buSzTx/>
            </a:pPr>
            <a:r>
              <a:rPr lang="en-US" altLang="en-US" sz="1412" b="1" dirty="0">
                <a:solidFill>
                  <a:schemeClr val="tx1"/>
                </a:solidFill>
              </a:rPr>
              <a:t>Listen and acknowledge.</a:t>
            </a:r>
            <a:br>
              <a:rPr lang="en-US" altLang="en-US" sz="1412" b="1" dirty="0">
                <a:solidFill>
                  <a:schemeClr val="tx1"/>
                </a:solidFill>
                <a:latin typeface="ＭＳ Ｐゴシック"/>
              </a:rPr>
            </a:br>
            <a:r>
              <a:rPr lang="en-US" altLang="en-US" sz="1412" dirty="0">
                <a:solidFill>
                  <a:schemeClr val="tx1"/>
                </a:solidFill>
              </a:rPr>
              <a:t>Let the customer know she or he has been heard. Acknowledge the customer’s issues and express understanding of the situation from his or her viewpoint. For example, “I am so sorry that happened to you. It is disappointing to get an appliance set up and then have it break.”</a:t>
            </a:r>
          </a:p>
        </p:txBody>
      </p:sp>
    </p:spTree>
    <p:extLst>
      <p:ext uri="{BB962C8B-B14F-4D97-AF65-F5344CB8AC3E}">
        <p14:creationId xmlns:p14="http://schemas.microsoft.com/office/powerpoint/2010/main" val="71268245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81180" y="415637"/>
            <a:ext cx="6209828" cy="816557"/>
          </a:xfrm>
        </p:spPr>
        <p:txBody>
          <a:bodyPr/>
          <a:lstStyle/>
          <a:p>
            <a:r>
              <a:rPr lang="en-US" altLang="en-US" dirty="0"/>
              <a:t>Listen and Empathize</a:t>
            </a:r>
            <a:endParaRPr lang="en-US" dirty="0"/>
          </a:p>
        </p:txBody>
      </p:sp>
      <p:sp>
        <p:nvSpPr>
          <p:cNvPr id="15363" name="Text Placeholder 8"/>
          <p:cNvSpPr txBox="1">
            <a:spLocks/>
          </p:cNvSpPr>
          <p:nvPr/>
        </p:nvSpPr>
        <p:spPr bwMode="auto">
          <a:xfrm>
            <a:off x="406213" y="1871909"/>
            <a:ext cx="6045574" cy="3045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spAutoFit/>
          </a:bodyPr>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412" b="1" dirty="0">
                <a:solidFill>
                  <a:schemeClr val="tx1"/>
                </a:solidFill>
              </a:rPr>
              <a:t>Step Three: Ask questions.</a:t>
            </a:r>
          </a:p>
          <a:p>
            <a:pPr eaLnBrk="1" hangingPunct="1">
              <a:spcBef>
                <a:spcPct val="0"/>
              </a:spcBef>
              <a:buClr>
                <a:schemeClr val="tx2"/>
              </a:buClr>
              <a:buSzTx/>
            </a:pPr>
            <a:endParaRPr lang="en-US" altLang="en-US" sz="1412" b="1" dirty="0">
              <a:solidFill>
                <a:schemeClr val="tx1"/>
              </a:solidFill>
            </a:endParaRPr>
          </a:p>
          <a:p>
            <a:pPr>
              <a:spcAft>
                <a:spcPts val="1180"/>
              </a:spcAft>
            </a:pPr>
            <a:r>
              <a:rPr lang="en-US" altLang="en-US" sz="1412" b="1" dirty="0">
                <a:solidFill>
                  <a:schemeClr val="tx1"/>
                </a:solidFill>
              </a:rPr>
              <a:t>Be curious.</a:t>
            </a:r>
            <a:br>
              <a:rPr lang="en-US" altLang="en-US" sz="1412" b="1" dirty="0">
                <a:solidFill>
                  <a:schemeClr val="tx1"/>
                </a:solidFill>
                <a:latin typeface="ＭＳ Ｐゴシック"/>
              </a:rPr>
            </a:br>
            <a:r>
              <a:rPr lang="en-US" altLang="en-US" sz="1412" dirty="0">
                <a:solidFill>
                  <a:schemeClr val="tx1"/>
                </a:solidFill>
              </a:rPr>
              <a:t>Ask questions to get more information. The types of questions you ask will help you solve the problem as well as let the customer know you care and are interested in what they have to say. </a:t>
            </a:r>
          </a:p>
          <a:p>
            <a:pPr>
              <a:spcAft>
                <a:spcPts val="1180"/>
              </a:spcAft>
            </a:pPr>
            <a:r>
              <a:rPr lang="en-US" altLang="en-US" sz="1412" dirty="0">
                <a:solidFill>
                  <a:schemeClr val="tx1"/>
                </a:solidFill>
              </a:rPr>
              <a:t>     Ask both open-ended and close-ended questions. Open-ended questions begin with who, what, where and how, and they help you clarify the situation and gain more information. Closed-ended questions require a yes or no answer, or a specific reply, and can help you gain control of the conversation as well as keep it on track.</a:t>
            </a:r>
          </a:p>
          <a:p>
            <a:pPr>
              <a:spcAft>
                <a:spcPts val="1180"/>
              </a:spcAft>
            </a:pPr>
            <a:r>
              <a:rPr lang="en-US" altLang="en-US" sz="1412" b="1" dirty="0">
                <a:solidFill>
                  <a:schemeClr val="tx1"/>
                </a:solidFill>
              </a:rPr>
              <a:t>    </a:t>
            </a:r>
            <a:r>
              <a:rPr lang="en-US" altLang="en-US" sz="1412" dirty="0">
                <a:solidFill>
                  <a:schemeClr val="tx1"/>
                </a:solidFill>
              </a:rPr>
              <a:t>Try to avoid “why” questions as they can put people on the defensive. </a:t>
            </a:r>
          </a:p>
        </p:txBody>
      </p:sp>
    </p:spTree>
    <p:extLst>
      <p:ext uri="{BB962C8B-B14F-4D97-AF65-F5344CB8AC3E}">
        <p14:creationId xmlns:p14="http://schemas.microsoft.com/office/powerpoint/2010/main" val="134856613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81180" y="415637"/>
            <a:ext cx="6209828" cy="816557"/>
          </a:xfrm>
        </p:spPr>
        <p:txBody>
          <a:bodyPr/>
          <a:lstStyle/>
          <a:p>
            <a:r>
              <a:rPr lang="en-US" altLang="en-US" dirty="0"/>
              <a:t>Listen and Empathize</a:t>
            </a:r>
            <a:endParaRPr lang="en-US" dirty="0"/>
          </a:p>
        </p:txBody>
      </p:sp>
      <p:sp>
        <p:nvSpPr>
          <p:cNvPr id="16387" name="Text Placeholder 8"/>
          <p:cNvSpPr txBox="1">
            <a:spLocks/>
          </p:cNvSpPr>
          <p:nvPr/>
        </p:nvSpPr>
        <p:spPr bwMode="auto">
          <a:xfrm>
            <a:off x="406213" y="1872785"/>
            <a:ext cx="6045574" cy="2738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spAutoFit/>
          </a:bodyPr>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412" b="1" dirty="0">
                <a:solidFill>
                  <a:schemeClr val="tx1"/>
                </a:solidFill>
              </a:rPr>
              <a:t>Step Four: Restate the problem.</a:t>
            </a:r>
          </a:p>
          <a:p>
            <a:pPr eaLnBrk="1" hangingPunct="1">
              <a:spcBef>
                <a:spcPct val="0"/>
              </a:spcBef>
              <a:buClr>
                <a:schemeClr val="tx2"/>
              </a:buClr>
              <a:buSzTx/>
            </a:pPr>
            <a:endParaRPr lang="en-US" altLang="en-US" sz="1412" b="1" dirty="0">
              <a:solidFill>
                <a:schemeClr val="tx1"/>
              </a:solidFill>
            </a:endParaRPr>
          </a:p>
          <a:p>
            <a:pPr eaLnBrk="1" hangingPunct="1"/>
            <a:r>
              <a:rPr lang="en-US" altLang="en-US" sz="1412" b="1" dirty="0">
                <a:solidFill>
                  <a:schemeClr val="tx1"/>
                </a:solidFill>
              </a:rPr>
              <a:t>Show understanding.</a:t>
            </a:r>
            <a:br>
              <a:rPr lang="en-US" altLang="en-US" sz="1412" b="1" dirty="0">
                <a:solidFill>
                  <a:schemeClr val="tx1"/>
                </a:solidFill>
                <a:latin typeface="ＭＳ Ｐゴシック"/>
              </a:rPr>
            </a:br>
            <a:r>
              <a:rPr lang="en-US" altLang="en-US" sz="1412" dirty="0">
                <a:solidFill>
                  <a:schemeClr val="tx1"/>
                </a:solidFill>
              </a:rPr>
              <a:t>Describe what the customer has told you in your own words. This lets the customer know that you have listened to them and understand their issue. Restating also helps you make sure you understand their concerns so you can determine the appropriate response. </a:t>
            </a:r>
          </a:p>
          <a:p>
            <a:pPr eaLnBrk="1" hangingPunct="1"/>
            <a:endParaRPr lang="en-US" altLang="en-US" sz="1412" dirty="0">
              <a:solidFill>
                <a:schemeClr val="tx1"/>
              </a:solidFill>
            </a:endParaRPr>
          </a:p>
          <a:p>
            <a:pPr eaLnBrk="1" hangingPunct="1"/>
            <a:r>
              <a:rPr lang="en-US" altLang="en-US" sz="1412" dirty="0">
                <a:solidFill>
                  <a:schemeClr val="tx1"/>
                </a:solidFill>
              </a:rPr>
              <a:t>	Using these techniques helps calm customers who may be frustrated, angry or demanding and lets them know you care and want to help them. By letting customers know you are concerned and understand their viewpoint, you have a better change of keeping them long-term. </a:t>
            </a:r>
          </a:p>
        </p:txBody>
      </p:sp>
    </p:spTree>
    <p:extLst>
      <p:ext uri="{BB962C8B-B14F-4D97-AF65-F5344CB8AC3E}">
        <p14:creationId xmlns:p14="http://schemas.microsoft.com/office/powerpoint/2010/main" val="153596158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81180" y="415637"/>
            <a:ext cx="6209828" cy="816557"/>
          </a:xfrm>
        </p:spPr>
        <p:txBody>
          <a:bodyPr/>
          <a:lstStyle/>
          <a:p>
            <a:r>
              <a:rPr lang="en-US" altLang="en-US" dirty="0"/>
              <a:t>Find a Solution</a:t>
            </a:r>
          </a:p>
        </p:txBody>
      </p:sp>
      <p:sp>
        <p:nvSpPr>
          <p:cNvPr id="17411" name="Text Placeholder 8"/>
          <p:cNvSpPr txBox="1">
            <a:spLocks/>
          </p:cNvSpPr>
          <p:nvPr/>
        </p:nvSpPr>
        <p:spPr bwMode="auto">
          <a:xfrm>
            <a:off x="406213" y="1872785"/>
            <a:ext cx="6045574" cy="2532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800100" indent="-34290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885"/>
              </a:spcAft>
              <a:buClr>
                <a:schemeClr val="tx2"/>
              </a:buClr>
              <a:buSzTx/>
            </a:pPr>
            <a:r>
              <a:rPr lang="en-US" altLang="en-US" sz="1412" dirty="0">
                <a:solidFill>
                  <a:schemeClr val="tx1"/>
                </a:solidFill>
                <a:cs typeface="Times New Roman" pitchFamily="18" charset="0"/>
              </a:rPr>
              <a:t>Now that you understand the issue and let the customer know you’ve heard them, it’s time to problem-solve.</a:t>
            </a:r>
          </a:p>
          <a:p>
            <a:pPr>
              <a:spcBef>
                <a:spcPct val="0"/>
              </a:spcBef>
              <a:spcAft>
                <a:spcPts val="590"/>
              </a:spcAft>
              <a:buClr>
                <a:schemeClr val="tx2"/>
              </a:buClr>
              <a:buSzTx/>
            </a:pPr>
            <a:r>
              <a:rPr lang="en-US" altLang="en-US" sz="1412" dirty="0">
                <a:solidFill>
                  <a:schemeClr val="tx1"/>
                </a:solidFill>
              </a:rPr>
              <a:t>There are four main steps to start the problem-solving process:</a:t>
            </a:r>
          </a:p>
          <a:p>
            <a:pPr lvl="1">
              <a:spcBef>
                <a:spcPct val="0"/>
              </a:spcBef>
              <a:spcAft>
                <a:spcPts val="590"/>
              </a:spcAft>
              <a:buClr>
                <a:schemeClr val="tx2"/>
              </a:buClr>
              <a:buFont typeface="Arial" charset="0"/>
              <a:buAutoNum type="arabicPeriod"/>
            </a:pPr>
            <a:r>
              <a:rPr lang="en-US" altLang="en-US" sz="1412" dirty="0">
                <a:solidFill>
                  <a:schemeClr val="tx1"/>
                </a:solidFill>
              </a:rPr>
              <a:t>Ask the customer.</a:t>
            </a:r>
          </a:p>
          <a:p>
            <a:pPr lvl="1">
              <a:spcBef>
                <a:spcPct val="0"/>
              </a:spcBef>
              <a:spcAft>
                <a:spcPts val="590"/>
              </a:spcAft>
              <a:buClr>
                <a:schemeClr val="tx2"/>
              </a:buClr>
              <a:buFont typeface="Arial" charset="0"/>
              <a:buAutoNum type="arabicPeriod"/>
            </a:pPr>
            <a:r>
              <a:rPr lang="en-US" altLang="en-US" sz="1412" dirty="0">
                <a:solidFill>
                  <a:schemeClr val="tx1"/>
                </a:solidFill>
              </a:rPr>
              <a:t>Suggest alternatives.</a:t>
            </a:r>
          </a:p>
          <a:p>
            <a:pPr lvl="1">
              <a:spcBef>
                <a:spcPct val="0"/>
              </a:spcBef>
              <a:spcAft>
                <a:spcPts val="590"/>
              </a:spcAft>
              <a:buClr>
                <a:schemeClr val="tx2"/>
              </a:buClr>
              <a:buFont typeface="Arial" charset="0"/>
              <a:buAutoNum type="arabicPeriod"/>
            </a:pPr>
            <a:r>
              <a:rPr lang="en-US" altLang="en-US" sz="1412" dirty="0">
                <a:solidFill>
                  <a:schemeClr val="tx1"/>
                </a:solidFill>
              </a:rPr>
              <a:t>Decide on a solution.</a:t>
            </a:r>
          </a:p>
          <a:p>
            <a:pPr lvl="1">
              <a:spcBef>
                <a:spcPct val="0"/>
              </a:spcBef>
              <a:spcAft>
                <a:spcPts val="590"/>
              </a:spcAft>
              <a:buClr>
                <a:schemeClr val="tx2"/>
              </a:buClr>
              <a:buFont typeface="Arial" charset="0"/>
              <a:buAutoNum type="arabicPeriod"/>
            </a:pPr>
            <a:r>
              <a:rPr lang="en-US" altLang="en-US" sz="1412" dirty="0">
                <a:solidFill>
                  <a:schemeClr val="tx1"/>
                </a:solidFill>
              </a:rPr>
              <a:t>Follow up.</a:t>
            </a:r>
          </a:p>
          <a:p>
            <a:pPr>
              <a:spcBef>
                <a:spcPct val="0"/>
              </a:spcBef>
              <a:spcAft>
                <a:spcPts val="590"/>
              </a:spcAft>
              <a:buClr>
                <a:schemeClr val="tx2"/>
              </a:buClr>
              <a:buSzTx/>
            </a:pPr>
            <a:endParaRPr lang="en-US" altLang="en-US" sz="1412" dirty="0">
              <a:solidFill>
                <a:schemeClr val="tx1"/>
              </a:solidFill>
            </a:endParaRPr>
          </a:p>
          <a:p>
            <a:pPr>
              <a:spcBef>
                <a:spcPct val="0"/>
              </a:spcBef>
              <a:spcAft>
                <a:spcPts val="590"/>
              </a:spcAft>
              <a:buClr>
                <a:schemeClr val="tx2"/>
              </a:buClr>
              <a:buSzTx/>
            </a:pPr>
            <a:r>
              <a:rPr lang="en-US" altLang="en-US" sz="1412" dirty="0">
                <a:solidFill>
                  <a:schemeClr val="tx1"/>
                </a:solidFill>
              </a:rPr>
              <a:t>	Let’s go over each step in detail.</a:t>
            </a:r>
          </a:p>
        </p:txBody>
      </p:sp>
    </p:spTree>
    <p:extLst>
      <p:ext uri="{BB962C8B-B14F-4D97-AF65-F5344CB8AC3E}">
        <p14:creationId xmlns:p14="http://schemas.microsoft.com/office/powerpoint/2010/main" val="260530962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theme/theme1.xml><?xml version="1.0" encoding="utf-8"?>
<a:theme xmlns:a="http://schemas.openxmlformats.org/drawingml/2006/main" name="Master Theme">
  <a:themeElements>
    <a:clrScheme name="Custom 27">
      <a:dk1>
        <a:srgbClr val="002477"/>
      </a:dk1>
      <a:lt1>
        <a:srgbClr val="FFFFFF"/>
      </a:lt1>
      <a:dk2>
        <a:srgbClr val="595959"/>
      </a:dk2>
      <a:lt2>
        <a:srgbClr val="CCF2F7"/>
      </a:lt2>
      <a:accent1>
        <a:srgbClr val="002477"/>
      </a:accent1>
      <a:accent2>
        <a:srgbClr val="00BED5"/>
      </a:accent2>
      <a:accent3>
        <a:srgbClr val="99E5EE"/>
      </a:accent3>
      <a:accent4>
        <a:srgbClr val="F5B700"/>
      </a:accent4>
      <a:accent5>
        <a:srgbClr val="FBE299"/>
      </a:accent5>
      <a:accent6>
        <a:srgbClr val="FF681F"/>
      </a:accent6>
      <a:hlink>
        <a:srgbClr val="196ECF"/>
      </a:hlink>
      <a:folHlink>
        <a:srgbClr val="002677"/>
      </a:folHlink>
    </a:clrScheme>
    <a:fontScheme name="UnitedHealthcare">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tx2">
              <a:lumMod val="40000"/>
              <a:lumOff val="60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B81EE8A72B8AE4980CDE9969CE37903" ma:contentTypeVersion="4" ma:contentTypeDescription="Create a new document." ma:contentTypeScope="" ma:versionID="6396699fb2d23bbdcdc250672ea22339">
  <xsd:schema xmlns:xsd="http://www.w3.org/2001/XMLSchema" xmlns:xs="http://www.w3.org/2001/XMLSchema" xmlns:p="http://schemas.microsoft.com/office/2006/metadata/properties" xmlns:ns2="d7b5156c-7859-495b-a65c-a7601d85f73c" targetNamespace="http://schemas.microsoft.com/office/2006/metadata/properties" ma:root="true" ma:fieldsID="96bd85ec804b84d5cac1abbaee854adf" ns2:_="">
    <xsd:import namespace="d7b5156c-7859-495b-a65c-a7601d85f73c"/>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5156c-7859-495b-a65c-a7601d85f7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709246-C8E3-4446-BC8B-C884F2FC83FD}">
  <ds:schemaRefs>
    <ds:schemaRef ds:uri="http://schemas.microsoft.com/sharepoint/v3/contenttype/forms"/>
  </ds:schemaRefs>
</ds:datastoreItem>
</file>

<file path=customXml/itemProps2.xml><?xml version="1.0" encoding="utf-8"?>
<ds:datastoreItem xmlns:ds="http://schemas.openxmlformats.org/officeDocument/2006/customXml" ds:itemID="{031D5651-AADE-4F2E-9B7B-D50FC5226B5C}">
  <ds:schemaRefs>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543C7D2-143F-4E9F-A7D5-526A0B25B19A}">
  <ds:schemaRefs>
    <ds:schemaRef ds:uri="d7b5156c-7859-495b-a65c-a7601d85f73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16742</TotalTime>
  <Words>2557</Words>
  <Application>Microsoft Office PowerPoint</Application>
  <PresentationFormat>On-screen Show (4:3)</PresentationFormat>
  <Paragraphs>221</Paragraphs>
  <Slides>25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ＭＳ Ｐゴシック</vt:lpstr>
      <vt:lpstr>Arial</vt:lpstr>
      <vt:lpstr>Calibri</vt:lpstr>
      <vt:lpstr>Georgia</vt:lpstr>
      <vt:lpstr>System Font Regular</vt:lpstr>
      <vt:lpstr>Master Theme</vt:lpstr>
      <vt:lpstr>How To Work With  Difficult Customers</vt:lpstr>
      <vt:lpstr>The Program</vt:lpstr>
      <vt:lpstr>Learning Points</vt:lpstr>
      <vt:lpstr>Listen and Empathize</vt:lpstr>
      <vt:lpstr>Listen and Empathize</vt:lpstr>
      <vt:lpstr>Listen and Empathize</vt:lpstr>
      <vt:lpstr>Listen and Empathize</vt:lpstr>
      <vt:lpstr>Listen and Empathize</vt:lpstr>
      <vt:lpstr>Find a Solution</vt:lpstr>
      <vt:lpstr>Find a Solution</vt:lpstr>
      <vt:lpstr>Find a Solution</vt:lpstr>
      <vt:lpstr>Find a Solution</vt:lpstr>
      <vt:lpstr>Find a Solution</vt:lpstr>
      <vt:lpstr>Verbal and Physical Abuse</vt:lpstr>
      <vt:lpstr>Verbal and Physical Abuse</vt:lpstr>
      <vt:lpstr>Verbal and Physical Abuse</vt:lpstr>
      <vt:lpstr>Verbal and Physical Abuse</vt:lpstr>
      <vt:lpstr>Verbal and Physical Abuse</vt:lpstr>
      <vt:lpstr>Sample Cases</vt:lpstr>
      <vt:lpstr>In Summary …</vt:lpstr>
      <vt:lpstr>About Professional Support</vt:lpstr>
      <vt:lpstr>Appendix A:</vt:lpstr>
      <vt:lpstr>Appendix A:</vt:lpstr>
      <vt:lpstr>Appendix B:</vt:lpstr>
      <vt:lpstr>Appendix B:</vt:lpstr>
    </vt:vector>
  </TitlesOfParts>
  <Company>UnitedHealthcare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Work with Difficult Customers</dc:title>
  <dc:creator>Jessica Strange</dc:creator>
  <cp:lastModifiedBy>Jessica Strange</cp:lastModifiedBy>
  <cp:revision>369</cp:revision>
  <cp:lastPrinted>2018-09-13T15:34:51Z</cp:lastPrinted>
  <dcterms:created xsi:type="dcterms:W3CDTF">2010-06-15T23:09:07Z</dcterms:created>
  <dcterms:modified xsi:type="dcterms:W3CDTF">2021-05-14T16:52:49Z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0x0101005B81EE8A72B8AE4980CDE9969CE37903</vt:lpwstr>
  </property>
  <property fmtid="{D5CDD505-2E9C-101B-9397-08002B2CF9AE}" pid="3" name="Order">
    <vt:r8>123700</vt:r8>
  </property>
</Properties>
</file>