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50" r:id="rId4"/>
  </p:sldMasterIdLst>
  <p:notesMasterIdLst>
    <p:notesMasterId r:id="rId23"/>
  </p:notesMasterIdLst>
  <p:handoutMasterIdLst>
    <p:handoutMasterId r:id="rId24"/>
  </p:handoutMasterIdLst>
  <p:sldIdLst>
    <p:sldId id="280" r:id="rId5"/>
    <p:sldId id="284" r:id="rId6"/>
    <p:sldId id="286" r:id="rId7"/>
    <p:sldId id="288" r:id="rId8"/>
    <p:sldId id="291" r:id="rId9"/>
    <p:sldId id="294" r:id="rId10"/>
    <p:sldId id="295" r:id="rId11"/>
    <p:sldId id="296" r:id="rId12"/>
    <p:sldId id="297" r:id="rId13"/>
    <p:sldId id="313" r:id="rId14"/>
    <p:sldId id="322" r:id="rId15"/>
    <p:sldId id="323" r:id="rId16"/>
    <p:sldId id="306" r:id="rId17"/>
    <p:sldId id="324" r:id="rId18"/>
    <p:sldId id="327" r:id="rId19"/>
    <p:sldId id="325" r:id="rId20"/>
    <p:sldId id="309" r:id="rId21"/>
    <p:sldId id="312" r:id="rId22"/>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82" autoAdjust="0"/>
    <p:restoredTop sz="96594" autoAdjust="0"/>
  </p:normalViewPr>
  <p:slideViewPr>
    <p:cSldViewPr snapToGrid="0">
      <p:cViewPr varScale="1">
        <p:scale>
          <a:sx n="76" d="100"/>
          <a:sy n="76" d="100"/>
        </p:scale>
        <p:origin x="3330" y="102"/>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0" d="100"/>
        <a:sy n="40" d="100"/>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6/10/2021</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6/10/2021</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41832">
              <a:spcBef>
                <a:spcPct val="30000"/>
              </a:spcBef>
              <a:defRPr sz="1200">
                <a:solidFill>
                  <a:schemeClr val="tx1"/>
                </a:solidFill>
                <a:latin typeface="Times New Roman" pitchFamily="18" charset="0"/>
              </a:defRPr>
            </a:lvl1pPr>
            <a:lvl2pPr marL="751896" indent="-288828" defTabSz="941832">
              <a:spcBef>
                <a:spcPct val="30000"/>
              </a:spcBef>
              <a:defRPr sz="1200">
                <a:solidFill>
                  <a:schemeClr val="tx1"/>
                </a:solidFill>
                <a:latin typeface="Times New Roman" pitchFamily="18" charset="0"/>
              </a:defRPr>
            </a:lvl2pPr>
            <a:lvl3pPr marL="1158453" indent="-230749" defTabSz="941832">
              <a:spcBef>
                <a:spcPct val="30000"/>
              </a:spcBef>
              <a:defRPr sz="1200">
                <a:solidFill>
                  <a:schemeClr val="tx1"/>
                </a:solidFill>
                <a:latin typeface="Times New Roman" pitchFamily="18" charset="0"/>
              </a:defRPr>
            </a:lvl3pPr>
            <a:lvl4pPr marL="1621521" indent="-230749" defTabSz="941832">
              <a:spcBef>
                <a:spcPct val="30000"/>
              </a:spcBef>
              <a:defRPr sz="1200">
                <a:solidFill>
                  <a:schemeClr val="tx1"/>
                </a:solidFill>
                <a:latin typeface="Times New Roman" pitchFamily="18" charset="0"/>
              </a:defRPr>
            </a:lvl4pPr>
            <a:lvl5pPr marL="2084588" indent="-230749" defTabSz="941832">
              <a:spcBef>
                <a:spcPct val="30000"/>
              </a:spcBef>
              <a:defRPr sz="1200">
                <a:solidFill>
                  <a:schemeClr val="tx1"/>
                </a:solidFill>
                <a:latin typeface="Times New Roman" pitchFamily="18" charset="0"/>
              </a:defRPr>
            </a:lvl5pPr>
            <a:lvl6pPr marL="2536668" indent="-230749" defTabSz="941832" eaLnBrk="0" fontAlgn="base" hangingPunct="0">
              <a:spcBef>
                <a:spcPct val="30000"/>
              </a:spcBef>
              <a:spcAft>
                <a:spcPct val="0"/>
              </a:spcAft>
              <a:defRPr sz="1200">
                <a:solidFill>
                  <a:schemeClr val="tx1"/>
                </a:solidFill>
                <a:latin typeface="Times New Roman" pitchFamily="18" charset="0"/>
              </a:defRPr>
            </a:lvl6pPr>
            <a:lvl7pPr marL="2988747" indent="-230749" defTabSz="941832" eaLnBrk="0" fontAlgn="base" hangingPunct="0">
              <a:spcBef>
                <a:spcPct val="30000"/>
              </a:spcBef>
              <a:spcAft>
                <a:spcPct val="0"/>
              </a:spcAft>
              <a:defRPr sz="1200">
                <a:solidFill>
                  <a:schemeClr val="tx1"/>
                </a:solidFill>
                <a:latin typeface="Times New Roman" pitchFamily="18" charset="0"/>
              </a:defRPr>
            </a:lvl7pPr>
            <a:lvl8pPr marL="3440826" indent="-230749" defTabSz="941832" eaLnBrk="0" fontAlgn="base" hangingPunct="0">
              <a:spcBef>
                <a:spcPct val="30000"/>
              </a:spcBef>
              <a:spcAft>
                <a:spcPct val="0"/>
              </a:spcAft>
              <a:defRPr sz="1200">
                <a:solidFill>
                  <a:schemeClr val="tx1"/>
                </a:solidFill>
                <a:latin typeface="Times New Roman" pitchFamily="18" charset="0"/>
              </a:defRPr>
            </a:lvl8pPr>
            <a:lvl9pPr marL="3892906" indent="-230749" defTabSz="941832"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CCE1C64-94E4-40ED-A2AC-2B592F4E6489}" type="slidenum">
              <a:rPr lang="en-US" altLang="en-US" smtClean="0"/>
              <a:pPr>
                <a:spcBef>
                  <a:spcPct val="0"/>
                </a:spcBef>
              </a:pPr>
              <a:t>1</a:t>
            </a:fld>
            <a:endParaRPr lang="en-US" altLang="en-US"/>
          </a:p>
        </p:txBody>
      </p:sp>
      <p:sp>
        <p:nvSpPr>
          <p:cNvPr id="60419" name="Text Box 2"/>
          <p:cNvSpPr txBox="1">
            <a:spLocks noChangeArrowheads="1"/>
          </p:cNvSpPr>
          <p:nvPr/>
        </p:nvSpPr>
        <p:spPr bwMode="auto">
          <a:xfrm>
            <a:off x="4283959" y="0"/>
            <a:ext cx="189598" cy="309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354" tIns="47178" rIns="94354" bIns="47178">
            <a:spAutoFit/>
          </a:bodyPr>
          <a:lstStyle>
            <a:lvl1pPr defTabSz="930275">
              <a:spcBef>
                <a:spcPct val="30000"/>
              </a:spcBef>
              <a:defRPr sz="1200">
                <a:solidFill>
                  <a:schemeClr val="tx1"/>
                </a:solidFill>
                <a:latin typeface="Times New Roman" pitchFamily="18" charset="0"/>
              </a:defRPr>
            </a:lvl1pPr>
            <a:lvl2pPr marL="742950" indent="-285750" defTabSz="930275">
              <a:spcBef>
                <a:spcPct val="30000"/>
              </a:spcBef>
              <a:defRPr sz="1200">
                <a:solidFill>
                  <a:schemeClr val="tx1"/>
                </a:solidFill>
                <a:latin typeface="Times New Roman" pitchFamily="18" charset="0"/>
              </a:defRPr>
            </a:lvl2pPr>
            <a:lvl3pPr marL="1143000" indent="-228600" defTabSz="930275">
              <a:spcBef>
                <a:spcPct val="30000"/>
              </a:spcBef>
              <a:defRPr sz="1200">
                <a:solidFill>
                  <a:schemeClr val="tx1"/>
                </a:solidFill>
                <a:latin typeface="Times New Roman" pitchFamily="18" charset="0"/>
              </a:defRPr>
            </a:lvl3pPr>
            <a:lvl4pPr marL="1600200" indent="-228600" defTabSz="930275">
              <a:spcBef>
                <a:spcPct val="30000"/>
              </a:spcBef>
              <a:defRPr sz="1200">
                <a:solidFill>
                  <a:schemeClr val="tx1"/>
                </a:solidFill>
                <a:latin typeface="Times New Roman" pitchFamily="18" charset="0"/>
              </a:defRPr>
            </a:lvl4pPr>
            <a:lvl5pPr marL="2057400" indent="-228600" defTabSz="930275">
              <a:spcBef>
                <a:spcPct val="30000"/>
              </a:spcBef>
              <a:defRPr sz="1200">
                <a:solidFill>
                  <a:schemeClr val="tx1"/>
                </a:solidFill>
                <a:latin typeface="Times New Roman" pitchFamily="18" charset="0"/>
              </a:defRPr>
            </a:lvl5pPr>
            <a:lvl6pPr marL="2514600" indent="-228600" defTabSz="930275" eaLnBrk="0" fontAlgn="base" hangingPunct="0">
              <a:spcBef>
                <a:spcPct val="30000"/>
              </a:spcBef>
              <a:spcAft>
                <a:spcPct val="0"/>
              </a:spcAft>
              <a:defRPr sz="1200">
                <a:solidFill>
                  <a:schemeClr val="tx1"/>
                </a:solidFill>
                <a:latin typeface="Times New Roman" pitchFamily="18" charset="0"/>
              </a:defRPr>
            </a:lvl6pPr>
            <a:lvl7pPr marL="2971800" indent="-228600" defTabSz="930275" eaLnBrk="0" fontAlgn="base" hangingPunct="0">
              <a:spcBef>
                <a:spcPct val="30000"/>
              </a:spcBef>
              <a:spcAft>
                <a:spcPct val="0"/>
              </a:spcAft>
              <a:defRPr sz="1200">
                <a:solidFill>
                  <a:schemeClr val="tx1"/>
                </a:solidFill>
                <a:latin typeface="Times New Roman" pitchFamily="18" charset="0"/>
              </a:defRPr>
            </a:lvl7pPr>
            <a:lvl8pPr marL="3429000" indent="-228600" defTabSz="930275" eaLnBrk="0" fontAlgn="base" hangingPunct="0">
              <a:spcBef>
                <a:spcPct val="30000"/>
              </a:spcBef>
              <a:spcAft>
                <a:spcPct val="0"/>
              </a:spcAft>
              <a:defRPr sz="1200">
                <a:solidFill>
                  <a:schemeClr val="tx1"/>
                </a:solidFill>
                <a:latin typeface="Times New Roman" pitchFamily="18" charset="0"/>
              </a:defRPr>
            </a:lvl8pPr>
            <a:lvl9pPr marL="3886200" indent="-228600" defTabSz="93027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n-US" altLang="en-US" sz="1400" b="1">
              <a:latin typeface="Arial" charset="0"/>
            </a:endParaRPr>
          </a:p>
        </p:txBody>
      </p:sp>
      <p:sp>
        <p:nvSpPr>
          <p:cNvPr id="60420" name="Rectangle 3"/>
          <p:cNvSpPr>
            <a:spLocks noGrp="1" noChangeArrowheads="1"/>
          </p:cNvSpPr>
          <p:nvPr>
            <p:ph type="body" idx="1"/>
          </p:nvPr>
        </p:nvSpPr>
        <p:spPr>
          <a:noFill/>
        </p:spPr>
        <p:txBody>
          <a:bodyPr/>
          <a:lstStyle/>
          <a:p>
            <a:pPr eaLnBrk="1" hangingPunct="1"/>
            <a:endParaRPr lang="en-US" altLang="en-US"/>
          </a:p>
        </p:txBody>
      </p:sp>
      <p:sp>
        <p:nvSpPr>
          <p:cNvPr id="60421" name="Rectangle 4"/>
          <p:cNvSpPr>
            <a:spLocks noGrp="1" noRot="1" noChangeAspect="1" noChangeArrowheads="1" noTextEdit="1"/>
          </p:cNvSpPr>
          <p:nvPr>
            <p:ph type="sldImg"/>
          </p:nvPr>
        </p:nvSpPr>
        <p:spPr>
          <a:xfrm>
            <a:off x="2159000" y="696913"/>
            <a:ext cx="2692400" cy="3486150"/>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16</a:t>
            </a:fld>
            <a:endParaRPr lang="en-US" dirty="0"/>
          </a:p>
        </p:txBody>
      </p:sp>
    </p:spTree>
    <p:extLst>
      <p:ext uri="{BB962C8B-B14F-4D97-AF65-F5344CB8AC3E}">
        <p14:creationId xmlns:p14="http://schemas.microsoft.com/office/powerpoint/2010/main" val="120569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2159000" y="696913"/>
            <a:ext cx="2692400" cy="3486150"/>
          </a:xfrm>
          <a:ln/>
        </p:spPr>
      </p:sp>
      <p:sp>
        <p:nvSpPr>
          <p:cNvPr id="4198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41988" name="Slide Number Placeholder 3"/>
          <p:cNvSpPr>
            <a:spLocks noGrp="1"/>
          </p:cNvSpPr>
          <p:nvPr>
            <p:ph type="sldNum" sz="quarter" idx="5"/>
          </p:nvPr>
        </p:nvSpPr>
        <p:spPr>
          <a:noFill/>
        </p:spPr>
        <p:txBody>
          <a:bodyPr/>
          <a:lstStyle>
            <a:lvl1pPr defTabSz="464637">
              <a:spcBef>
                <a:spcPct val="30000"/>
              </a:spcBef>
              <a:defRPr sz="1200">
                <a:solidFill>
                  <a:schemeClr val="tx1"/>
                </a:solidFill>
                <a:latin typeface="Arial" charset="0"/>
                <a:ea typeface="ＭＳ Ｐゴシック" pitchFamily="34" charset="-128"/>
              </a:defRPr>
            </a:lvl1pPr>
            <a:lvl2pPr marL="715792" indent="-273131" defTabSz="464637">
              <a:spcBef>
                <a:spcPct val="30000"/>
              </a:spcBef>
              <a:defRPr sz="1200">
                <a:solidFill>
                  <a:schemeClr val="tx1"/>
                </a:solidFill>
                <a:latin typeface="Arial" charset="0"/>
                <a:ea typeface="ＭＳ Ｐゴシック" pitchFamily="34" charset="-128"/>
              </a:defRPr>
            </a:lvl2pPr>
            <a:lvl3pPr marL="1100374" indent="-218192" defTabSz="464637">
              <a:spcBef>
                <a:spcPct val="30000"/>
              </a:spcBef>
              <a:defRPr sz="1200">
                <a:solidFill>
                  <a:schemeClr val="tx1"/>
                </a:solidFill>
                <a:latin typeface="Arial" charset="0"/>
                <a:ea typeface="ＭＳ Ｐゴシック" pitchFamily="34" charset="-128"/>
              </a:defRPr>
            </a:lvl3pPr>
            <a:lvl4pPr marL="1539896" indent="-218192" defTabSz="464637">
              <a:spcBef>
                <a:spcPct val="30000"/>
              </a:spcBef>
              <a:defRPr sz="1200">
                <a:solidFill>
                  <a:schemeClr val="tx1"/>
                </a:solidFill>
                <a:latin typeface="Arial" charset="0"/>
                <a:ea typeface="ＭＳ Ｐゴシック" pitchFamily="34" charset="-128"/>
              </a:defRPr>
            </a:lvl4pPr>
            <a:lvl5pPr marL="1980987" indent="-218192" defTabSz="464637">
              <a:spcBef>
                <a:spcPct val="30000"/>
              </a:spcBef>
              <a:defRPr sz="1200">
                <a:solidFill>
                  <a:schemeClr val="tx1"/>
                </a:solidFill>
                <a:latin typeface="Arial" charset="0"/>
                <a:ea typeface="ＭＳ Ｐゴシック" pitchFamily="34" charset="-128"/>
              </a:defRPr>
            </a:lvl5pPr>
            <a:lvl6pPr marL="2433066"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6pPr>
            <a:lvl7pPr marL="288514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7pPr>
            <a:lvl8pPr marL="333722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8pPr>
            <a:lvl9pPr marL="3789304"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5F56699B-45D3-4CC2-97D4-B7805DC86282}" type="slidenum">
              <a:rPr lang="en-US" altLang="en-US" sz="1300"/>
              <a:pPr>
                <a:spcBef>
                  <a:spcPct val="0"/>
                </a:spcBef>
              </a:pPr>
              <a:t>17</a:t>
            </a:fld>
            <a:endParaRPr lang="en-US" alt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18</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99193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7</a:t>
            </a:fld>
            <a:endParaRPr lang="en-US" dirty="0"/>
          </a:p>
        </p:txBody>
      </p:sp>
    </p:spTree>
    <p:extLst>
      <p:ext uri="{BB962C8B-B14F-4D97-AF65-F5344CB8AC3E}">
        <p14:creationId xmlns:p14="http://schemas.microsoft.com/office/powerpoint/2010/main" val="2657218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8</a:t>
            </a:fld>
            <a:endParaRPr lang="en-US" dirty="0"/>
          </a:p>
        </p:txBody>
      </p:sp>
    </p:spTree>
    <p:extLst>
      <p:ext uri="{BB962C8B-B14F-4D97-AF65-F5344CB8AC3E}">
        <p14:creationId xmlns:p14="http://schemas.microsoft.com/office/powerpoint/2010/main" val="1449137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9</a:t>
            </a:fld>
            <a:endParaRPr lang="en-US" dirty="0"/>
          </a:p>
        </p:txBody>
      </p:sp>
    </p:spTree>
    <p:extLst>
      <p:ext uri="{BB962C8B-B14F-4D97-AF65-F5344CB8AC3E}">
        <p14:creationId xmlns:p14="http://schemas.microsoft.com/office/powerpoint/2010/main" val="418563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11</a:t>
            </a:fld>
            <a:endParaRPr lang="en-US" dirty="0"/>
          </a:p>
        </p:txBody>
      </p:sp>
    </p:spTree>
    <p:extLst>
      <p:ext uri="{BB962C8B-B14F-4D97-AF65-F5344CB8AC3E}">
        <p14:creationId xmlns:p14="http://schemas.microsoft.com/office/powerpoint/2010/main" val="756564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12</a:t>
            </a:fld>
            <a:endParaRPr lang="en-US" dirty="0"/>
          </a:p>
        </p:txBody>
      </p:sp>
    </p:spTree>
    <p:extLst>
      <p:ext uri="{BB962C8B-B14F-4D97-AF65-F5344CB8AC3E}">
        <p14:creationId xmlns:p14="http://schemas.microsoft.com/office/powerpoint/2010/main" val="2202631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13</a:t>
            </a:fld>
            <a:endParaRPr lang="en-US" dirty="0"/>
          </a:p>
        </p:txBody>
      </p:sp>
    </p:spTree>
    <p:extLst>
      <p:ext uri="{BB962C8B-B14F-4D97-AF65-F5344CB8AC3E}">
        <p14:creationId xmlns:p14="http://schemas.microsoft.com/office/powerpoint/2010/main" val="3149360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14</a:t>
            </a:fld>
            <a:endParaRPr lang="en-US" dirty="0"/>
          </a:p>
        </p:txBody>
      </p:sp>
    </p:spTree>
    <p:extLst>
      <p:ext uri="{BB962C8B-B14F-4D97-AF65-F5344CB8AC3E}">
        <p14:creationId xmlns:p14="http://schemas.microsoft.com/office/powerpoint/2010/main" val="2213273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15</a:t>
            </a:fld>
            <a:endParaRPr lang="en-US" dirty="0"/>
          </a:p>
        </p:txBody>
      </p:sp>
    </p:spTree>
    <p:extLst>
      <p:ext uri="{BB962C8B-B14F-4D97-AF65-F5344CB8AC3E}">
        <p14:creationId xmlns:p14="http://schemas.microsoft.com/office/powerpoint/2010/main" val="29795554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334742" y="9271610"/>
            <a:ext cx="2656108" cy="6566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48"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197116" y="2654300"/>
            <a:ext cx="5293379" cy="1754010"/>
          </a:xfrm>
        </p:spPr>
        <p:txBody>
          <a:bodyPr anchor="b">
            <a:noAutofit/>
          </a:bodyPr>
          <a:lstStyle>
            <a:lvl1pPr algn="l">
              <a:defRPr sz="3800"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197116" y="4387095"/>
            <a:ext cx="5293379" cy="807205"/>
          </a:xfrm>
        </p:spPr>
        <p:txBody>
          <a:bodyPr>
            <a:noAutofit/>
          </a:bodyPr>
          <a:lstStyle>
            <a:lvl1pPr marL="0" indent="0" algn="l">
              <a:buNone/>
              <a:defRPr sz="1500">
                <a:solidFill>
                  <a:schemeClr val="accent1"/>
                </a:solidFill>
              </a:defRPr>
            </a:lvl1pPr>
            <a:lvl2pPr marL="291492" indent="0" algn="ctr">
              <a:buNone/>
              <a:defRPr sz="1275"/>
            </a:lvl2pPr>
            <a:lvl3pPr marL="582984" indent="0" algn="ctr">
              <a:buNone/>
              <a:defRPr sz="1148"/>
            </a:lvl3pPr>
            <a:lvl4pPr marL="874477" indent="0" algn="ctr">
              <a:buNone/>
              <a:defRPr sz="1020"/>
            </a:lvl4pPr>
            <a:lvl5pPr marL="1165970" indent="0" algn="ctr">
              <a:buNone/>
              <a:defRPr sz="1020"/>
            </a:lvl5pPr>
            <a:lvl6pPr marL="1457462" indent="0" algn="ctr">
              <a:buNone/>
              <a:defRPr sz="1020"/>
            </a:lvl6pPr>
            <a:lvl7pPr marL="1748954" indent="0" algn="ctr">
              <a:buNone/>
              <a:defRPr sz="1020"/>
            </a:lvl7pPr>
            <a:lvl8pPr marL="2040446" indent="0" algn="ctr">
              <a:buNone/>
              <a:defRPr sz="1020"/>
            </a:lvl8pPr>
            <a:lvl9pPr marL="2331938" indent="0" algn="ctr">
              <a:buNone/>
              <a:defRPr sz="102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787780"/>
            <a:ext cx="7772399" cy="1613020"/>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419100" y="549275"/>
            <a:ext cx="460213"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226306" y="9100439"/>
            <a:ext cx="1161919" cy="402336"/>
          </a:xfrm>
          <a:prstGeom prst="rect">
            <a:avLst/>
          </a:prstGeom>
        </p:spPr>
      </p:pic>
    </p:spTree>
    <p:extLst>
      <p:ext uri="{BB962C8B-B14F-4D97-AF65-F5344CB8AC3E}">
        <p14:creationId xmlns:p14="http://schemas.microsoft.com/office/powerpoint/2010/main" val="121191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197116" y="3876827"/>
            <a:ext cx="5293379" cy="2635438"/>
          </a:xfrm>
        </p:spPr>
        <p:txBody>
          <a:bodyPr anchor="ctr">
            <a:noAutofit/>
          </a:bodyPr>
          <a:lstStyle>
            <a:lvl1pPr algn="l">
              <a:defRPr sz="3800"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419100" y="549275"/>
            <a:ext cx="460213" cy="802827"/>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spTree>
    <p:extLst>
      <p:ext uri="{BB962C8B-B14F-4D97-AF65-F5344CB8AC3E}">
        <p14:creationId xmlns:p14="http://schemas.microsoft.com/office/powerpoint/2010/main" val="423743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8670" y="457200"/>
            <a:ext cx="7037805" cy="898213"/>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08239775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8670" y="457200"/>
            <a:ext cx="7037805" cy="981075"/>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318670" y="1803400"/>
            <a:ext cx="7037805" cy="6021752"/>
          </a:xfrm>
        </p:spPr>
        <p:txBody>
          <a:bodyPr/>
          <a:lstStyle>
            <a:lvl1pPr marL="97164" indent="-97164">
              <a:spcBef>
                <a:spcPts val="255"/>
              </a:spcBef>
              <a:spcAft>
                <a:spcPts val="510"/>
              </a:spcAft>
              <a:buClr>
                <a:schemeClr val="accent1"/>
              </a:buClr>
              <a:tabLst/>
              <a:defRPr sz="1400"/>
            </a:lvl1pPr>
            <a:lvl2pPr marL="184883" indent="-83669">
              <a:spcBef>
                <a:spcPts val="0"/>
              </a:spcBef>
              <a:spcAft>
                <a:spcPts val="510"/>
              </a:spcAft>
              <a:buClr>
                <a:schemeClr val="accent1"/>
              </a:buClr>
              <a:tabLst/>
              <a:defRPr sz="1400"/>
            </a:lvl2pPr>
            <a:lvl3pPr marL="267202" indent="-70174">
              <a:spcBef>
                <a:spcPts val="0"/>
              </a:spcBef>
              <a:spcAft>
                <a:spcPts val="510"/>
              </a:spcAft>
              <a:buClr>
                <a:schemeClr val="accent1"/>
              </a:buClr>
              <a:tabLst/>
              <a:defRPr sz="1200"/>
            </a:lvl3pPr>
            <a:lvl4pPr marL="344123" indent="-76922">
              <a:spcBef>
                <a:spcPts val="0"/>
              </a:spcBef>
              <a:spcAft>
                <a:spcPts val="510"/>
              </a:spcAft>
              <a:buClr>
                <a:schemeClr val="accent1"/>
              </a:buClr>
              <a:tabLst/>
              <a:defRPr sz="1100"/>
            </a:lvl4pPr>
            <a:lvl5pPr marL="419695" indent="-68825">
              <a:spcBef>
                <a:spcPts val="0"/>
              </a:spcBef>
              <a:spcAft>
                <a:spcPts val="510"/>
              </a:spcAft>
              <a:buClr>
                <a:schemeClr val="accent1"/>
              </a:buClr>
              <a:tabLst/>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406237037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18670" y="457200"/>
            <a:ext cx="7037805" cy="981075"/>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0352266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318670" y="457200"/>
            <a:ext cx="7037805" cy="981075"/>
          </a:xfrm>
        </p:spPr>
        <p:txBody>
          <a:bodyPr/>
          <a:lstStyle>
            <a:lvl1pPr>
              <a:lnSpc>
                <a:spcPct val="100000"/>
              </a:lnSpc>
              <a:defRPr sz="2800"/>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88620" y="2431897"/>
            <a:ext cx="6995160" cy="5918810"/>
          </a:xfrm>
        </p:spPr>
        <p:txBody>
          <a:bodyPr anchor="ctr"/>
          <a:lstStyle>
            <a:lvl1pPr marL="0" indent="0" algn="ctr">
              <a:buNone/>
              <a:defRPr sz="76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2296259311"/>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326442" y="2449779"/>
            <a:ext cx="7135063" cy="5900928"/>
          </a:xfrm>
        </p:spPr>
        <p:txBody>
          <a:bodyPr anchor="ctr"/>
          <a:lstStyle>
            <a:lvl1pPr marL="0" indent="0" algn="ctr">
              <a:buFont typeface="Arial" panose="020B0604020202020204" pitchFamily="34" charset="0"/>
              <a:buNone/>
              <a:defRPr sz="76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318668" y="457200"/>
            <a:ext cx="7037807" cy="981075"/>
          </a:xfrm>
        </p:spPr>
        <p:txBody>
          <a:bodyPr/>
          <a:lstStyle>
            <a:lvl1pPr>
              <a:lnSpc>
                <a:spcPct val="100000"/>
              </a:lnSpc>
              <a:defRPr sz="2800"/>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Tree>
    <p:extLst>
      <p:ext uri="{BB962C8B-B14F-4D97-AF65-F5344CB8AC3E}">
        <p14:creationId xmlns:p14="http://schemas.microsoft.com/office/powerpoint/2010/main" val="384143324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
        <p:nvSpPr>
          <p:cNvPr id="17" name="Text Placeholder 6"/>
          <p:cNvSpPr>
            <a:spLocks noGrp="1"/>
          </p:cNvSpPr>
          <p:nvPr>
            <p:ph type="body" sz="quarter" idx="27" hasCustomPrompt="1"/>
          </p:nvPr>
        </p:nvSpPr>
        <p:spPr bwMode="gray">
          <a:xfrm>
            <a:off x="5834024" y="455613"/>
            <a:ext cx="1481176" cy="169277"/>
          </a:xfrm>
        </p:spPr>
        <p:txBody>
          <a:bodyPr wrap="none" rIns="0" bIns="0" anchor="t" anchorCtr="0"/>
          <a:lstStyle>
            <a:lvl1pPr marL="0" indent="0" algn="r">
              <a:spcBef>
                <a:spcPts val="0"/>
              </a:spcBef>
              <a:buNone/>
              <a:defRPr sz="1100" b="1" baseline="0">
                <a:solidFill>
                  <a:schemeClr val="tx1"/>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dirty="0"/>
              <a:t>Insert Document Type</a:t>
            </a:r>
          </a:p>
        </p:txBody>
      </p:sp>
    </p:spTree>
    <p:extLst>
      <p:ext uri="{BB962C8B-B14F-4D97-AF65-F5344CB8AC3E}">
        <p14:creationId xmlns:p14="http://schemas.microsoft.com/office/powerpoint/2010/main" val="1226489672"/>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318667" y="454079"/>
            <a:ext cx="7037807" cy="917521"/>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318667" y="1371600"/>
            <a:ext cx="7037807" cy="618959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7134225" y="9203005"/>
            <a:ext cx="333395" cy="549114"/>
          </a:xfrm>
          <a:prstGeom prst="rect">
            <a:avLst/>
          </a:prstGeom>
        </p:spPr>
        <p:txBody>
          <a:bodyPr vert="horz" lIns="91440" tIns="45720" rIns="91440" bIns="45720" rtlCol="0" anchor="ctr"/>
          <a:lstStyle>
            <a:lvl1pPr algn="r">
              <a:defRPr sz="800"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4511040" y="9201922"/>
            <a:ext cx="2623185" cy="537068"/>
          </a:xfrm>
          <a:prstGeom prst="rect">
            <a:avLst/>
          </a:prstGeom>
        </p:spPr>
        <p:txBody>
          <a:bodyPr vert="horz" lIns="91440" tIns="45720" rIns="91440" bIns="45720" rtlCol="0" anchor="ctr"/>
          <a:lstStyle>
            <a:lvl1pPr algn="r">
              <a:defRPr sz="800">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784860" y="9381617"/>
            <a:ext cx="2957208" cy="184666"/>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419101" y="9305495"/>
            <a:ext cx="133150" cy="23227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dirty="0"/>
          </a:p>
        </p:txBody>
      </p:sp>
    </p:spTree>
    <p:extLst>
      <p:ext uri="{BB962C8B-B14F-4D97-AF65-F5344CB8AC3E}">
        <p14:creationId xmlns:p14="http://schemas.microsoft.com/office/powerpoint/2010/main" val="214089711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Lst>
  <p:hf hdr="0" ftr="0" dt="0"/>
  <p:txStyles>
    <p:titleStyle>
      <a:lvl1pPr algn="l" defTabSz="582984" rtl="0" eaLnBrk="1" latinLnBrk="0" hangingPunct="1">
        <a:lnSpc>
          <a:spcPct val="100000"/>
        </a:lnSpc>
        <a:spcBef>
          <a:spcPct val="0"/>
        </a:spcBef>
        <a:buNone/>
        <a:defRPr sz="2800" b="1" i="0" kern="1200" spc="0" baseline="0">
          <a:solidFill>
            <a:schemeClr val="accent1"/>
          </a:solidFill>
          <a:latin typeface="+mj-lt"/>
          <a:ea typeface="+mj-ea"/>
          <a:cs typeface="+mj-cs"/>
        </a:defRPr>
      </a:lvl1pPr>
    </p:titleStyle>
    <p:bodyStyle>
      <a:lvl1pPr marL="99863" indent="-99863" algn="l" defTabSz="582984" rtl="0" eaLnBrk="1" latinLnBrk="0" hangingPunct="1">
        <a:lnSpc>
          <a:spcPct val="90000"/>
        </a:lnSpc>
        <a:spcBef>
          <a:spcPts val="255"/>
        </a:spcBef>
        <a:spcAft>
          <a:spcPts val="51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186232" indent="-86369" algn="l" defTabSz="582984" rtl="0" eaLnBrk="1" latinLnBrk="0" hangingPunct="1">
        <a:lnSpc>
          <a:spcPct val="90000"/>
        </a:lnSpc>
        <a:spcBef>
          <a:spcPts val="0"/>
        </a:spcBef>
        <a:spcAft>
          <a:spcPts val="51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279347" indent="-86369"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341425" indent="-62077" algn="l" defTabSz="582984" rtl="0" eaLnBrk="1" latinLnBrk="0" hangingPunct="1">
        <a:lnSpc>
          <a:spcPct val="90000"/>
        </a:lnSpc>
        <a:spcBef>
          <a:spcPts val="0"/>
        </a:spcBef>
        <a:spcAft>
          <a:spcPts val="51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442637" indent="-86369"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000" b="0" i="0" kern="1200">
          <a:solidFill>
            <a:schemeClr val="accent1"/>
          </a:solidFill>
          <a:latin typeface="+mn-lt"/>
          <a:ea typeface="+mn-ea"/>
          <a:cs typeface="Arial" panose="020B0604020202020204" pitchFamily="34" charset="0"/>
        </a:defRPr>
      </a:lvl5pPr>
      <a:lvl6pPr marL="1603208"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700"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6192"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685"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84" rtl="0" eaLnBrk="1" latinLnBrk="0" hangingPunct="1">
        <a:defRPr sz="1148" kern="1200">
          <a:solidFill>
            <a:schemeClr val="tx1"/>
          </a:solidFill>
          <a:latin typeface="+mn-lt"/>
          <a:ea typeface="+mn-ea"/>
          <a:cs typeface="+mn-cs"/>
        </a:defRPr>
      </a:lvl1pPr>
      <a:lvl2pPr marL="291492" algn="l" defTabSz="582984" rtl="0" eaLnBrk="1" latinLnBrk="0" hangingPunct="1">
        <a:defRPr sz="1148" kern="1200">
          <a:solidFill>
            <a:schemeClr val="tx1"/>
          </a:solidFill>
          <a:latin typeface="+mn-lt"/>
          <a:ea typeface="+mn-ea"/>
          <a:cs typeface="+mn-cs"/>
        </a:defRPr>
      </a:lvl2pPr>
      <a:lvl3pPr marL="582984" algn="l" defTabSz="582984" rtl="0" eaLnBrk="1" latinLnBrk="0" hangingPunct="1">
        <a:defRPr sz="1148" kern="1200">
          <a:solidFill>
            <a:schemeClr val="tx1"/>
          </a:solidFill>
          <a:latin typeface="+mn-lt"/>
          <a:ea typeface="+mn-ea"/>
          <a:cs typeface="+mn-cs"/>
        </a:defRPr>
      </a:lvl3pPr>
      <a:lvl4pPr marL="874477" algn="l" defTabSz="582984" rtl="0" eaLnBrk="1" latinLnBrk="0" hangingPunct="1">
        <a:defRPr sz="1148" kern="1200">
          <a:solidFill>
            <a:schemeClr val="tx1"/>
          </a:solidFill>
          <a:latin typeface="+mn-lt"/>
          <a:ea typeface="+mn-ea"/>
          <a:cs typeface="+mn-cs"/>
        </a:defRPr>
      </a:lvl4pPr>
      <a:lvl5pPr marL="1165970" algn="l" defTabSz="582984" rtl="0" eaLnBrk="1" latinLnBrk="0" hangingPunct="1">
        <a:defRPr sz="1148" kern="1200">
          <a:solidFill>
            <a:schemeClr val="tx1"/>
          </a:solidFill>
          <a:latin typeface="+mn-lt"/>
          <a:ea typeface="+mn-ea"/>
          <a:cs typeface="+mn-cs"/>
        </a:defRPr>
      </a:lvl5pPr>
      <a:lvl6pPr marL="1457462" algn="l" defTabSz="582984" rtl="0" eaLnBrk="1" latinLnBrk="0" hangingPunct="1">
        <a:defRPr sz="1148" kern="1200">
          <a:solidFill>
            <a:schemeClr val="tx1"/>
          </a:solidFill>
          <a:latin typeface="+mn-lt"/>
          <a:ea typeface="+mn-ea"/>
          <a:cs typeface="+mn-cs"/>
        </a:defRPr>
      </a:lvl6pPr>
      <a:lvl7pPr marL="1748954" algn="l" defTabSz="582984" rtl="0" eaLnBrk="1" latinLnBrk="0" hangingPunct="1">
        <a:defRPr sz="1148" kern="1200">
          <a:solidFill>
            <a:schemeClr val="tx1"/>
          </a:solidFill>
          <a:latin typeface="+mn-lt"/>
          <a:ea typeface="+mn-ea"/>
          <a:cs typeface="+mn-cs"/>
        </a:defRPr>
      </a:lvl7pPr>
      <a:lvl8pPr marL="2040446" algn="l" defTabSz="582984" rtl="0" eaLnBrk="1" latinLnBrk="0" hangingPunct="1">
        <a:defRPr sz="1148" kern="1200">
          <a:solidFill>
            <a:schemeClr val="tx1"/>
          </a:solidFill>
          <a:latin typeface="+mn-lt"/>
          <a:ea typeface="+mn-ea"/>
          <a:cs typeface="+mn-cs"/>
        </a:defRPr>
      </a:lvl8pPr>
      <a:lvl9pPr marL="2331938" algn="l" defTabSz="582984" rtl="0" eaLnBrk="1" latinLnBrk="0" hangingPunct="1">
        <a:defRPr sz="114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97116" y="2654300"/>
            <a:ext cx="5944464" cy="1754010"/>
          </a:xfrm>
        </p:spPr>
        <p:txBody>
          <a:bodyPr/>
          <a:lstStyle/>
          <a:p>
            <a:r>
              <a:rPr lang="en-US" altLang="en-US" dirty="0"/>
              <a:t>Losing Weight Healthfully</a:t>
            </a:r>
          </a:p>
        </p:txBody>
      </p:sp>
      <p:sp>
        <p:nvSpPr>
          <p:cNvPr id="3075" name="Rectangle 3"/>
          <p:cNvSpPr>
            <a:spLocks noGrp="1" noChangeArrowheads="1"/>
          </p:cNvSpPr>
          <p:nvPr>
            <p:ph type="subTitle" idx="1"/>
          </p:nvPr>
        </p:nvSpPr>
        <p:spPr/>
        <p:txBody>
          <a:bodyPr/>
          <a:lstStyle/>
          <a:p>
            <a:r>
              <a:rPr lang="en-US" altLang="en-US" dirty="0"/>
              <a:t>Workbook</a:t>
            </a:r>
          </a:p>
        </p:txBody>
      </p:sp>
      <p:sp>
        <p:nvSpPr>
          <p:cNvPr id="3077" name="TextBox 1"/>
          <p:cNvSpPr txBox="1">
            <a:spLocks noChangeArrowheads="1"/>
          </p:cNvSpPr>
          <p:nvPr/>
        </p:nvSpPr>
        <p:spPr bwMode="auto">
          <a:xfrm>
            <a:off x="6701897" y="9639300"/>
            <a:ext cx="760393" cy="24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chemeClr val="accent2"/>
              </a:buClr>
              <a:buChar char="•"/>
              <a:defRPr sz="1200">
                <a:solidFill>
                  <a:schemeClr val="accent2"/>
                </a:solidFill>
                <a:latin typeface="Times New Roman" pitchFamily="18" charset="0"/>
              </a:defRPr>
            </a:lvl1pPr>
            <a:lvl2pPr marL="742950" indent="-285750">
              <a:spcBef>
                <a:spcPct val="20000"/>
              </a:spcBef>
              <a:buClr>
                <a:schemeClr val="accent2"/>
              </a:buClr>
              <a:buChar char="–"/>
              <a:defRPr sz="1200">
                <a:solidFill>
                  <a:schemeClr val="accent2"/>
                </a:solidFill>
                <a:latin typeface="Times New Roman" pitchFamily="18" charset="0"/>
              </a:defRPr>
            </a:lvl2pPr>
            <a:lvl3pPr marL="1143000" indent="-228600">
              <a:spcBef>
                <a:spcPct val="20000"/>
              </a:spcBef>
              <a:buClr>
                <a:schemeClr val="accent2"/>
              </a:buClr>
              <a:buChar char="•"/>
              <a:defRPr sz="1200">
                <a:solidFill>
                  <a:schemeClr val="accent2"/>
                </a:solidFill>
                <a:latin typeface="Times New Roman" pitchFamily="18" charset="0"/>
              </a:defRPr>
            </a:lvl3pPr>
            <a:lvl4pPr marL="1600200" indent="-228600">
              <a:spcBef>
                <a:spcPct val="20000"/>
              </a:spcBef>
              <a:buClr>
                <a:schemeClr val="accent2"/>
              </a:buClr>
              <a:buChar char="–"/>
              <a:defRPr sz="1200">
                <a:solidFill>
                  <a:schemeClr val="accent2"/>
                </a:solidFill>
                <a:latin typeface="Times New Roman" pitchFamily="18" charset="0"/>
              </a:defRPr>
            </a:lvl4pPr>
            <a:lvl5pPr marL="2057400" indent="-228600">
              <a:spcBef>
                <a:spcPct val="20000"/>
              </a:spcBef>
              <a:buClr>
                <a:schemeClr val="accent2"/>
              </a:buClr>
              <a:buChar char="»"/>
              <a:defRPr sz="1200">
                <a:solidFill>
                  <a:schemeClr val="accent2"/>
                </a:solidFill>
                <a:latin typeface="Times New Roman" pitchFamily="18" charset="0"/>
              </a:defRPr>
            </a:lvl5pPr>
            <a:lvl6pPr marL="25146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6pPr>
            <a:lvl7pPr marL="29718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7pPr>
            <a:lvl8pPr marL="34290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8pPr>
            <a:lvl9pPr marL="3886200" indent="-228600" eaLnBrk="0" fontAlgn="base" hangingPunct="0">
              <a:spcBef>
                <a:spcPct val="20000"/>
              </a:spcBef>
              <a:spcAft>
                <a:spcPct val="0"/>
              </a:spcAft>
              <a:buClr>
                <a:schemeClr val="accent2"/>
              </a:buClr>
              <a:buChar char="»"/>
              <a:defRPr sz="1200">
                <a:solidFill>
                  <a:schemeClr val="accent2"/>
                </a:solidFill>
                <a:latin typeface="Times New Roman" pitchFamily="18" charset="0"/>
              </a:defRPr>
            </a:lvl9pPr>
          </a:lstStyle>
          <a:p>
            <a:pPr eaLnBrk="1" hangingPunct="1">
              <a:spcBef>
                <a:spcPct val="0"/>
              </a:spcBef>
              <a:buClrTx/>
              <a:buFontTx/>
              <a:buNone/>
            </a:pPr>
            <a:r>
              <a:rPr lang="en-US" altLang="en-US" sz="900">
                <a:solidFill>
                  <a:schemeClr val="tx1"/>
                </a:solidFill>
              </a:rPr>
              <a:t>EW11.2015</a:t>
            </a:r>
          </a:p>
        </p:txBody>
      </p:sp>
    </p:spTree>
    <p:extLst>
      <p:ext uri="{BB962C8B-B14F-4D97-AF65-F5344CB8AC3E}">
        <p14:creationId xmlns:p14="http://schemas.microsoft.com/office/powerpoint/2010/main" val="2478316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EC94C-FDF3-46E3-AE65-19E521AAF599}"/>
              </a:ext>
            </a:extLst>
          </p:cNvPr>
          <p:cNvSpPr>
            <a:spLocks noGrp="1"/>
          </p:cNvSpPr>
          <p:nvPr>
            <p:ph type="title"/>
          </p:nvPr>
        </p:nvSpPr>
        <p:spPr>
          <a:xfrm>
            <a:off x="536028" y="752312"/>
            <a:ext cx="4331247" cy="537067"/>
          </a:xfrm>
        </p:spPr>
        <p:txBody>
          <a:bodyPr/>
          <a:lstStyle/>
          <a:p>
            <a:r>
              <a:rPr lang="en-US" dirty="0"/>
              <a:t>Food Groups</a:t>
            </a:r>
          </a:p>
        </p:txBody>
      </p:sp>
      <p:sp>
        <p:nvSpPr>
          <p:cNvPr id="3" name="Footer Placeholder 2">
            <a:extLst>
              <a:ext uri="{FF2B5EF4-FFF2-40B4-BE49-F238E27FC236}">
                <a16:creationId xmlns:a16="http://schemas.microsoft.com/office/drawing/2014/main" id="{50889ABF-FADF-45E4-A9BF-B043D3894749}"/>
              </a:ext>
            </a:extLst>
          </p:cNvPr>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5" name="TextBox 4">
            <a:extLst>
              <a:ext uri="{FF2B5EF4-FFF2-40B4-BE49-F238E27FC236}">
                <a16:creationId xmlns:a16="http://schemas.microsoft.com/office/drawing/2014/main" id="{08C4EBF8-EBC6-48D4-BDAC-CCD109F77503}"/>
              </a:ext>
            </a:extLst>
          </p:cNvPr>
          <p:cNvSpPr txBox="1"/>
          <p:nvPr/>
        </p:nvSpPr>
        <p:spPr bwMode="gray">
          <a:xfrm>
            <a:off x="536028" y="2427890"/>
            <a:ext cx="2960169" cy="2323713"/>
          </a:xfrm>
          <a:prstGeom prst="rect">
            <a:avLst/>
          </a:prstGeom>
          <a:noFill/>
        </p:spPr>
        <p:txBody>
          <a:bodyPr wrap="none" lIns="0" tIns="0" rIns="0" bIns="0" rtlCol="0">
            <a:spAutoFit/>
          </a:bodyPr>
          <a:lstStyle/>
          <a:p>
            <a:pPr marL="171450" indent="-171450">
              <a:spcBef>
                <a:spcPts val="500"/>
              </a:spcBef>
              <a:buClr>
                <a:schemeClr val="bg2">
                  <a:lumMod val="50000"/>
                </a:schemeClr>
              </a:buClr>
              <a:buFont typeface="Arial" panose="020B0604020202020204" pitchFamily="34" charset="0"/>
              <a:buChar char="•"/>
            </a:pPr>
            <a:r>
              <a:rPr lang="en-US" sz="1800" dirty="0"/>
              <a:t>Fruits</a:t>
            </a:r>
          </a:p>
          <a:p>
            <a:pPr marL="171450" indent="-171450">
              <a:spcBef>
                <a:spcPts val="500"/>
              </a:spcBef>
              <a:buClr>
                <a:schemeClr val="bg2">
                  <a:lumMod val="50000"/>
                </a:schemeClr>
              </a:buClr>
              <a:buFont typeface="Arial" panose="020B0604020202020204" pitchFamily="34" charset="0"/>
              <a:buChar char="•"/>
            </a:pPr>
            <a:r>
              <a:rPr lang="en-US" sz="1800" dirty="0"/>
              <a:t>Vegetables</a:t>
            </a:r>
          </a:p>
          <a:p>
            <a:pPr marL="171450" indent="-171450">
              <a:spcBef>
                <a:spcPts val="500"/>
              </a:spcBef>
              <a:buClr>
                <a:schemeClr val="bg2">
                  <a:lumMod val="50000"/>
                </a:schemeClr>
              </a:buClr>
              <a:buFont typeface="Arial" panose="020B0604020202020204" pitchFamily="34" charset="0"/>
              <a:buChar char="•"/>
            </a:pPr>
            <a:r>
              <a:rPr lang="en-US" sz="1800" dirty="0"/>
              <a:t>Grains</a:t>
            </a:r>
          </a:p>
          <a:p>
            <a:pPr marL="171450" indent="-171450">
              <a:spcBef>
                <a:spcPts val="500"/>
              </a:spcBef>
              <a:buClr>
                <a:schemeClr val="bg2">
                  <a:lumMod val="50000"/>
                </a:schemeClr>
              </a:buClr>
              <a:buFont typeface="Arial" panose="020B0604020202020204" pitchFamily="34" charset="0"/>
              <a:buChar char="•"/>
            </a:pPr>
            <a:r>
              <a:rPr lang="en-US" sz="1800" dirty="0"/>
              <a:t>Dairy</a:t>
            </a:r>
          </a:p>
          <a:p>
            <a:pPr marL="171450" indent="-171450">
              <a:spcBef>
                <a:spcPts val="500"/>
              </a:spcBef>
              <a:buClr>
                <a:schemeClr val="bg2">
                  <a:lumMod val="50000"/>
                </a:schemeClr>
              </a:buClr>
              <a:buFont typeface="Arial" panose="020B0604020202020204" pitchFamily="34" charset="0"/>
              <a:buChar char="•"/>
            </a:pPr>
            <a:r>
              <a:rPr lang="en-US" sz="1800" dirty="0"/>
              <a:t>Protein</a:t>
            </a:r>
          </a:p>
          <a:p>
            <a:pPr marL="171450" indent="-171450">
              <a:spcBef>
                <a:spcPts val="500"/>
              </a:spcBef>
              <a:buClr>
                <a:schemeClr val="bg2">
                  <a:lumMod val="50000"/>
                </a:schemeClr>
              </a:buClr>
              <a:buFont typeface="Arial" panose="020B0604020202020204" pitchFamily="34" charset="0"/>
              <a:buChar char="•"/>
            </a:pPr>
            <a:r>
              <a:rPr lang="en-US" sz="1800" dirty="0"/>
              <a:t>Oils</a:t>
            </a:r>
          </a:p>
          <a:p>
            <a:pPr marL="171450" indent="-171450">
              <a:spcBef>
                <a:spcPts val="500"/>
              </a:spcBef>
              <a:buClr>
                <a:schemeClr val="bg2">
                  <a:lumMod val="50000"/>
                </a:schemeClr>
              </a:buClr>
              <a:buFont typeface="Arial" panose="020B0604020202020204" pitchFamily="34" charset="0"/>
              <a:buChar char="•"/>
            </a:pPr>
            <a:r>
              <a:rPr lang="en-US" sz="1800" dirty="0"/>
              <a:t>Water and other beverages</a:t>
            </a:r>
          </a:p>
        </p:txBody>
      </p:sp>
    </p:spTree>
    <p:extLst>
      <p:ext uri="{BB962C8B-B14F-4D97-AF65-F5344CB8AC3E}">
        <p14:creationId xmlns:p14="http://schemas.microsoft.com/office/powerpoint/2010/main" val="121177613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65883-0366-428F-A858-99A2B2FC2E26}"/>
              </a:ext>
            </a:extLst>
          </p:cNvPr>
          <p:cNvSpPr>
            <a:spLocks noGrp="1"/>
          </p:cNvSpPr>
          <p:nvPr>
            <p:ph type="title"/>
          </p:nvPr>
        </p:nvSpPr>
        <p:spPr>
          <a:xfrm>
            <a:off x="400050" y="764498"/>
            <a:ext cx="4467225" cy="524881"/>
          </a:xfrm>
        </p:spPr>
        <p:txBody>
          <a:bodyPr/>
          <a:lstStyle/>
          <a:p>
            <a:r>
              <a:rPr lang="en-US" dirty="0"/>
              <a:t>Healthy Snacking</a:t>
            </a:r>
          </a:p>
        </p:txBody>
      </p:sp>
      <p:sp>
        <p:nvSpPr>
          <p:cNvPr id="3" name="Footer Placeholder 2">
            <a:extLst>
              <a:ext uri="{FF2B5EF4-FFF2-40B4-BE49-F238E27FC236}">
                <a16:creationId xmlns:a16="http://schemas.microsoft.com/office/drawing/2014/main" id="{DE1B0D30-179E-4B73-BE3B-ABBEA44D2AC1}"/>
              </a:ext>
            </a:extLst>
          </p:cNvPr>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4" name="Rectangle 3">
            <a:extLst>
              <a:ext uri="{FF2B5EF4-FFF2-40B4-BE49-F238E27FC236}">
                <a16:creationId xmlns:a16="http://schemas.microsoft.com/office/drawing/2014/main" id="{F0D3F099-F1F5-4188-BE52-AFF4B5D0885C}"/>
              </a:ext>
            </a:extLst>
          </p:cNvPr>
          <p:cNvSpPr/>
          <p:nvPr/>
        </p:nvSpPr>
        <p:spPr>
          <a:xfrm>
            <a:off x="400050" y="2062624"/>
            <a:ext cx="7010400" cy="3367589"/>
          </a:xfrm>
          <a:prstGeom prst="rect">
            <a:avLst/>
          </a:prstGeom>
        </p:spPr>
        <p:txBody>
          <a:bodyPr wrap="square">
            <a:spAutoFit/>
          </a:bodyPr>
          <a:lstStyle/>
          <a:p>
            <a:r>
              <a:rPr lang="en-US" sz="1600" b="1" dirty="0">
                <a:solidFill>
                  <a:schemeClr val="bg1">
                    <a:lumMod val="50000"/>
                  </a:schemeClr>
                </a:solidFill>
              </a:rPr>
              <a:t>Here are some general tips on healthy snacking from the US Department of Agriculture </a:t>
            </a:r>
            <a:r>
              <a:rPr lang="en-US" sz="1600" b="1" dirty="0" err="1">
                <a:solidFill>
                  <a:schemeClr val="bg1">
                    <a:lumMod val="50000"/>
                  </a:schemeClr>
                </a:solidFill>
              </a:rPr>
              <a:t>ChooseMyPlate</a:t>
            </a:r>
            <a:r>
              <a:rPr lang="en-US" sz="1600" b="1" dirty="0">
                <a:solidFill>
                  <a:schemeClr val="bg1">
                    <a:lumMod val="50000"/>
                  </a:schemeClr>
                </a:solidFill>
              </a:rPr>
              <a:t> website.</a:t>
            </a:r>
            <a:endParaRPr lang="en-US" sz="1600" dirty="0">
              <a:solidFill>
                <a:schemeClr val="bg1">
                  <a:lumMod val="50000"/>
                </a:schemeClr>
              </a:solidFill>
            </a:endParaRPr>
          </a:p>
          <a:p>
            <a:pPr marL="239713" indent="-239713">
              <a:spcBef>
                <a:spcPts val="500"/>
              </a:spcBef>
              <a:buClr>
                <a:schemeClr val="accent1"/>
              </a:buClr>
              <a:buFont typeface="Arial" panose="020B0604020202020204" pitchFamily="34" charset="0"/>
              <a:buChar char="•"/>
            </a:pPr>
            <a:r>
              <a:rPr lang="en-US" sz="1600" dirty="0">
                <a:solidFill>
                  <a:schemeClr val="bg1">
                    <a:lumMod val="50000"/>
                  </a:schemeClr>
                </a:solidFill>
              </a:rPr>
              <a:t>Build your own – Use unsalted nuts, dried fruits, seeds, popcorn, and even chocolate chips to make your own trail mix.</a:t>
            </a:r>
          </a:p>
          <a:p>
            <a:pPr marL="239713" indent="-239713">
              <a:spcBef>
                <a:spcPts val="500"/>
              </a:spcBef>
              <a:buClr>
                <a:schemeClr val="accent1"/>
              </a:buClr>
              <a:buFont typeface="Arial" panose="020B0604020202020204" pitchFamily="34" charset="0"/>
              <a:buChar char="•"/>
            </a:pPr>
            <a:r>
              <a:rPr lang="en-US" sz="1600" dirty="0">
                <a:solidFill>
                  <a:schemeClr val="bg1">
                    <a:lumMod val="50000"/>
                  </a:schemeClr>
                </a:solidFill>
              </a:rPr>
              <a:t>Prep ahead – Create ready-to-go portions of snack foods and put them in bags or containers for when you need them.</a:t>
            </a:r>
          </a:p>
          <a:p>
            <a:pPr marL="239713" indent="-239713">
              <a:spcBef>
                <a:spcPts val="500"/>
              </a:spcBef>
              <a:buClr>
                <a:schemeClr val="accent1"/>
              </a:buClr>
              <a:buFont typeface="Arial" panose="020B0604020202020204" pitchFamily="34" charset="0"/>
              <a:buChar char="•"/>
            </a:pPr>
            <a:r>
              <a:rPr lang="en-US" sz="1600" dirty="0">
                <a:solidFill>
                  <a:schemeClr val="bg1">
                    <a:lumMod val="50000"/>
                  </a:schemeClr>
                </a:solidFill>
              </a:rPr>
              <a:t>Make it a combo – Don’t be afraid to mix:: apple with peanut butter, yogurt and berries, whole-grain crackers with turkey and avocado </a:t>
            </a:r>
          </a:p>
          <a:p>
            <a:pPr marL="239713" indent="-239713">
              <a:spcBef>
                <a:spcPts val="500"/>
              </a:spcBef>
              <a:buClr>
                <a:schemeClr val="accent1"/>
              </a:buClr>
              <a:buFont typeface="Arial" panose="020B0604020202020204" pitchFamily="34" charset="0"/>
              <a:buChar char="•"/>
            </a:pPr>
            <a:r>
              <a:rPr lang="en-US" sz="1600" dirty="0">
                <a:solidFill>
                  <a:schemeClr val="bg1">
                    <a:lumMod val="50000"/>
                  </a:schemeClr>
                </a:solidFill>
              </a:rPr>
              <a:t>Vibrant veggies – Try pairing raw vegetables  with dips: peppers, carrots, or cucumbers in hummus, tzatziki, guacamole, etc.</a:t>
            </a:r>
          </a:p>
          <a:p>
            <a:pPr marL="239713" indent="-239713">
              <a:spcBef>
                <a:spcPts val="500"/>
              </a:spcBef>
              <a:buClr>
                <a:schemeClr val="accent1"/>
              </a:buClr>
              <a:buFont typeface="Arial" panose="020B0604020202020204" pitchFamily="34" charset="0"/>
              <a:buChar char="•"/>
            </a:pPr>
            <a:r>
              <a:rPr lang="en-US" sz="1600" dirty="0">
                <a:solidFill>
                  <a:schemeClr val="bg1">
                    <a:lumMod val="50000"/>
                  </a:schemeClr>
                </a:solidFill>
              </a:rPr>
              <a:t>Snack on the go – Yogurt (in a cooler), baby carrots, or bananas are easy to carry and healthy options.</a:t>
            </a:r>
          </a:p>
        </p:txBody>
      </p:sp>
    </p:spTree>
    <p:extLst>
      <p:ext uri="{BB962C8B-B14F-4D97-AF65-F5344CB8AC3E}">
        <p14:creationId xmlns:p14="http://schemas.microsoft.com/office/powerpoint/2010/main" val="23790334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EB3EC-93FF-44AD-A69F-A0614F61D031}"/>
              </a:ext>
            </a:extLst>
          </p:cNvPr>
          <p:cNvSpPr>
            <a:spLocks noGrp="1"/>
          </p:cNvSpPr>
          <p:nvPr>
            <p:ph type="title"/>
          </p:nvPr>
        </p:nvSpPr>
        <p:spPr>
          <a:xfrm>
            <a:off x="342900" y="824460"/>
            <a:ext cx="4524375" cy="464920"/>
          </a:xfrm>
        </p:spPr>
        <p:txBody>
          <a:bodyPr/>
          <a:lstStyle/>
          <a:p>
            <a:r>
              <a:rPr lang="en-US" dirty="0"/>
              <a:t>Meals at Home</a:t>
            </a:r>
          </a:p>
        </p:txBody>
      </p:sp>
      <p:sp>
        <p:nvSpPr>
          <p:cNvPr id="3" name="Footer Placeholder 2">
            <a:extLst>
              <a:ext uri="{FF2B5EF4-FFF2-40B4-BE49-F238E27FC236}">
                <a16:creationId xmlns:a16="http://schemas.microsoft.com/office/drawing/2014/main" id="{5C1F27FE-828E-4247-BD80-9E2C86AAB45C}"/>
              </a:ext>
            </a:extLst>
          </p:cNvPr>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4" name="Rectangle 3">
            <a:extLst>
              <a:ext uri="{FF2B5EF4-FFF2-40B4-BE49-F238E27FC236}">
                <a16:creationId xmlns:a16="http://schemas.microsoft.com/office/drawing/2014/main" id="{AE80C798-E9C3-450A-9C3A-2ED38420E085}"/>
              </a:ext>
            </a:extLst>
          </p:cNvPr>
          <p:cNvSpPr/>
          <p:nvPr/>
        </p:nvSpPr>
        <p:spPr>
          <a:xfrm>
            <a:off x="342900" y="2236127"/>
            <a:ext cx="6915150" cy="5078313"/>
          </a:xfrm>
          <a:prstGeom prst="rect">
            <a:avLst/>
          </a:prstGeom>
        </p:spPr>
        <p:txBody>
          <a:bodyPr wrap="square">
            <a:spAutoFit/>
          </a:bodyPr>
          <a:lstStyle/>
          <a:p>
            <a:r>
              <a:rPr lang="en-US" sz="1800" dirty="0">
                <a:solidFill>
                  <a:schemeClr val="bg1">
                    <a:lumMod val="50000"/>
                  </a:schemeClr>
                </a:solidFill>
              </a:rPr>
              <a:t>When you eat meals at home you tend to have greater control over the quality of the ingredients and the size of the portions.</a:t>
            </a:r>
          </a:p>
          <a:p>
            <a:endParaRPr lang="en-US" sz="1800" dirty="0">
              <a:solidFill>
                <a:schemeClr val="bg1">
                  <a:lumMod val="50000"/>
                </a:schemeClr>
              </a:solidFill>
            </a:endParaRPr>
          </a:p>
          <a:p>
            <a:pPr marL="342900" indent="-342900">
              <a:buAutoNum type="arabicPeriod"/>
            </a:pPr>
            <a:r>
              <a:rPr lang="en-US" sz="1800" dirty="0">
                <a:solidFill>
                  <a:schemeClr val="bg1">
                    <a:lumMod val="50000"/>
                  </a:schemeClr>
                </a:solidFill>
              </a:rPr>
              <a:t>Plan ahead.</a:t>
            </a:r>
          </a:p>
          <a:p>
            <a:pPr marL="342900" indent="-342900">
              <a:buAutoNum type="arabicPeriod"/>
            </a:pPr>
            <a:r>
              <a:rPr lang="en-US" sz="1800" dirty="0">
                <a:solidFill>
                  <a:schemeClr val="bg1">
                    <a:lumMod val="50000"/>
                  </a:schemeClr>
                </a:solidFill>
              </a:rPr>
              <a:t>Create a list.</a:t>
            </a:r>
          </a:p>
          <a:p>
            <a:pPr marL="342900" indent="-342900">
              <a:buAutoNum type="arabicPeriod"/>
            </a:pPr>
            <a:r>
              <a:rPr lang="en-US" sz="1800" dirty="0">
                <a:solidFill>
                  <a:schemeClr val="bg1">
                    <a:lumMod val="50000"/>
                  </a:schemeClr>
                </a:solidFill>
              </a:rPr>
              <a:t>Itemize ingredients.</a:t>
            </a:r>
          </a:p>
          <a:p>
            <a:endParaRPr lang="en-US" sz="1800" dirty="0">
              <a:solidFill>
                <a:schemeClr val="bg1">
                  <a:lumMod val="50000"/>
                </a:schemeClr>
              </a:solidFill>
            </a:endParaRPr>
          </a:p>
          <a:p>
            <a:r>
              <a:rPr lang="en-US" sz="1800" dirty="0">
                <a:solidFill>
                  <a:schemeClr val="bg1">
                    <a:lumMod val="50000"/>
                  </a:schemeClr>
                </a:solidFill>
              </a:rPr>
              <a:t>Remember, eating fewer calories doesn’t automatically  mean eating less food. People tend to feel full because of the </a:t>
            </a:r>
            <a:r>
              <a:rPr lang="en-US" sz="1800" b="1" dirty="0">
                <a:solidFill>
                  <a:schemeClr val="bg1">
                    <a:lumMod val="50000"/>
                  </a:schemeClr>
                </a:solidFill>
              </a:rPr>
              <a:t>amount</a:t>
            </a:r>
            <a:r>
              <a:rPr lang="en-US" sz="1800" dirty="0">
                <a:solidFill>
                  <a:schemeClr val="bg1">
                    <a:lumMod val="50000"/>
                  </a:schemeClr>
                </a:solidFill>
              </a:rPr>
              <a:t> of food they eat, not the number of calories they consume.</a:t>
            </a:r>
          </a:p>
          <a:p>
            <a:endParaRPr lang="en-US" sz="1800" dirty="0">
              <a:solidFill>
                <a:schemeClr val="bg1">
                  <a:lumMod val="50000"/>
                </a:schemeClr>
              </a:solidFill>
            </a:endParaRPr>
          </a:p>
          <a:p>
            <a:r>
              <a:rPr lang="en-US" sz="1800" dirty="0">
                <a:solidFill>
                  <a:schemeClr val="bg1">
                    <a:lumMod val="50000"/>
                  </a:schemeClr>
                </a:solidFill>
              </a:rPr>
              <a:t>Try to not be too hard on yourself if you’re not making lower calorie meals every day. Even once or twice a week is a positive step.</a:t>
            </a:r>
          </a:p>
          <a:p>
            <a:endParaRPr lang="en-US" sz="1800" dirty="0">
              <a:solidFill>
                <a:schemeClr val="bg1">
                  <a:lumMod val="50000"/>
                </a:schemeClr>
              </a:solidFill>
            </a:endParaRPr>
          </a:p>
          <a:p>
            <a:r>
              <a:rPr lang="en-US" sz="1800" dirty="0">
                <a:solidFill>
                  <a:schemeClr val="bg1">
                    <a:lumMod val="50000"/>
                  </a:schemeClr>
                </a:solidFill>
              </a:rPr>
              <a:t>The more comfortable you become with the process, the greater the likelihood of this type of meal preparation becoming a regular occurrence.</a:t>
            </a:r>
          </a:p>
        </p:txBody>
      </p:sp>
    </p:spTree>
    <p:extLst>
      <p:ext uri="{BB962C8B-B14F-4D97-AF65-F5344CB8AC3E}">
        <p14:creationId xmlns:p14="http://schemas.microsoft.com/office/powerpoint/2010/main" val="258207087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0375" y="854440"/>
            <a:ext cx="4406900" cy="434940"/>
          </a:xfrm>
        </p:spPr>
        <p:txBody>
          <a:bodyPr/>
          <a:lstStyle/>
          <a:p>
            <a:r>
              <a:rPr lang="en-US" dirty="0"/>
              <a:t>Movement Matters</a:t>
            </a:r>
          </a:p>
        </p:txBody>
      </p:sp>
      <p:sp>
        <p:nvSpPr>
          <p:cNvPr id="31746" name="Text Placeholder 8"/>
          <p:cNvSpPr>
            <a:spLocks noGrp="1" noChangeArrowheads="1"/>
          </p:cNvSpPr>
          <p:nvPr>
            <p:ph type="body" sz="quarter" idx="4294967295"/>
          </p:nvPr>
        </p:nvSpPr>
        <p:spPr>
          <a:xfrm>
            <a:off x="464868" y="1965986"/>
            <a:ext cx="6702414" cy="53558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669"/>
              </a:spcAft>
              <a:buClr>
                <a:schemeClr val="tx2"/>
              </a:buClr>
              <a:buNone/>
            </a:pPr>
            <a:r>
              <a:rPr lang="en-US" altLang="en-US" dirty="0">
                <a:solidFill>
                  <a:schemeClr val="bg1">
                    <a:lumMod val="50000"/>
                  </a:schemeClr>
                </a:solidFill>
                <a:latin typeface="Arial" charset="0"/>
                <a:ea typeface="ＭＳ Ｐゴシック" pitchFamily="34" charset="-128"/>
                <a:cs typeface="Times New Roman" pitchFamily="18" charset="0"/>
              </a:rPr>
              <a:t>No talk about healthy weight loss would be complete without addressing the importance of physical activity*.  </a:t>
            </a:r>
          </a:p>
          <a:p>
            <a:pPr marL="0" indent="0">
              <a:spcBef>
                <a:spcPct val="0"/>
              </a:spcBef>
              <a:spcAft>
                <a:spcPts val="669"/>
              </a:spcAft>
              <a:buClr>
                <a:schemeClr val="tx2"/>
              </a:buClr>
              <a:buNone/>
            </a:pPr>
            <a:r>
              <a:rPr lang="en-US" altLang="en-US" dirty="0">
                <a:solidFill>
                  <a:schemeClr val="bg1">
                    <a:lumMod val="50000"/>
                  </a:schemeClr>
                </a:solidFill>
                <a:latin typeface="Arial" charset="0"/>
                <a:ea typeface="ＭＳ Ｐゴシック" pitchFamily="34" charset="-128"/>
                <a:cs typeface="Times New Roman" pitchFamily="18" charset="0"/>
              </a:rPr>
              <a:t>Being physically active on a regular basis is an essential part of a healthy lifestyle, but it’s especially important if you’re trying to lose weight and healthfully maintain that weight.</a:t>
            </a:r>
          </a:p>
          <a:p>
            <a:pPr marL="0" indent="0">
              <a:spcBef>
                <a:spcPct val="0"/>
              </a:spcBef>
              <a:spcAft>
                <a:spcPts val="669"/>
              </a:spcAft>
              <a:buClr>
                <a:schemeClr val="tx2"/>
              </a:buClr>
              <a:buNone/>
            </a:pPr>
            <a:r>
              <a:rPr lang="en-US" altLang="en-US" dirty="0">
                <a:solidFill>
                  <a:schemeClr val="bg1">
                    <a:lumMod val="50000"/>
                  </a:schemeClr>
                </a:solidFill>
                <a:latin typeface="Arial" charset="0"/>
                <a:ea typeface="ＭＳ Ｐゴシック" pitchFamily="34" charset="-128"/>
                <a:cs typeface="Times New Roman" pitchFamily="18" charset="0"/>
              </a:rPr>
              <a:t>At its most basic level, the mathematics of weight loss is quite simple: in theory, if you burn off more calories than you consume, a loss of weight should be the result.</a:t>
            </a:r>
          </a:p>
          <a:p>
            <a:pPr marL="0" indent="0">
              <a:spcBef>
                <a:spcPct val="0"/>
              </a:spcBef>
              <a:spcAft>
                <a:spcPts val="669"/>
              </a:spcAft>
              <a:buClr>
                <a:schemeClr val="tx2"/>
              </a:buClr>
              <a:buNone/>
            </a:pPr>
            <a:r>
              <a:rPr lang="en-US" altLang="en-US" dirty="0">
                <a:solidFill>
                  <a:schemeClr val="bg1">
                    <a:lumMod val="50000"/>
                  </a:schemeClr>
                </a:solidFill>
                <a:latin typeface="Arial" charset="0"/>
                <a:ea typeface="ＭＳ Ｐゴシック" pitchFamily="34" charset="-128"/>
                <a:cs typeface="Times New Roman" pitchFamily="18" charset="0"/>
              </a:rPr>
              <a:t>But regular physical activity is vital to </a:t>
            </a:r>
            <a:r>
              <a:rPr lang="en-US" altLang="en-US" b="1" dirty="0">
                <a:solidFill>
                  <a:schemeClr val="bg1">
                    <a:lumMod val="50000"/>
                  </a:schemeClr>
                </a:solidFill>
                <a:latin typeface="Arial" charset="0"/>
                <a:ea typeface="ＭＳ Ｐゴシック" pitchFamily="34" charset="-128"/>
                <a:cs typeface="Times New Roman" pitchFamily="18" charset="0"/>
              </a:rPr>
              <a:t>maintaining</a:t>
            </a:r>
            <a:r>
              <a:rPr lang="en-US" altLang="en-US" dirty="0">
                <a:solidFill>
                  <a:schemeClr val="bg1">
                    <a:lumMod val="50000"/>
                  </a:schemeClr>
                </a:solidFill>
                <a:latin typeface="Arial" charset="0"/>
                <a:ea typeface="ＭＳ Ｐゴシック" pitchFamily="34" charset="-128"/>
                <a:cs typeface="Times New Roman" pitchFamily="18" charset="0"/>
              </a:rPr>
              <a:t> the weight loss.</a:t>
            </a:r>
          </a:p>
          <a:p>
            <a:pPr marL="0" indent="0">
              <a:buNone/>
            </a:pPr>
            <a:r>
              <a:rPr lang="en-US" dirty="0">
                <a:solidFill>
                  <a:schemeClr val="bg1">
                    <a:lumMod val="50000"/>
                  </a:schemeClr>
                </a:solidFill>
              </a:rPr>
              <a:t>Physical activity can also help to:</a:t>
            </a:r>
          </a:p>
          <a:p>
            <a:pPr lvl="2"/>
            <a:r>
              <a:rPr lang="en-US" sz="1400" dirty="0">
                <a:solidFill>
                  <a:schemeClr val="bg1">
                    <a:lumMod val="50000"/>
                  </a:schemeClr>
                </a:solidFill>
              </a:rPr>
              <a:t>Reduce high blood pressure.</a:t>
            </a:r>
          </a:p>
          <a:p>
            <a:pPr lvl="2"/>
            <a:r>
              <a:rPr lang="en-US" sz="1400" dirty="0">
                <a:solidFill>
                  <a:schemeClr val="bg1">
                    <a:lumMod val="50000"/>
                  </a:schemeClr>
                </a:solidFill>
              </a:rPr>
              <a:t>Reduce risk for type 2 diabetes, heart attack, stroke, and several forms of cancer.</a:t>
            </a:r>
          </a:p>
          <a:p>
            <a:pPr lvl="2"/>
            <a:r>
              <a:rPr lang="en-US" sz="1400" dirty="0">
                <a:solidFill>
                  <a:schemeClr val="bg1">
                    <a:lumMod val="50000"/>
                  </a:schemeClr>
                </a:solidFill>
              </a:rPr>
              <a:t>Reduce symptoms of depression and anxiety.</a:t>
            </a:r>
          </a:p>
          <a:p>
            <a:pPr lvl="2"/>
            <a:r>
              <a:rPr lang="en-US" sz="1400" dirty="0">
                <a:solidFill>
                  <a:schemeClr val="bg1">
                    <a:lumMod val="50000"/>
                  </a:schemeClr>
                </a:solidFill>
              </a:rPr>
              <a:t>Reduce risk for osteoporosis and falls. </a:t>
            </a:r>
          </a:p>
          <a:p>
            <a:pPr lvl="2"/>
            <a:r>
              <a:rPr lang="en-US" sz="1400" dirty="0">
                <a:solidFill>
                  <a:schemeClr val="bg1">
                    <a:lumMod val="50000"/>
                  </a:schemeClr>
                </a:solidFill>
              </a:rPr>
              <a:t>Reduce arthritis pain and associated disability.</a:t>
            </a:r>
          </a:p>
          <a:p>
            <a:pPr marL="0" indent="0">
              <a:buNone/>
            </a:pPr>
            <a:endParaRPr lang="en-US" dirty="0">
              <a:solidFill>
                <a:schemeClr val="bg1">
                  <a:lumMod val="50000"/>
                </a:schemeClr>
              </a:solidFill>
            </a:endParaRPr>
          </a:p>
          <a:p>
            <a:pPr marL="0" indent="0">
              <a:buNone/>
            </a:pPr>
            <a:r>
              <a:rPr lang="en-US" dirty="0">
                <a:solidFill>
                  <a:schemeClr val="bg1">
                    <a:lumMod val="50000"/>
                  </a:schemeClr>
                </a:solidFill>
              </a:rPr>
              <a:t>The amount of physical activity needed to healthfully maintain weight loss varies from person to person. Metabolisms can differ, as can capacity for exercise. Some people may be capable of vigorous physical activity, while others may be more comfortable with a moderate level of intensity. </a:t>
            </a:r>
          </a:p>
          <a:p>
            <a:pPr marL="0" indent="0">
              <a:buNone/>
            </a:pPr>
            <a:endParaRPr lang="en-US" dirty="0">
              <a:solidFill>
                <a:schemeClr val="bg1">
                  <a:lumMod val="50000"/>
                </a:schemeClr>
              </a:solidFill>
            </a:endParaRPr>
          </a:p>
          <a:p>
            <a:pPr marL="0" indent="0">
              <a:spcBef>
                <a:spcPct val="0"/>
              </a:spcBef>
              <a:spcAft>
                <a:spcPts val="669"/>
              </a:spcAft>
              <a:buClr>
                <a:schemeClr val="tx2"/>
              </a:buClr>
              <a:buNone/>
            </a:pPr>
            <a:r>
              <a:rPr lang="en-US" dirty="0">
                <a:solidFill>
                  <a:schemeClr val="bg1">
                    <a:lumMod val="50000"/>
                  </a:schemeClr>
                </a:solidFill>
              </a:rPr>
              <a:t>But what constitutes moderate or vigorous intensity? The Centers for Disease Control and Prevention (CDC) website explains them in the following way</a:t>
            </a:r>
            <a:r>
              <a:rPr lang="en-US" dirty="0">
                <a:solidFill>
                  <a:schemeClr val="bg1">
                    <a:lumMod val="50000"/>
                  </a:schemeClr>
                </a:solidFill>
                <a:latin typeface="Arial"/>
                <a:ea typeface="ＭＳ Ｐゴシック"/>
                <a:cs typeface="Times New Roman"/>
              </a:rPr>
              <a:t>.</a:t>
            </a:r>
            <a:endParaRPr lang="en-US" dirty="0">
              <a:solidFill>
                <a:schemeClr val="bg1">
                  <a:lumMod val="50000"/>
                </a:schemeClr>
              </a:solidFill>
            </a:endParaRP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6" name="Text Box 6"/>
          <p:cNvSpPr txBox="1">
            <a:spLocks noChangeArrowheads="1"/>
          </p:cNvSpPr>
          <p:nvPr/>
        </p:nvSpPr>
        <p:spPr bwMode="auto">
          <a:xfrm>
            <a:off x="6304280" y="1276350"/>
            <a:ext cx="1007745" cy="272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r" defTabSz="1018824">
              <a:spcBef>
                <a:spcPct val="0"/>
              </a:spcBef>
              <a:buClrTx/>
              <a:buSzTx/>
            </a:pPr>
            <a:r>
              <a:rPr lang="en-US" altLang="en-US" sz="1100" b="1">
                <a:solidFill>
                  <a:srgbClr val="646D72"/>
                </a:solidFill>
              </a:rPr>
              <a:t>Slide 10</a:t>
            </a:r>
            <a:endParaRPr lang="en-US" altLang="en-US" sz="1100" b="1" dirty="0">
              <a:solidFill>
                <a:srgbClr val="646D72"/>
              </a:solidFill>
            </a:endParaRPr>
          </a:p>
        </p:txBody>
      </p:sp>
      <p:sp>
        <p:nvSpPr>
          <p:cNvPr id="2" name="TextBox 1">
            <a:extLst>
              <a:ext uri="{FF2B5EF4-FFF2-40B4-BE49-F238E27FC236}">
                <a16:creationId xmlns:a16="http://schemas.microsoft.com/office/drawing/2014/main" id="{A896E10D-6079-4254-A2E2-8D4315A6792B}"/>
              </a:ext>
            </a:extLst>
          </p:cNvPr>
          <p:cNvSpPr txBox="1"/>
          <p:nvPr/>
        </p:nvSpPr>
        <p:spPr bwMode="gray">
          <a:xfrm>
            <a:off x="392496" y="8150910"/>
            <a:ext cx="6847157" cy="307777"/>
          </a:xfrm>
          <a:prstGeom prst="rect">
            <a:avLst/>
          </a:prstGeom>
          <a:noFill/>
        </p:spPr>
        <p:txBody>
          <a:bodyPr wrap="square" lIns="0" tIns="0" rIns="0" bIns="0" rtlCol="0">
            <a:spAutoFit/>
          </a:bodyPr>
          <a:lstStyle/>
          <a:p>
            <a:pPr>
              <a:spcBef>
                <a:spcPts val="500"/>
              </a:spcBef>
            </a:pPr>
            <a:r>
              <a:rPr lang="en-US" sz="1000" dirty="0"/>
              <a:t>*Talk with your doctor before significantly increasing your activity level. Ask about the amounts and types of activities that may be best for you.</a:t>
            </a:r>
          </a:p>
        </p:txBody>
      </p:sp>
    </p:spTree>
    <p:extLst>
      <p:ext uri="{BB962C8B-B14F-4D97-AF65-F5344CB8AC3E}">
        <p14:creationId xmlns:p14="http://schemas.microsoft.com/office/powerpoint/2010/main" val="372742104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a:xfrm>
            <a:off x="752475" y="1012380"/>
            <a:ext cx="4114800" cy="276999"/>
          </a:xfrm>
        </p:spPr>
        <p:txBody>
          <a:bodyPr/>
          <a:lstStyle/>
          <a:p>
            <a:r>
              <a:rPr lang="en-US" dirty="0"/>
              <a:t>Movement Matters</a:t>
            </a:r>
            <a:endParaRPr lang="en-US" altLang="en-US" dirty="0"/>
          </a:p>
        </p:txBody>
      </p:sp>
      <p:sp>
        <p:nvSpPr>
          <p:cNvPr id="32771" name="Text Placeholder 8"/>
          <p:cNvSpPr>
            <a:spLocks noGrp="1" noChangeArrowheads="1"/>
          </p:cNvSpPr>
          <p:nvPr>
            <p:ph type="body" sz="quarter" idx="4294967295"/>
          </p:nvPr>
        </p:nvSpPr>
        <p:spPr>
          <a:xfrm>
            <a:off x="460375" y="1970088"/>
            <a:ext cx="6851650" cy="68993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buNone/>
            </a:pPr>
            <a:r>
              <a:rPr lang="en-US" sz="1800" b="1" dirty="0"/>
              <a:t>Moderate</a:t>
            </a: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r>
              <a:rPr lang="en-US" sz="1800" dirty="0"/>
              <a:t> </a:t>
            </a:r>
          </a:p>
          <a:p>
            <a:pPr marL="285750" indent="-285750">
              <a:buFont typeface="Arial" panose="020B0604020202020204" pitchFamily="34" charset="0"/>
              <a:buChar char="•"/>
            </a:pPr>
            <a:endParaRPr lang="en-US" sz="1800" dirty="0"/>
          </a:p>
          <a:p>
            <a:pPr marL="0" indent="0">
              <a:buNone/>
            </a:pPr>
            <a:r>
              <a:rPr lang="en-US" sz="1800" b="1" dirty="0"/>
              <a:t>Vigorous</a:t>
            </a:r>
            <a:r>
              <a:rPr lang="en-US" sz="1800" dirty="0"/>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chemeClr val="tx1"/>
              </a:buClr>
              <a:buFont typeface="Arial" panose="020B0604020202020204" pitchFamily="34" charset="0"/>
              <a:buChar char="•"/>
            </a:pPr>
            <a:r>
              <a:rPr lang="en-US" altLang="en-US" sz="1800" dirty="0">
                <a:solidFill>
                  <a:srgbClr val="646D72"/>
                </a:solidFill>
                <a:latin typeface="Arial" charset="0"/>
                <a:ea typeface="ＭＳ Ｐゴシック" pitchFamily="34" charset="-128"/>
                <a:cs typeface="Times New Roman" pitchFamily="18" charset="0"/>
              </a:rPr>
              <a:t> </a:t>
            </a:r>
          </a:p>
          <a:p>
            <a:pPr marL="285750" indent="-285750">
              <a:spcBef>
                <a:spcPct val="0"/>
              </a:spcBef>
              <a:spcAft>
                <a:spcPts val="669"/>
              </a:spcAft>
              <a:buClr>
                <a:srgbClr val="E87722"/>
              </a:buClr>
              <a:buFont typeface="Arial" panose="020B0604020202020204" pitchFamily="34" charset="0"/>
              <a:buChar char="•"/>
            </a:pPr>
            <a:endParaRPr lang="en-US" altLang="en-US" sz="1800" dirty="0">
              <a:solidFill>
                <a:srgbClr val="646D72"/>
              </a:solidFill>
              <a:latin typeface="Arial" charset="0"/>
              <a:ea typeface="ＭＳ Ｐゴシック" pitchFamily="34" charset="-128"/>
              <a:cs typeface="Times New Roman" pitchFamily="18" charset="0"/>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2" name="TextBox 1">
            <a:extLst>
              <a:ext uri="{FF2B5EF4-FFF2-40B4-BE49-F238E27FC236}">
                <a16:creationId xmlns:a16="http://schemas.microsoft.com/office/drawing/2014/main" id="{AC625FC1-D0CD-49D6-8381-93AEC802876A}"/>
              </a:ext>
            </a:extLst>
          </p:cNvPr>
          <p:cNvSpPr txBox="1"/>
          <p:nvPr/>
        </p:nvSpPr>
        <p:spPr bwMode="gray">
          <a:xfrm>
            <a:off x="460375" y="8738243"/>
            <a:ext cx="6851650" cy="307777"/>
          </a:xfrm>
          <a:prstGeom prst="rect">
            <a:avLst/>
          </a:prstGeom>
          <a:noFill/>
        </p:spPr>
        <p:txBody>
          <a:bodyPr wrap="square" lIns="0" tIns="0" rIns="0" bIns="0" rtlCol="0">
            <a:spAutoFit/>
          </a:bodyPr>
          <a:lstStyle/>
          <a:p>
            <a:pPr>
              <a:spcBef>
                <a:spcPts val="500"/>
              </a:spcBef>
            </a:pPr>
            <a:r>
              <a:rPr lang="en-US" sz="1000" dirty="0"/>
              <a:t>*Talk with your doctor before significantly increasing your activity level. Ask about the amounts and types of activities that may be best for you.</a:t>
            </a:r>
          </a:p>
        </p:txBody>
      </p:sp>
    </p:spTree>
    <p:extLst>
      <p:ext uri="{BB962C8B-B14F-4D97-AF65-F5344CB8AC3E}">
        <p14:creationId xmlns:p14="http://schemas.microsoft.com/office/powerpoint/2010/main" val="346085739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5285B-AF4A-4702-8360-41D5CDDF7CA5}"/>
              </a:ext>
            </a:extLst>
          </p:cNvPr>
          <p:cNvSpPr>
            <a:spLocks noGrp="1"/>
          </p:cNvSpPr>
          <p:nvPr>
            <p:ph type="title"/>
          </p:nvPr>
        </p:nvSpPr>
        <p:spPr>
          <a:xfrm>
            <a:off x="361950" y="719528"/>
            <a:ext cx="4505325" cy="569851"/>
          </a:xfrm>
        </p:spPr>
        <p:txBody>
          <a:bodyPr/>
          <a:lstStyle/>
          <a:p>
            <a:r>
              <a:rPr lang="en-US" dirty="0"/>
              <a:t>Need Help?</a:t>
            </a:r>
          </a:p>
        </p:txBody>
      </p:sp>
      <p:sp>
        <p:nvSpPr>
          <p:cNvPr id="3" name="Footer Placeholder 2">
            <a:extLst>
              <a:ext uri="{FF2B5EF4-FFF2-40B4-BE49-F238E27FC236}">
                <a16:creationId xmlns:a16="http://schemas.microsoft.com/office/drawing/2014/main" id="{77EC39C0-5578-4AAF-BE5F-803BC585CE59}"/>
              </a:ext>
            </a:extLst>
          </p:cNvPr>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7" name="Rectangle 6">
            <a:extLst>
              <a:ext uri="{FF2B5EF4-FFF2-40B4-BE49-F238E27FC236}">
                <a16:creationId xmlns:a16="http://schemas.microsoft.com/office/drawing/2014/main" id="{11C92E76-1A69-0D4A-BACB-BA9B7D9BC352}"/>
              </a:ext>
            </a:extLst>
          </p:cNvPr>
          <p:cNvSpPr/>
          <p:nvPr/>
        </p:nvSpPr>
        <p:spPr>
          <a:xfrm>
            <a:off x="361950" y="2078504"/>
            <a:ext cx="6953250" cy="5648726"/>
          </a:xfrm>
          <a:prstGeom prst="rect">
            <a:avLst/>
          </a:prstGeom>
        </p:spPr>
        <p:txBody>
          <a:bodyPr wrap="square">
            <a:spAutoFit/>
          </a:bodyPr>
          <a:lstStyle/>
          <a:p>
            <a:pPr>
              <a:lnSpc>
                <a:spcPct val="95000"/>
              </a:lnSpc>
              <a:spcBef>
                <a:spcPct val="0"/>
              </a:spcBef>
              <a:spcAft>
                <a:spcPts val="400"/>
              </a:spcAft>
              <a:buClr>
                <a:schemeClr val="tx2"/>
              </a:buClr>
            </a:pPr>
            <a:r>
              <a:rPr lang="en-US" altLang="en-US" sz="1400" dirty="0">
                <a:solidFill>
                  <a:srgbClr val="646D72"/>
                </a:solidFill>
                <a:latin typeface="Arial" charset="0"/>
                <a:ea typeface="ＭＳ Ｐゴシック" pitchFamily="34" charset="-128"/>
                <a:cs typeface="Times New Roman" pitchFamily="18" charset="0"/>
              </a:rPr>
              <a:t>There are various resources and services available to help you.</a:t>
            </a:r>
          </a:p>
          <a:p>
            <a:pPr>
              <a:lnSpc>
                <a:spcPct val="95000"/>
              </a:lnSpc>
              <a:spcBef>
                <a:spcPct val="0"/>
              </a:spcBef>
              <a:spcAft>
                <a:spcPts val="400"/>
              </a:spcAft>
              <a:buClr>
                <a:schemeClr val="tx2"/>
              </a:buClr>
            </a:pPr>
            <a:r>
              <a:rPr lang="en-US" altLang="en-US" sz="1400" dirty="0">
                <a:solidFill>
                  <a:srgbClr val="646D72"/>
                </a:solidFill>
                <a:latin typeface="Arial" charset="0"/>
                <a:ea typeface="ＭＳ Ｐゴシック" pitchFamily="34" charset="-128"/>
                <a:cs typeface="Times New Roman" pitchFamily="18" charset="0"/>
              </a:rPr>
              <a:t>The US Department of Agriculture </a:t>
            </a:r>
            <a:r>
              <a:rPr lang="en-US" altLang="en-US" sz="1400" dirty="0" err="1">
                <a:solidFill>
                  <a:srgbClr val="646D72"/>
                </a:solidFill>
                <a:latin typeface="Arial" charset="0"/>
                <a:ea typeface="ＭＳ Ｐゴシック" pitchFamily="34" charset="-128"/>
                <a:cs typeface="Times New Roman" pitchFamily="18" charset="0"/>
              </a:rPr>
              <a:t>ChooseMyPlate</a:t>
            </a:r>
            <a:r>
              <a:rPr lang="en-US" altLang="en-US" sz="1400" dirty="0">
                <a:solidFill>
                  <a:srgbClr val="646D72"/>
                </a:solidFill>
                <a:latin typeface="Arial" charset="0"/>
                <a:ea typeface="ＭＳ Ｐゴシック" pitchFamily="34" charset="-128"/>
                <a:cs typeface="Times New Roman" pitchFamily="18" charset="0"/>
              </a:rPr>
              <a:t>, Start Simple with MyPlate App is an excellent source of information regarding how to set </a:t>
            </a:r>
            <a:br>
              <a:rPr lang="en-US" altLang="en-US" sz="1400" dirty="0">
                <a:solidFill>
                  <a:srgbClr val="646D72"/>
                </a:solidFill>
                <a:latin typeface="Arial" charset="0"/>
                <a:ea typeface="ＭＳ Ｐゴシック" pitchFamily="34" charset="-128"/>
                <a:cs typeface="Times New Roman" pitchFamily="18" charset="0"/>
              </a:rPr>
            </a:br>
            <a:r>
              <a:rPr lang="en-US" altLang="en-US" sz="1400" dirty="0">
                <a:solidFill>
                  <a:srgbClr val="646D72"/>
                </a:solidFill>
                <a:latin typeface="Arial" charset="0"/>
                <a:ea typeface="ＭＳ Ｐゴシック" pitchFamily="34" charset="-128"/>
                <a:cs typeface="Times New Roman" pitchFamily="18" charset="0"/>
              </a:rPr>
              <a:t>and execute simple goals for healthy eating.</a:t>
            </a:r>
          </a:p>
          <a:p>
            <a:pPr>
              <a:lnSpc>
                <a:spcPct val="95000"/>
              </a:lnSpc>
              <a:spcBef>
                <a:spcPct val="0"/>
              </a:spcBef>
              <a:spcAft>
                <a:spcPts val="400"/>
              </a:spcAft>
              <a:buClr>
                <a:schemeClr val="tx2"/>
              </a:buClr>
            </a:pPr>
            <a:endParaRPr lang="en-US" altLang="en-US" sz="1400" dirty="0">
              <a:solidFill>
                <a:srgbClr val="646D72"/>
              </a:solidFill>
              <a:latin typeface="Arial" charset="0"/>
              <a:ea typeface="ＭＳ Ｐゴシック" pitchFamily="34" charset="-128"/>
              <a:cs typeface="Times New Roman" pitchFamily="18" charset="0"/>
            </a:endParaRPr>
          </a:p>
          <a:p>
            <a:pPr>
              <a:lnSpc>
                <a:spcPct val="95000"/>
              </a:lnSpc>
              <a:spcBef>
                <a:spcPct val="0"/>
              </a:spcBef>
              <a:spcAft>
                <a:spcPts val="400"/>
              </a:spcAft>
              <a:buClr>
                <a:schemeClr val="tx2"/>
              </a:buClr>
            </a:pPr>
            <a:r>
              <a:rPr lang="en-US" altLang="en-US" sz="1400" dirty="0">
                <a:solidFill>
                  <a:srgbClr val="646D72"/>
                </a:solidFill>
                <a:latin typeface="Arial" charset="0"/>
                <a:ea typeface="ＭＳ Ｐゴシック" pitchFamily="34" charset="-128"/>
                <a:cs typeface="Times New Roman" pitchFamily="18" charset="0"/>
              </a:rPr>
              <a:t>According to ChooseMyPlate.gov, the Start Simple with MyPlate App will help you to:</a:t>
            </a:r>
          </a:p>
          <a:p>
            <a:pPr>
              <a:lnSpc>
                <a:spcPct val="95000"/>
              </a:lnSpc>
              <a:spcBef>
                <a:spcPct val="0"/>
              </a:spcBef>
              <a:spcAft>
                <a:spcPts val="400"/>
              </a:spcAft>
              <a:buClr>
                <a:schemeClr val="tx2"/>
              </a:buClr>
            </a:pPr>
            <a:endParaRPr lang="en-US" altLang="en-US" sz="1400" dirty="0">
              <a:solidFill>
                <a:srgbClr val="646D72"/>
              </a:solidFill>
              <a:latin typeface="Arial" charset="0"/>
              <a:ea typeface="ＭＳ Ｐゴシック" pitchFamily="34" charset="-128"/>
              <a:cs typeface="Times New Roman" pitchFamily="18" charset="0"/>
            </a:endParaRPr>
          </a:p>
          <a:p>
            <a:r>
              <a:rPr lang="en-US" sz="1400" b="1" dirty="0">
                <a:solidFill>
                  <a:srgbClr val="646D72"/>
                </a:solidFill>
                <a:latin typeface="Arial" charset="0"/>
                <a:ea typeface="ＭＳ Ｐゴシック" pitchFamily="34" charset="-128"/>
                <a:cs typeface="Times New Roman" pitchFamily="18" charset="0"/>
              </a:rPr>
              <a:t>Pick Your Goals</a:t>
            </a:r>
          </a:p>
          <a:p>
            <a:pPr marL="173038" indent="-173038">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Set goals within food groups (Fruits, Vegetables, Grains, Protein Foods, Dairy)</a:t>
            </a:r>
          </a:p>
          <a:p>
            <a:pPr marL="173038" indent="-173038">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Choose from a variety of food goals or use the "Pick for me!" feature if you want ready-made goals and tips</a:t>
            </a:r>
          </a:p>
          <a:p>
            <a:pPr marL="173038" indent="-173038">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Sync up to your smartwatch (or do it all on your mobile device)</a:t>
            </a:r>
            <a:br>
              <a:rPr lang="en-US" sz="1400" dirty="0">
                <a:solidFill>
                  <a:srgbClr val="646D72"/>
                </a:solidFill>
                <a:latin typeface="Arial" charset="0"/>
                <a:ea typeface="ＭＳ Ｐゴシック" pitchFamily="34" charset="-128"/>
                <a:cs typeface="Times New Roman" pitchFamily="18" charset="0"/>
              </a:rPr>
            </a:br>
            <a:r>
              <a:rPr lang="en-US" sz="1400" dirty="0">
                <a:solidFill>
                  <a:srgbClr val="646D72"/>
                </a:solidFill>
                <a:latin typeface="Arial" charset="0"/>
                <a:ea typeface="ＭＳ Ｐゴシック" pitchFamily="34" charset="-128"/>
                <a:cs typeface="Times New Roman" pitchFamily="18" charset="0"/>
              </a:rPr>
              <a:t> </a:t>
            </a:r>
          </a:p>
          <a:p>
            <a:r>
              <a:rPr lang="en-US" sz="1400" b="1" dirty="0">
                <a:solidFill>
                  <a:srgbClr val="646D72"/>
                </a:solidFill>
                <a:latin typeface="Arial" charset="0"/>
                <a:ea typeface="ＭＳ Ｐゴシック" pitchFamily="34" charset="-128"/>
                <a:cs typeface="Times New Roman" pitchFamily="18" charset="0"/>
              </a:rPr>
              <a:t>See Real-Time Progress</a:t>
            </a:r>
          </a:p>
          <a:p>
            <a:pPr marL="239713" indent="-239713">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See daily progress in each food group as you meet your goals</a:t>
            </a:r>
          </a:p>
          <a:p>
            <a:pPr marL="239713" indent="-239713">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Get simple how-to tips to help you meet your goals</a:t>
            </a:r>
          </a:p>
          <a:p>
            <a:pPr marL="239713" indent="-239713">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Select options for notifications and reminders</a:t>
            </a:r>
          </a:p>
          <a:p>
            <a:pPr marL="239713" indent="-239713">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Visit the MyPlate 101 section for more information about healthy eating</a:t>
            </a:r>
            <a:br>
              <a:rPr lang="en-US" sz="1400" dirty="0">
                <a:solidFill>
                  <a:srgbClr val="646D72"/>
                </a:solidFill>
                <a:latin typeface="Arial" charset="0"/>
                <a:ea typeface="ＭＳ Ｐゴシック" pitchFamily="34" charset="-128"/>
                <a:cs typeface="Times New Roman" pitchFamily="18" charset="0"/>
              </a:rPr>
            </a:br>
            <a:r>
              <a:rPr lang="en-US" sz="1400" dirty="0">
                <a:solidFill>
                  <a:srgbClr val="646D72"/>
                </a:solidFill>
                <a:latin typeface="Arial" charset="0"/>
                <a:ea typeface="ＭＳ Ｐゴシック" pitchFamily="34" charset="-128"/>
                <a:cs typeface="Times New Roman" pitchFamily="18" charset="0"/>
              </a:rPr>
              <a:t> </a:t>
            </a:r>
            <a:endParaRPr lang="en-US" sz="1400" b="1" dirty="0">
              <a:solidFill>
                <a:srgbClr val="646D72"/>
              </a:solidFill>
              <a:latin typeface="Arial" charset="0"/>
              <a:ea typeface="ＭＳ Ｐゴシック" pitchFamily="34" charset="-128"/>
              <a:cs typeface="Times New Roman" pitchFamily="18" charset="0"/>
            </a:endParaRPr>
          </a:p>
          <a:p>
            <a:r>
              <a:rPr lang="en-US" sz="1400" b="1" dirty="0">
                <a:solidFill>
                  <a:srgbClr val="646D72"/>
                </a:solidFill>
                <a:latin typeface="Arial" charset="0"/>
                <a:ea typeface="ＭＳ Ｐゴシック" pitchFamily="34" charset="-128"/>
                <a:cs typeface="Times New Roman" pitchFamily="18" charset="0"/>
              </a:rPr>
              <a:t>Earn Badges that Celebrate Your Success</a:t>
            </a:r>
          </a:p>
          <a:p>
            <a:pPr marL="239713" indent="-239713">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Earn badges as food group goals are completed</a:t>
            </a:r>
          </a:p>
          <a:p>
            <a:pPr marL="239713" indent="-239713">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Collect a variety of badges such as first goal complete, daily-streaks, food group badges, and the ultimate MyPlate badge</a:t>
            </a:r>
          </a:p>
          <a:p>
            <a:pPr marL="239713" indent="-239713">
              <a:buClr>
                <a:schemeClr val="accent1"/>
              </a:buClr>
              <a:buFont typeface="Arial" panose="020B0604020202020204" pitchFamily="34" charset="0"/>
              <a:buChar char="•"/>
            </a:pPr>
            <a:r>
              <a:rPr lang="en-US" sz="1400" dirty="0">
                <a:solidFill>
                  <a:srgbClr val="646D72"/>
                </a:solidFill>
                <a:latin typeface="Arial" charset="0"/>
                <a:ea typeface="ＭＳ Ｐゴシック" pitchFamily="34" charset="-128"/>
                <a:cs typeface="Times New Roman" pitchFamily="18" charset="0"/>
              </a:rPr>
              <a:t>Post your badges on social media to share your success and encourage others</a:t>
            </a:r>
          </a:p>
          <a:p>
            <a:pPr>
              <a:lnSpc>
                <a:spcPct val="95000"/>
              </a:lnSpc>
              <a:spcBef>
                <a:spcPct val="0"/>
              </a:spcBef>
              <a:spcAft>
                <a:spcPts val="400"/>
              </a:spcAft>
              <a:buClr>
                <a:schemeClr val="tx2"/>
              </a:buClr>
            </a:pPr>
            <a:r>
              <a:rPr lang="en-US" altLang="en-US" sz="1400" dirty="0">
                <a:solidFill>
                  <a:srgbClr val="646D72"/>
                </a:solidFill>
                <a:latin typeface="Arial" charset="0"/>
                <a:ea typeface="ＭＳ Ｐゴシック" pitchFamily="34" charset="-128"/>
                <a:cs typeface="Times New Roman" pitchFamily="18" charset="0"/>
              </a:rPr>
              <a:t> </a:t>
            </a:r>
          </a:p>
        </p:txBody>
      </p:sp>
    </p:spTree>
    <p:extLst>
      <p:ext uri="{BB962C8B-B14F-4D97-AF65-F5344CB8AC3E}">
        <p14:creationId xmlns:p14="http://schemas.microsoft.com/office/powerpoint/2010/main" val="168477238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DCB58-4103-4D56-BF79-4D8C3FA05784}"/>
              </a:ext>
            </a:extLst>
          </p:cNvPr>
          <p:cNvSpPr>
            <a:spLocks noGrp="1"/>
          </p:cNvSpPr>
          <p:nvPr>
            <p:ph type="title"/>
          </p:nvPr>
        </p:nvSpPr>
        <p:spPr>
          <a:xfrm>
            <a:off x="304800" y="599608"/>
            <a:ext cx="4562475" cy="689772"/>
          </a:xfrm>
        </p:spPr>
        <p:txBody>
          <a:bodyPr/>
          <a:lstStyle/>
          <a:p>
            <a:r>
              <a:rPr lang="en-US" altLang="en-US" dirty="0"/>
              <a:t>Need Help?</a:t>
            </a:r>
            <a:endParaRPr lang="en-US" dirty="0"/>
          </a:p>
        </p:txBody>
      </p:sp>
      <p:sp>
        <p:nvSpPr>
          <p:cNvPr id="3" name="Footer Placeholder 2">
            <a:extLst>
              <a:ext uri="{FF2B5EF4-FFF2-40B4-BE49-F238E27FC236}">
                <a16:creationId xmlns:a16="http://schemas.microsoft.com/office/drawing/2014/main" id="{A1C43A61-4F54-4464-B613-CC34C04287FF}"/>
              </a:ext>
            </a:extLst>
          </p:cNvPr>
          <p:cNvSpPr>
            <a:spLocks noGrp="1"/>
          </p:cNvSpPr>
          <p:nvPr>
            <p:ph type="ftr" sz="quarter" idx="3"/>
          </p:nvPr>
        </p:nvSpPr>
        <p:spPr/>
        <p:txBody>
          <a:bodyPr/>
          <a:lstStyle/>
          <a:p>
            <a:r>
              <a:rPr lang="en-US" dirty="0"/>
              <a:t>Do not reproduce, transmit or modify the content set forth herein in any form or by any means without written permission of UnitedHealthcare. © 2020 United HealthCare Services, Inc. All rights reserved.</a:t>
            </a:r>
          </a:p>
        </p:txBody>
      </p:sp>
      <p:sp>
        <p:nvSpPr>
          <p:cNvPr id="4" name="Rectangle 3">
            <a:extLst>
              <a:ext uri="{FF2B5EF4-FFF2-40B4-BE49-F238E27FC236}">
                <a16:creationId xmlns:a16="http://schemas.microsoft.com/office/drawing/2014/main" id="{F076EDEF-0A10-49D7-9275-072DA4FB8E1C}"/>
              </a:ext>
            </a:extLst>
          </p:cNvPr>
          <p:cNvSpPr/>
          <p:nvPr/>
        </p:nvSpPr>
        <p:spPr>
          <a:xfrm>
            <a:off x="304800" y="1975031"/>
            <a:ext cx="7029450" cy="3763081"/>
          </a:xfrm>
          <a:prstGeom prst="rect">
            <a:avLst/>
          </a:prstGeom>
        </p:spPr>
        <p:txBody>
          <a:bodyPr wrap="square">
            <a:spAutoFit/>
          </a:bodyPr>
          <a:lstStyle/>
          <a:p>
            <a:r>
              <a:rPr lang="en-US" sz="1400" dirty="0">
                <a:solidFill>
                  <a:schemeClr val="bg1">
                    <a:lumMod val="50000"/>
                  </a:schemeClr>
                </a:solidFill>
                <a:latin typeface="Arial" panose="020B0604020202020204" pitchFamily="34" charset="0"/>
              </a:rPr>
              <a:t>A registered dietitian nutritionist can help you change negative eating habits or patterns, improve your health through nutrition, teach you to follow a medical diet that your doctor has prescribed, improve your athletic performance, help you lose weight and avoid emotional eating. </a:t>
            </a:r>
          </a:p>
          <a:p>
            <a:endParaRPr lang="en-US" sz="1400" dirty="0">
              <a:solidFill>
                <a:schemeClr val="bg1">
                  <a:lumMod val="50000"/>
                </a:schemeClr>
              </a:solidFill>
              <a:latin typeface="Arial" panose="020B0604020202020204" pitchFamily="34" charset="0"/>
            </a:endParaRPr>
          </a:p>
          <a:p>
            <a:r>
              <a:rPr lang="en-US" sz="1400" dirty="0">
                <a:solidFill>
                  <a:schemeClr val="bg1">
                    <a:lumMod val="50000"/>
                  </a:schemeClr>
                </a:solidFill>
                <a:latin typeface="Arial" panose="020B0604020202020204" pitchFamily="34" charset="0"/>
              </a:rPr>
              <a:t>A mental health professional — psychologist, psychiatrist or counselor — can help you cope with anxiety, depression, relationship or family problems, stress management and traumatic events. </a:t>
            </a:r>
          </a:p>
          <a:p>
            <a:endParaRPr lang="en-US" sz="1400" dirty="0">
              <a:solidFill>
                <a:schemeClr val="bg1">
                  <a:lumMod val="50000"/>
                </a:schemeClr>
              </a:solidFill>
              <a:latin typeface="Arial" panose="020B0604020202020204" pitchFamily="34" charset="0"/>
            </a:endParaRPr>
          </a:p>
          <a:p>
            <a:r>
              <a:rPr lang="en-US" sz="1400" dirty="0">
                <a:solidFill>
                  <a:schemeClr val="bg1">
                    <a:lumMod val="50000"/>
                  </a:schemeClr>
                </a:solidFill>
                <a:latin typeface="Arial" panose="020B0604020202020204" pitchFamily="34" charset="0"/>
              </a:rPr>
              <a:t>Anything that’s affecting your stress level or your eating may be affecting your weight and your health. If you are hesitant to call a registered dietitian nutritionist or mental health professional, consider bringing this checklist to your doctor, nurse, significant other, minister, rabbi or a trustworthy friend.</a:t>
            </a:r>
          </a:p>
          <a:p>
            <a:pPr>
              <a:lnSpc>
                <a:spcPct val="95000"/>
              </a:lnSpc>
              <a:spcBef>
                <a:spcPct val="0"/>
              </a:spcBef>
              <a:spcAft>
                <a:spcPts val="400"/>
              </a:spcAft>
              <a:buClr>
                <a:schemeClr val="tx2"/>
              </a:buClr>
            </a:pPr>
            <a:endParaRPr lang="en-US" altLang="en-US" sz="1400" dirty="0">
              <a:solidFill>
                <a:schemeClr val="bg1">
                  <a:lumMod val="50000"/>
                </a:schemeClr>
              </a:solidFill>
              <a:latin typeface="Arial" charset="0"/>
              <a:ea typeface="ＭＳ Ｐゴシック" pitchFamily="34" charset="-128"/>
              <a:cs typeface="Times New Roman" pitchFamily="18" charset="0"/>
            </a:endParaRPr>
          </a:p>
          <a:p>
            <a:pPr>
              <a:lnSpc>
                <a:spcPct val="95000"/>
              </a:lnSpc>
              <a:spcBef>
                <a:spcPct val="0"/>
              </a:spcBef>
              <a:spcAft>
                <a:spcPts val="400"/>
              </a:spcAft>
              <a:buClr>
                <a:schemeClr val="tx2"/>
              </a:buClr>
            </a:pPr>
            <a:r>
              <a:rPr lang="en-US" sz="1400" dirty="0">
                <a:solidFill>
                  <a:schemeClr val="bg1">
                    <a:lumMod val="50000"/>
                  </a:schemeClr>
                </a:solidFill>
              </a:rPr>
              <a:t>Your Employee Assistance Program (EAP) is available to all employees and their covered dependents and may include some free counseling sessions per issue, per year. Please check with your employer or your health plan for details.</a:t>
            </a:r>
            <a:endParaRPr lang="en-US" altLang="en-US" sz="1400" dirty="0">
              <a:solidFill>
                <a:schemeClr val="bg1">
                  <a:lumMod val="50000"/>
                </a:schemeClr>
              </a:solidFill>
              <a:latin typeface="Arial" charset="0"/>
              <a:ea typeface="ＭＳ Ｐゴシック" pitchFamily="34" charset="-128"/>
              <a:cs typeface="Times New Roman" pitchFamily="18" charset="0"/>
            </a:endParaRPr>
          </a:p>
        </p:txBody>
      </p:sp>
    </p:spTree>
    <p:extLst>
      <p:ext uri="{BB962C8B-B14F-4D97-AF65-F5344CB8AC3E}">
        <p14:creationId xmlns:p14="http://schemas.microsoft.com/office/powerpoint/2010/main" val="135572013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p:txBody>
          <a:bodyPr/>
          <a:lstStyle/>
          <a:p>
            <a:pPr eaLnBrk="1" hangingPunct="1"/>
            <a:r>
              <a:rPr lang="en-US" altLang="en-US"/>
              <a:t>Make Your Action Plan</a:t>
            </a:r>
          </a:p>
        </p:txBody>
      </p:sp>
      <p:sp>
        <p:nvSpPr>
          <p:cNvPr id="34819" name="Text Placeholder 10"/>
          <p:cNvSpPr txBox="1">
            <a:spLocks/>
          </p:cNvSpPr>
          <p:nvPr/>
        </p:nvSpPr>
        <p:spPr bwMode="auto">
          <a:xfrm>
            <a:off x="445444" y="2945323"/>
            <a:ext cx="6866581" cy="467995"/>
          </a:xfrm>
          <a:prstGeom prst="rect">
            <a:avLst/>
          </a:prstGeom>
          <a:solidFill>
            <a:schemeClr val="tx1"/>
          </a:solidFill>
          <a:ln w="9525">
            <a:solidFill>
              <a:schemeClr val="bg2"/>
            </a:solidFill>
            <a:miter lim="800000"/>
            <a:headEnd/>
            <a:tailEnd/>
          </a:ln>
        </p:spPr>
        <p:txBody>
          <a:bodyPr lIns="101882" tIns="101882" rIns="101882" bIns="101882"/>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600" b="1" dirty="0">
                <a:solidFill>
                  <a:schemeClr val="bg1"/>
                </a:solidFill>
              </a:rPr>
              <a:t> Ideas/Behaviors                                         I will meet it by…</a:t>
            </a:r>
          </a:p>
        </p:txBody>
      </p:sp>
      <p:sp>
        <p:nvSpPr>
          <p:cNvPr id="34820" name="Text Placeholder 12"/>
          <p:cNvSpPr txBox="1">
            <a:spLocks/>
          </p:cNvSpPr>
          <p:nvPr/>
        </p:nvSpPr>
        <p:spPr bwMode="auto">
          <a:xfrm>
            <a:off x="445444" y="3413319"/>
            <a:ext cx="6866581" cy="571636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4234"/>
              </a:spcAft>
              <a:buClr>
                <a:schemeClr val="tx2"/>
              </a:buClr>
              <a:buSzTx/>
            </a:pPr>
            <a:endParaRPr lang="en-US" altLang="en-US" sz="1600">
              <a:solidFill>
                <a:srgbClr val="646D72"/>
              </a:solidFill>
            </a:endParaRPr>
          </a:p>
        </p:txBody>
      </p:sp>
      <p:sp>
        <p:nvSpPr>
          <p:cNvPr id="34821" name="Text Placeholder 8"/>
          <p:cNvSpPr txBox="1">
            <a:spLocks/>
          </p:cNvSpPr>
          <p:nvPr/>
        </p:nvSpPr>
        <p:spPr bwMode="auto">
          <a:xfrm>
            <a:off x="445443" y="1631772"/>
            <a:ext cx="6851650" cy="82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What ideas, behaviors, attitudes, feelings, techniques about losing weight healthfully did I gain from this training? List them below. </a:t>
            </a:r>
          </a:p>
          <a:p>
            <a:r>
              <a:rPr lang="en-US" altLang="en-US" b="1" dirty="0"/>
              <a:t>Who will you check in with to make sure you are making progress? </a:t>
            </a:r>
          </a:p>
        </p:txBody>
      </p:sp>
      <p:cxnSp>
        <p:nvCxnSpPr>
          <p:cNvPr id="20" name="Straight Connector 19"/>
          <p:cNvCxnSpPr/>
          <p:nvPr/>
        </p:nvCxnSpPr>
        <p:spPr>
          <a:xfrm>
            <a:off x="445443" y="4172937"/>
            <a:ext cx="686482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45443" y="4999061"/>
            <a:ext cx="686482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45443" y="5825185"/>
            <a:ext cx="686482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47243" y="6651309"/>
            <a:ext cx="686482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47243" y="7477433"/>
            <a:ext cx="686482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47243" y="8303557"/>
            <a:ext cx="6864822"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548669" y="3413319"/>
            <a:ext cx="0" cy="571636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8090376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dirty="0"/>
              <a:t>About</a:t>
            </a:r>
            <a:br>
              <a:rPr lang="en-US" altLang="en-US" dirty="0"/>
            </a:br>
            <a:r>
              <a:rPr lang="en-US" altLang="en-US" dirty="0"/>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4750" y="1778127"/>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chemeClr val="bg2">
                  <a:lumMod val="50000"/>
                </a:schemeClr>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chemeClr val="bg2">
                    <a:lumMod val="50000"/>
                  </a:schemeClr>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chemeClr val="bg2">
                    <a:lumMod val="50000"/>
                  </a:schemeClr>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chemeClr val="bg2">
                    <a:lumMod val="50000"/>
                  </a:schemeClr>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chemeClr val="bg2">
                    <a:lumMod val="50000"/>
                  </a:schemeClr>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chemeClr val="bg2">
                    <a:lumMod val="50000"/>
                  </a:schemeClr>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chemeClr val="bg2">
                    <a:lumMod val="50000"/>
                  </a:schemeClr>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chemeClr val="bg2">
                  <a:lumMod val="50000"/>
                </a:schemeClr>
              </a:solidFill>
              <a:effectLst/>
              <a:uLnTx/>
              <a:uFillTx/>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68591813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460375" y="839450"/>
            <a:ext cx="4406900" cy="449930"/>
          </a:xfrm>
        </p:spPr>
        <p:txBody>
          <a:bodyPr/>
          <a:lstStyle/>
          <a:p>
            <a:pPr eaLnBrk="1" hangingPunct="1"/>
            <a:r>
              <a:rPr lang="en-US" altLang="en-US" dirty="0"/>
              <a:t>The Program</a:t>
            </a:r>
          </a:p>
        </p:txBody>
      </p:sp>
      <p:sp>
        <p:nvSpPr>
          <p:cNvPr id="9219" name="Text Placeholder 8"/>
          <p:cNvSpPr>
            <a:spLocks noGrp="1" noChangeArrowheads="1"/>
          </p:cNvSpPr>
          <p:nvPr>
            <p:ph type="body" sz="quarter" idx="4294967295"/>
          </p:nvPr>
        </p:nvSpPr>
        <p:spPr>
          <a:xfrm>
            <a:off x="460375" y="1970088"/>
            <a:ext cx="6994525" cy="472744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Welcome</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The Challenge of Diets</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Common Behaviors</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Improving Your Eating Habits</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Food Groups</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Healthy Snacking</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Meals at Home</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Movement Matters</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Need Help?</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Make Your Action Plan</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About Professional Support</a:t>
            </a:r>
          </a:p>
          <a:p>
            <a:pPr marL="0" indent="0">
              <a:spcBef>
                <a:spcPct val="0"/>
              </a:spcBef>
              <a:spcAft>
                <a:spcPts val="1200"/>
              </a:spcAft>
              <a:buClr>
                <a:schemeClr val="tx2"/>
              </a:buClr>
              <a:buNone/>
            </a:pPr>
            <a:r>
              <a:rPr lang="en-US" altLang="en-US" sz="1600" dirty="0">
                <a:solidFill>
                  <a:srgbClr val="646D72"/>
                </a:solidFill>
                <a:latin typeface="Arial" charset="0"/>
                <a:ea typeface="ＭＳ Ｐゴシック" pitchFamily="34" charset="-128"/>
                <a:cs typeface="Times New Roman" pitchFamily="18" charset="0"/>
              </a:rPr>
              <a:t>Closing</a:t>
            </a:r>
          </a:p>
          <a:p>
            <a:pPr marL="0" indent="0">
              <a:spcBef>
                <a:spcPct val="0"/>
              </a:spcBef>
              <a:spcAft>
                <a:spcPts val="1200"/>
              </a:spcAft>
              <a:buClr>
                <a:schemeClr val="tx2"/>
              </a:buClr>
              <a:buNone/>
            </a:pPr>
            <a:endParaRPr lang="en-US" altLang="en-US" sz="1600" dirty="0">
              <a:solidFill>
                <a:srgbClr val="646D72"/>
              </a:solidFill>
              <a:latin typeface="Arial" charset="0"/>
              <a:ea typeface="ＭＳ Ｐゴシック" pitchFamily="34" charset="-128"/>
              <a:cs typeface="Times New Roman" pitchFamily="18" charset="0"/>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4709467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8670" y="798195"/>
            <a:ext cx="7037805" cy="640080"/>
          </a:xfrm>
        </p:spPr>
        <p:txBody>
          <a:bodyPr/>
          <a:lstStyle/>
          <a:p>
            <a:pPr eaLnBrk="1" hangingPunct="1"/>
            <a:r>
              <a:rPr lang="en-US" altLang="en-US" dirty="0"/>
              <a:t>Learning Points</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21"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a:latin typeface="Arial" charset="0"/>
                <a:ea typeface="ＭＳ Ｐゴシック" pitchFamily="34" charset="-128"/>
              </a:rPr>
              <a:t>Participants will:</a:t>
            </a:r>
          </a:p>
        </p:txBody>
      </p:sp>
      <p:sp>
        <p:nvSpPr>
          <p:cNvPr id="22" name="Text Placeholder 6"/>
          <p:cNvSpPr txBox="1">
            <a:spLocks/>
          </p:cNvSpPr>
          <p:nvPr/>
        </p:nvSpPr>
        <p:spPr bwMode="auto">
          <a:xfrm>
            <a:off x="460375" y="2772943"/>
            <a:ext cx="6821371" cy="640080"/>
          </a:xfrm>
          <a:prstGeom prst="rect">
            <a:avLst/>
          </a:prstGeom>
          <a:solidFill>
            <a:schemeClr val="bg2">
              <a:lumMod val="50000"/>
            </a:schemeClr>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bg1"/>
                </a:solidFill>
              </a:rPr>
              <a:t>Identify obstacles to losing weight.</a:t>
            </a:r>
          </a:p>
        </p:txBody>
      </p:sp>
      <p:sp>
        <p:nvSpPr>
          <p:cNvPr id="23" name="Text Placeholder 6"/>
          <p:cNvSpPr txBox="1">
            <a:spLocks/>
          </p:cNvSpPr>
          <p:nvPr/>
        </p:nvSpPr>
        <p:spPr bwMode="auto">
          <a:xfrm>
            <a:off x="460375" y="3527989"/>
            <a:ext cx="6821371" cy="640080"/>
          </a:xfrm>
          <a:prstGeom prst="rect">
            <a:avLst/>
          </a:prstGeom>
          <a:solidFill>
            <a:schemeClr val="bg2">
              <a:lumMod val="50000"/>
            </a:schemeClr>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bg1"/>
                </a:solidFill>
              </a:rPr>
              <a:t>Identify small changes that can make a big difference.</a:t>
            </a:r>
          </a:p>
        </p:txBody>
      </p:sp>
      <p:sp>
        <p:nvSpPr>
          <p:cNvPr id="24" name="Text Placeholder 6"/>
          <p:cNvSpPr txBox="1">
            <a:spLocks/>
          </p:cNvSpPr>
          <p:nvPr/>
        </p:nvSpPr>
        <p:spPr bwMode="auto">
          <a:xfrm>
            <a:off x="460375" y="4283035"/>
            <a:ext cx="6821371" cy="640080"/>
          </a:xfrm>
          <a:prstGeom prst="rect">
            <a:avLst/>
          </a:prstGeom>
          <a:solidFill>
            <a:schemeClr val="bg2">
              <a:lumMod val="50000"/>
            </a:schemeClr>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bg1"/>
                </a:solidFill>
              </a:rPr>
              <a:t>Explore the five food groups.</a:t>
            </a:r>
          </a:p>
        </p:txBody>
      </p:sp>
      <p:sp>
        <p:nvSpPr>
          <p:cNvPr id="25" name="Text Placeholder 6"/>
          <p:cNvSpPr txBox="1">
            <a:spLocks/>
          </p:cNvSpPr>
          <p:nvPr/>
        </p:nvSpPr>
        <p:spPr bwMode="auto">
          <a:xfrm>
            <a:off x="460375" y="5038081"/>
            <a:ext cx="6821371" cy="640080"/>
          </a:xfrm>
          <a:prstGeom prst="rect">
            <a:avLst/>
          </a:prstGeom>
          <a:solidFill>
            <a:schemeClr val="bg2">
              <a:lumMod val="50000"/>
            </a:schemeClr>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bg1"/>
                </a:solidFill>
              </a:rPr>
              <a:t>Affirm the importance of exercise.</a:t>
            </a:r>
          </a:p>
        </p:txBody>
      </p:sp>
      <p:sp>
        <p:nvSpPr>
          <p:cNvPr id="26" name="Text Placeholder 6"/>
          <p:cNvSpPr txBox="1">
            <a:spLocks/>
          </p:cNvSpPr>
          <p:nvPr/>
        </p:nvSpPr>
        <p:spPr bwMode="auto">
          <a:xfrm>
            <a:off x="460375" y="5793128"/>
            <a:ext cx="6821371" cy="640080"/>
          </a:xfrm>
          <a:prstGeom prst="rect">
            <a:avLst/>
          </a:prstGeom>
          <a:solidFill>
            <a:schemeClr val="bg2">
              <a:lumMod val="50000"/>
            </a:schemeClr>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solidFill>
                  <a:schemeClr val="bg1"/>
                </a:solidFill>
              </a:rPr>
              <a:t>Make an action plan for lasting change.</a:t>
            </a:r>
          </a:p>
        </p:txBody>
      </p:sp>
    </p:spTree>
    <p:extLst>
      <p:ext uri="{BB962C8B-B14F-4D97-AF65-F5344CB8AC3E}">
        <p14:creationId xmlns:p14="http://schemas.microsoft.com/office/powerpoint/2010/main" val="22011898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0376" y="734518"/>
            <a:ext cx="4406899" cy="554861"/>
          </a:xfrm>
        </p:spPr>
        <p:txBody>
          <a:bodyPr/>
          <a:lstStyle/>
          <a:p>
            <a:r>
              <a:rPr lang="en-US" dirty="0"/>
              <a:t>The Challenge of Diets</a:t>
            </a:r>
          </a:p>
        </p:txBody>
      </p:sp>
      <p:sp>
        <p:nvSpPr>
          <p:cNvPr id="13314" name="Text Placeholder 8"/>
          <p:cNvSpPr>
            <a:spLocks noGrp="1" noChangeArrowheads="1"/>
          </p:cNvSpPr>
          <p:nvPr>
            <p:ph type="body" sz="quarter" idx="4294967295"/>
          </p:nvPr>
        </p:nvSpPr>
        <p:spPr>
          <a:xfrm>
            <a:off x="460376" y="1970088"/>
            <a:ext cx="6851650" cy="577747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spcBef>
                <a:spcPct val="0"/>
              </a:spcBef>
              <a:spcAft>
                <a:spcPts val="669"/>
              </a:spcAft>
              <a:buClr>
                <a:schemeClr val="tx1"/>
              </a:buClr>
              <a:buNone/>
            </a:pPr>
            <a:r>
              <a:rPr lang="en-US" altLang="en-US" dirty="0">
                <a:solidFill>
                  <a:srgbClr val="646D72"/>
                </a:solidFill>
                <a:latin typeface="Arial" charset="0"/>
                <a:ea typeface="ＭＳ Ｐゴシック" pitchFamily="34" charset="-128"/>
                <a:cs typeface="Times New Roman" pitchFamily="18" charset="0"/>
              </a:rPr>
              <a:t>Diets often fail because most are restrictive, and many people don’t have the discipline or willpower to stick with them for an extended period of time:</a:t>
            </a:r>
          </a:p>
          <a:p>
            <a:pPr marL="285750" lvl="1" indent="-285750">
              <a:spcBef>
                <a:spcPct val="0"/>
              </a:spcBef>
              <a:spcAft>
                <a:spcPts val="669"/>
              </a:spcAft>
              <a:buClr>
                <a:schemeClr val="tx1"/>
              </a:buClr>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List foods you don’t eat on a diet.</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1"/>
              </a:buClr>
            </a:pPr>
            <a:endParaRPr lang="en-US" alt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buClr>
                <a:schemeClr val="tx1"/>
              </a:buClr>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Can you realistically expect to never eat these foods again?</a:t>
            </a:r>
          </a:p>
          <a:p>
            <a:pPr>
              <a:spcBef>
                <a:spcPct val="0"/>
              </a:spcBef>
              <a:spcAft>
                <a:spcPts val="669"/>
              </a:spcAft>
              <a:buClr>
                <a:schemeClr val="tx1"/>
              </a:buClr>
            </a:pPr>
            <a:endParaRPr lang="en-US" alt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buClr>
                <a:schemeClr val="tx1"/>
              </a:buClr>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List good habits you’ve learned from past diets.</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marL="800100" lvl="1" indent="-285750">
              <a:spcBef>
                <a:spcPct val="0"/>
              </a:spcBef>
              <a:spcAft>
                <a:spcPts val="669"/>
              </a:spcAft>
              <a:buClr>
                <a:schemeClr val="tx1"/>
              </a:buClr>
              <a:buFont typeface="Arial" panose="020B0604020202020204" pitchFamily="34" charset="0"/>
              <a:buChar char="•"/>
            </a:pPr>
            <a:r>
              <a:rPr lang="en-US" altLang="en-US" sz="1400"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1"/>
              </a:buClr>
            </a:pPr>
            <a:endParaRPr lang="en-US" alt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buClr>
                <a:schemeClr val="tx1"/>
              </a:buClr>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Cross off anything that requires deprivation.</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pPr>
            <a:r>
              <a:rPr lang="en-US" altLang="en-US" dirty="0">
                <a:solidFill>
                  <a:srgbClr val="646D72"/>
                </a:solidFill>
                <a:latin typeface="Arial" charset="0"/>
                <a:ea typeface="ＭＳ Ｐゴシック" pitchFamily="34" charset="-128"/>
                <a:cs typeface="Times New Roman" pitchFamily="18" charset="0"/>
              </a:rPr>
              <a:t>Of the remaining habits, circle any you would try again.</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91428319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0376" y="764498"/>
            <a:ext cx="4406899" cy="524881"/>
          </a:xfrm>
        </p:spPr>
        <p:txBody>
          <a:bodyPr/>
          <a:lstStyle/>
          <a:p>
            <a:r>
              <a:rPr lang="en-US" dirty="0"/>
              <a:t>Common Behaviors</a:t>
            </a:r>
          </a:p>
        </p:txBody>
      </p:sp>
      <p:sp>
        <p:nvSpPr>
          <p:cNvPr id="17410" name="Text Placeholder 8"/>
          <p:cNvSpPr>
            <a:spLocks noGrp="1" noChangeArrowheads="1"/>
          </p:cNvSpPr>
          <p:nvPr>
            <p:ph type="body" sz="quarter" idx="4294967295"/>
          </p:nvPr>
        </p:nvSpPr>
        <p:spPr>
          <a:xfrm>
            <a:off x="460376" y="1970088"/>
            <a:ext cx="6851650" cy="522450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spcBef>
                <a:spcPct val="0"/>
              </a:spcBef>
              <a:spcAft>
                <a:spcPts val="66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True weight loss comes from undoing whatever we’ve done to gain weight in the first place. The list below identifies possible behaviors that cause overeating. Review the list and check each statement that applies to you.</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eat too fast.</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eat in the car.</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eat until I’m “stuffed.”</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sometimes skip meals.</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eat in front of the television.</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wait until I’m famished to eat.</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snack all evening after dinner.</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always eat everything on my plate.</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don’t drink water, only soft drinks and coffee.</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avoid the foods I like because they’re “fattening.”</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have no food in the house, so I eat whatever is around.</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eat whenever someone else eats, whether or not I’m hungry.</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eat when I’m bored, mad, nervous, lonely, feeling down, intoxicated … etc.</a:t>
            </a:r>
          </a:p>
          <a:p>
            <a:pPr marL="285750" lvl="1" indent="-285750">
              <a:spcBef>
                <a:spcPct val="0"/>
              </a:spcBef>
              <a:spcAft>
                <a:spcPts val="669"/>
              </a:spcAft>
              <a:buSzPct val="150000"/>
              <a:buFont typeface="Wingdings" panose="05000000000000000000" pitchFamily="2" charset="2"/>
              <a:buChar char="q"/>
            </a:pPr>
            <a:r>
              <a:rPr lang="en-US" altLang="en-US" dirty="0">
                <a:solidFill>
                  <a:srgbClr val="646D72"/>
                </a:solidFill>
                <a:latin typeface="Arial" charset="0"/>
                <a:ea typeface="ＭＳ Ｐゴシック" pitchFamily="34" charset="-128"/>
                <a:cs typeface="Times New Roman" pitchFamily="18" charset="0"/>
              </a:rPr>
              <a:t>I engage in frequent activities or attend social events that revolve around food.</a:t>
            </a:r>
          </a:p>
          <a:p>
            <a:pPr marL="0" indent="0">
              <a:spcBef>
                <a:spcPct val="0"/>
              </a:spcBef>
              <a:spcAft>
                <a:spcPts val="669"/>
              </a:spcAft>
              <a:buClr>
                <a:schemeClr val="tx2"/>
              </a:buClr>
              <a:buNone/>
            </a:pPr>
            <a:r>
              <a:rPr lang="en-US" altLang="en-US" dirty="0">
                <a:solidFill>
                  <a:srgbClr val="646D72"/>
                </a:solidFill>
                <a:latin typeface="Arial" charset="0"/>
                <a:ea typeface="ＭＳ Ｐゴシック" pitchFamily="34" charset="-128"/>
                <a:cs typeface="Times New Roman" pitchFamily="18" charset="0"/>
              </a:rPr>
              <a:t>Even though we do these behaviors for what seem like good reasons, ultimately, they cause weight gain or prevent our weight loss. Anything you checked is a behavior that is hampering you from reaching your goal.</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6244732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7"/>
          <p:cNvSpPr>
            <a:spLocks noGrp="1"/>
          </p:cNvSpPr>
          <p:nvPr>
            <p:ph type="title"/>
          </p:nvPr>
        </p:nvSpPr>
        <p:spPr>
          <a:xfrm>
            <a:off x="460376" y="464324"/>
            <a:ext cx="6255217" cy="825056"/>
          </a:xfrm>
        </p:spPr>
        <p:txBody>
          <a:bodyPr/>
          <a:lstStyle/>
          <a:p>
            <a:r>
              <a:rPr lang="en-US" altLang="en-US" dirty="0"/>
              <a:t>Improving Your Eating Habits</a:t>
            </a:r>
          </a:p>
        </p:txBody>
      </p:sp>
      <p:sp>
        <p:nvSpPr>
          <p:cNvPr id="29700" name="Text Placeholder 8"/>
          <p:cNvSpPr>
            <a:spLocks noGrp="1"/>
          </p:cNvSpPr>
          <p:nvPr>
            <p:ph type="body" sz="quarter" idx="4294967295"/>
          </p:nvPr>
        </p:nvSpPr>
        <p:spPr>
          <a:xfrm>
            <a:off x="460376" y="1970088"/>
            <a:ext cx="6851650" cy="305929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285750" lvl="1"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Eating smaller meals throughout the day will help you keep your </a:t>
            </a:r>
            <a:br>
              <a:rPr lang="en-US" dirty="0">
                <a:solidFill>
                  <a:srgbClr val="646D72"/>
                </a:solidFill>
                <a:latin typeface="Arial" charset="0"/>
                <a:ea typeface="ＭＳ Ｐゴシック" pitchFamily="34" charset="-128"/>
                <a:cs typeface="Times New Roman" pitchFamily="18" charset="0"/>
              </a:rPr>
            </a:br>
            <a:r>
              <a:rPr lang="en-US" dirty="0">
                <a:solidFill>
                  <a:srgbClr val="646D72"/>
                </a:solidFill>
                <a:latin typeface="Arial" charset="0"/>
                <a:ea typeface="ＭＳ Ｐゴシック" pitchFamily="34" charset="-128"/>
                <a:cs typeface="Times New Roman" pitchFamily="18" charset="0"/>
              </a:rPr>
              <a:t>energy up. </a:t>
            </a:r>
          </a:p>
          <a:p>
            <a:pPr marL="285750" lvl="1"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Even if you seem to be eating more often throughout the day, you can eat less each time with portion control and only eating according to your level of hunger. </a:t>
            </a:r>
          </a:p>
          <a:p>
            <a:pPr marL="285750" lvl="1" indent="-285750">
              <a:spcBef>
                <a:spcPct val="0"/>
              </a:spcBef>
              <a:spcAft>
                <a:spcPts val="669"/>
              </a:spcAft>
              <a:buFont typeface="Arial" panose="020B0604020202020204" pitchFamily="34" charset="0"/>
              <a:buChar char="•"/>
            </a:pPr>
            <a:r>
              <a:rPr lang="en-US" dirty="0">
                <a:solidFill>
                  <a:srgbClr val="646D72"/>
                </a:solidFill>
                <a:latin typeface="Arial" charset="0"/>
                <a:ea typeface="ＭＳ Ｐゴシック" pitchFamily="34" charset="-128"/>
                <a:cs typeface="Times New Roman" pitchFamily="18" charset="0"/>
              </a:rPr>
              <a:t>Weight loss doesn’t require going hungry and eating after dinner doesn’t necessarily cause weight gain. However, if you’re eating extra calories later in the evening, that can lead to weight gain. </a:t>
            </a:r>
          </a:p>
          <a:p>
            <a:pPr marL="0" indent="0">
              <a:spcBef>
                <a:spcPct val="0"/>
              </a:spcBef>
              <a:spcAft>
                <a:spcPts val="669"/>
              </a:spcAft>
              <a:buClr>
                <a:schemeClr val="tx2"/>
              </a:buClr>
              <a:buNone/>
            </a:pPr>
            <a:endParaRPr 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669"/>
              </a:spcAft>
              <a:buClr>
                <a:schemeClr val="tx2"/>
              </a:buClr>
              <a:buNone/>
            </a:pPr>
            <a:r>
              <a:rPr lang="en-US" dirty="0">
                <a:solidFill>
                  <a:srgbClr val="646D72"/>
                </a:solidFill>
                <a:latin typeface="Arial" charset="0"/>
                <a:ea typeface="ＭＳ Ｐゴシック" pitchFamily="34" charset="-128"/>
                <a:cs typeface="Times New Roman" pitchFamily="18" charset="0"/>
              </a:rPr>
              <a:t>Map out your day and fill in your eating opportunities below. Try to map out your day so you are eating more frequent, smaller meals and healthy snacks. </a:t>
            </a:r>
            <a:r>
              <a:rPr lang="en-US" altLang="en-US" dirty="0">
                <a:solidFill>
                  <a:srgbClr val="646D72"/>
                </a:solidFill>
                <a:latin typeface="Arial" charset="0"/>
                <a:ea typeface="ＭＳ Ｐゴシック" pitchFamily="34" charset="-128"/>
                <a:cs typeface="Times New Roman" pitchFamily="18" charset="0"/>
              </a:rPr>
              <a:t>While there’s no set number of times to eat each day, every four hours is a good place to start.</a:t>
            </a:r>
          </a:p>
          <a:p>
            <a:pPr marL="0" indent="0">
              <a:spcBef>
                <a:spcPct val="0"/>
              </a:spcBef>
              <a:spcAft>
                <a:spcPts val="669"/>
              </a:spcAft>
              <a:buClr>
                <a:schemeClr val="tx2"/>
              </a:buClr>
              <a:buNone/>
            </a:pPr>
            <a:endParaRPr lang="en-US" b="1" dirty="0">
              <a:solidFill>
                <a:srgbClr val="646D72"/>
              </a:solidFill>
              <a:latin typeface="Arial" charset="0"/>
              <a:ea typeface="ＭＳ Ｐゴシック" pitchFamily="34" charset="-128"/>
              <a:cs typeface="Times New Roman" pitchFamily="18" charset="0"/>
            </a:endParaRPr>
          </a:p>
          <a:p>
            <a:pPr marL="0" indent="0">
              <a:spcBef>
                <a:spcPct val="0"/>
              </a:spcBef>
              <a:spcAft>
                <a:spcPts val="669"/>
              </a:spcAft>
              <a:buClr>
                <a:schemeClr val="tx2"/>
              </a:buClr>
              <a:buNone/>
            </a:pPr>
            <a:r>
              <a:rPr lang="en-US" b="1" dirty="0">
                <a:solidFill>
                  <a:srgbClr val="646D72"/>
                </a:solidFill>
                <a:latin typeface="Arial" charset="0"/>
                <a:ea typeface="ＭＳ Ｐゴシック" pitchFamily="34" charset="-128"/>
                <a:cs typeface="Times New Roman" pitchFamily="18" charset="0"/>
              </a:rPr>
              <a:t>Schedule of Eating Opportunities:</a:t>
            </a:r>
            <a:endParaRPr lang="en-US" dirty="0">
              <a:solidFill>
                <a:srgbClr val="646D72"/>
              </a:solidFill>
              <a:latin typeface="Arial" charset="0"/>
              <a:ea typeface="ＭＳ Ｐゴシック" pitchFamily="34" charset="-128"/>
              <a:cs typeface="Times New Roman" pitchFamily="18" charset="0"/>
            </a:endParaRPr>
          </a:p>
        </p:txBody>
      </p:sp>
      <p:grpSp>
        <p:nvGrpSpPr>
          <p:cNvPr id="19460" name="Group 51"/>
          <p:cNvGrpSpPr>
            <a:grpSpLocks/>
          </p:cNvGrpSpPr>
          <p:nvPr/>
        </p:nvGrpSpPr>
        <p:grpSpPr bwMode="auto">
          <a:xfrm>
            <a:off x="1816258" y="5029200"/>
            <a:ext cx="4139883" cy="3513455"/>
            <a:chOff x="1104" y="3600"/>
            <a:chExt cx="1803" cy="1428"/>
          </a:xfrm>
        </p:grpSpPr>
        <p:sp>
          <p:nvSpPr>
            <p:cNvPr id="19463" name="Rectangle 18"/>
            <p:cNvSpPr>
              <a:spLocks noChangeArrowheads="1"/>
            </p:cNvSpPr>
            <p:nvPr/>
          </p:nvSpPr>
          <p:spPr bwMode="auto">
            <a:xfrm>
              <a:off x="1536" y="4824"/>
              <a:ext cx="1356"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64" name="Rectangle 17"/>
            <p:cNvSpPr>
              <a:spLocks noChangeArrowheads="1"/>
            </p:cNvSpPr>
            <p:nvPr/>
          </p:nvSpPr>
          <p:spPr bwMode="auto">
            <a:xfrm>
              <a:off x="1104" y="4824"/>
              <a:ext cx="432"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65" name="Rectangle 16"/>
            <p:cNvSpPr>
              <a:spLocks noChangeArrowheads="1"/>
            </p:cNvSpPr>
            <p:nvPr/>
          </p:nvSpPr>
          <p:spPr bwMode="auto">
            <a:xfrm>
              <a:off x="1536" y="4620"/>
              <a:ext cx="1356"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66" name="Rectangle 15"/>
            <p:cNvSpPr>
              <a:spLocks noChangeArrowheads="1"/>
            </p:cNvSpPr>
            <p:nvPr/>
          </p:nvSpPr>
          <p:spPr bwMode="auto">
            <a:xfrm>
              <a:off x="1104" y="4620"/>
              <a:ext cx="432"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67" name="Rectangle 14"/>
            <p:cNvSpPr>
              <a:spLocks noChangeArrowheads="1"/>
            </p:cNvSpPr>
            <p:nvPr/>
          </p:nvSpPr>
          <p:spPr bwMode="auto">
            <a:xfrm>
              <a:off x="1536" y="4416"/>
              <a:ext cx="1356"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68" name="Rectangle 13"/>
            <p:cNvSpPr>
              <a:spLocks noChangeArrowheads="1"/>
            </p:cNvSpPr>
            <p:nvPr/>
          </p:nvSpPr>
          <p:spPr bwMode="auto">
            <a:xfrm>
              <a:off x="1104" y="4416"/>
              <a:ext cx="432"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69" name="Rectangle 12"/>
            <p:cNvSpPr>
              <a:spLocks noChangeArrowheads="1"/>
            </p:cNvSpPr>
            <p:nvPr/>
          </p:nvSpPr>
          <p:spPr bwMode="auto">
            <a:xfrm>
              <a:off x="1536" y="4212"/>
              <a:ext cx="1356"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70" name="Rectangle 11"/>
            <p:cNvSpPr>
              <a:spLocks noChangeArrowheads="1"/>
            </p:cNvSpPr>
            <p:nvPr/>
          </p:nvSpPr>
          <p:spPr bwMode="auto">
            <a:xfrm>
              <a:off x="1104" y="4212"/>
              <a:ext cx="432"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71" name="Rectangle 10"/>
            <p:cNvSpPr>
              <a:spLocks noChangeArrowheads="1"/>
            </p:cNvSpPr>
            <p:nvPr/>
          </p:nvSpPr>
          <p:spPr bwMode="auto">
            <a:xfrm>
              <a:off x="1536" y="4008"/>
              <a:ext cx="1356"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72" name="Rectangle 9"/>
            <p:cNvSpPr>
              <a:spLocks noChangeArrowheads="1"/>
            </p:cNvSpPr>
            <p:nvPr/>
          </p:nvSpPr>
          <p:spPr bwMode="auto">
            <a:xfrm>
              <a:off x="1104" y="4008"/>
              <a:ext cx="432"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73" name="Rectangle 8"/>
            <p:cNvSpPr>
              <a:spLocks noChangeArrowheads="1"/>
            </p:cNvSpPr>
            <p:nvPr/>
          </p:nvSpPr>
          <p:spPr bwMode="auto">
            <a:xfrm>
              <a:off x="1536" y="3804"/>
              <a:ext cx="1356"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74" name="Rectangle 7"/>
            <p:cNvSpPr>
              <a:spLocks noChangeArrowheads="1"/>
            </p:cNvSpPr>
            <p:nvPr/>
          </p:nvSpPr>
          <p:spPr bwMode="auto">
            <a:xfrm>
              <a:off x="1104" y="3804"/>
              <a:ext cx="432"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endParaRPr lang="en-US" altLang="en-US" sz="1300" b="1">
                <a:solidFill>
                  <a:schemeClr val="accent2"/>
                </a:solidFill>
              </a:endParaRPr>
            </a:p>
          </p:txBody>
        </p:sp>
        <p:sp>
          <p:nvSpPr>
            <p:cNvPr id="19475" name="Rectangle 6"/>
            <p:cNvSpPr>
              <a:spLocks noChangeArrowheads="1"/>
            </p:cNvSpPr>
            <p:nvPr/>
          </p:nvSpPr>
          <p:spPr bwMode="auto">
            <a:xfrm>
              <a:off x="1536" y="3600"/>
              <a:ext cx="1356"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r>
                <a:rPr lang="en-US" altLang="en-US" sz="1300" b="1">
                  <a:solidFill>
                    <a:schemeClr val="tx2"/>
                  </a:solidFill>
                </a:rPr>
                <a:t>Eating Opportunity</a:t>
              </a:r>
            </a:p>
          </p:txBody>
        </p:sp>
        <p:sp>
          <p:nvSpPr>
            <p:cNvPr id="19476" name="Rectangle 5"/>
            <p:cNvSpPr>
              <a:spLocks noChangeArrowheads="1"/>
            </p:cNvSpPr>
            <p:nvPr/>
          </p:nvSpPr>
          <p:spPr bwMode="auto">
            <a:xfrm>
              <a:off x="1104" y="3600"/>
              <a:ext cx="432" cy="20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buClr>
                  <a:schemeClr val="accent2"/>
                </a:buClr>
                <a:buSzTx/>
              </a:pPr>
              <a:r>
                <a:rPr lang="en-US" altLang="en-US" sz="1300" b="1">
                  <a:solidFill>
                    <a:schemeClr val="tx2"/>
                  </a:solidFill>
                </a:rPr>
                <a:t>Time</a:t>
              </a:r>
            </a:p>
          </p:txBody>
        </p:sp>
        <p:sp>
          <p:nvSpPr>
            <p:cNvPr id="19477" name="Line 21"/>
            <p:cNvSpPr>
              <a:spLocks noChangeShapeType="1"/>
            </p:cNvSpPr>
            <p:nvPr/>
          </p:nvSpPr>
          <p:spPr bwMode="auto">
            <a:xfrm>
              <a:off x="1119" y="3600"/>
              <a:ext cx="1788" cy="0"/>
            </a:xfrm>
            <a:prstGeom prst="line">
              <a:avLst/>
            </a:prstGeom>
            <a:noFill/>
            <a:ln w="28575" cap="sq">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8" name="Line 23"/>
            <p:cNvSpPr>
              <a:spLocks noChangeShapeType="1"/>
            </p:cNvSpPr>
            <p:nvPr/>
          </p:nvSpPr>
          <p:spPr bwMode="auto">
            <a:xfrm>
              <a:off x="1104" y="4008"/>
              <a:ext cx="1788"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25"/>
            <p:cNvSpPr>
              <a:spLocks noChangeShapeType="1"/>
            </p:cNvSpPr>
            <p:nvPr/>
          </p:nvSpPr>
          <p:spPr bwMode="auto">
            <a:xfrm>
              <a:off x="1104" y="4416"/>
              <a:ext cx="1788"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0" name="Line 27"/>
            <p:cNvSpPr>
              <a:spLocks noChangeShapeType="1"/>
            </p:cNvSpPr>
            <p:nvPr/>
          </p:nvSpPr>
          <p:spPr bwMode="auto">
            <a:xfrm>
              <a:off x="1104" y="4824"/>
              <a:ext cx="1788"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80887083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7"/>
          <p:cNvSpPr>
            <a:spLocks noGrp="1"/>
          </p:cNvSpPr>
          <p:nvPr>
            <p:ph type="title"/>
          </p:nvPr>
        </p:nvSpPr>
        <p:spPr>
          <a:xfrm>
            <a:off x="460375" y="839450"/>
            <a:ext cx="6210248" cy="709054"/>
          </a:xfrm>
        </p:spPr>
        <p:txBody>
          <a:bodyPr/>
          <a:lstStyle/>
          <a:p>
            <a:pPr eaLnBrk="1" hangingPunct="1"/>
            <a:r>
              <a:rPr lang="en-US" altLang="en-US" dirty="0"/>
              <a:t>Improving Your Eating Habits</a:t>
            </a:r>
          </a:p>
        </p:txBody>
      </p:sp>
      <p:sp>
        <p:nvSpPr>
          <p:cNvPr id="20483" name="Text Placeholder 8"/>
          <p:cNvSpPr>
            <a:spLocks noGrp="1" noChangeArrowheads="1"/>
          </p:cNvSpPr>
          <p:nvPr>
            <p:ph type="body" sz="quarter" idx="4294967295"/>
          </p:nvPr>
        </p:nvSpPr>
        <p:spPr>
          <a:xfrm>
            <a:off x="460376" y="1970088"/>
            <a:ext cx="6851650" cy="559332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buNone/>
            </a:pPr>
            <a:r>
              <a:rPr lang="en-US" sz="1600" dirty="0">
                <a:solidFill>
                  <a:srgbClr val="646D72"/>
                </a:solidFill>
                <a:latin typeface="Arial" charset="0"/>
                <a:ea typeface="ＭＳ Ｐゴシック" pitchFamily="34" charset="-128"/>
                <a:cs typeface="Times New Roman" pitchFamily="18" charset="0"/>
              </a:rPr>
              <a:t>In many cases, losing weight healthily requires changing existing eating habits. This is not always simple or easy, given that some (and often, many) of these habits were established in childhood.</a:t>
            </a:r>
          </a:p>
          <a:p>
            <a:pPr marL="0" indent="0">
              <a:buNone/>
            </a:pPr>
            <a:r>
              <a:rPr lang="en-US" sz="1600" dirty="0">
                <a:solidFill>
                  <a:srgbClr val="646D72"/>
                </a:solidFill>
                <a:latin typeface="Arial" charset="0"/>
                <a:ea typeface="ＭＳ Ｐゴシック" pitchFamily="34" charset="-128"/>
                <a:cs typeface="Times New Roman" pitchFamily="18" charset="0"/>
              </a:rPr>
              <a:t>However, just because you may have long-term, ingrained eating habits, it doesn’t mean that they can’t be changed and improved. But genuine, lasting change requires a measured and thoughtful approach. Crash diets and radical changes may generate unsustainable, short-term results, but at what cost to your longer-term health?</a:t>
            </a:r>
          </a:p>
          <a:p>
            <a:pPr marL="0" indent="0">
              <a:buNone/>
            </a:pPr>
            <a:r>
              <a:rPr lang="en-US" sz="1600" dirty="0">
                <a:solidFill>
                  <a:srgbClr val="646D72"/>
                </a:solidFill>
                <a:latin typeface="Arial" charset="0"/>
                <a:ea typeface="ＭＳ Ｐゴシック" pitchFamily="34" charset="-128"/>
                <a:cs typeface="Times New Roman" pitchFamily="18" charset="0"/>
              </a:rPr>
              <a:t>To permanently change your eating habits for the better, you need to Reflect, Replace, and Reinforce.</a:t>
            </a:r>
          </a:p>
          <a:p>
            <a:pPr marL="0" indent="0">
              <a:buNone/>
            </a:pPr>
            <a:r>
              <a:rPr lang="en-US" sz="1600" dirty="0">
                <a:solidFill>
                  <a:srgbClr val="646D72"/>
                </a:solidFill>
                <a:latin typeface="Arial" charset="0"/>
                <a:ea typeface="ＭＳ Ｐゴシック" pitchFamily="34" charset="-128"/>
                <a:cs typeface="Times New Roman" pitchFamily="18" charset="0"/>
              </a:rPr>
              <a:t>Reflect on not only your good eating habits, but also on your triggers and cues for unhealthy eating. </a:t>
            </a:r>
          </a:p>
          <a:p>
            <a:pPr marL="0" indent="0">
              <a:buNone/>
            </a:pPr>
            <a:r>
              <a:rPr lang="en-US" sz="1600" dirty="0">
                <a:solidFill>
                  <a:srgbClr val="646D72"/>
                </a:solidFill>
                <a:latin typeface="Arial" charset="0"/>
                <a:ea typeface="ＭＳ Ｐゴシック" pitchFamily="34" charset="-128"/>
                <a:cs typeface="Times New Roman" pitchFamily="18" charset="0"/>
              </a:rPr>
              <a:t>Something simple you can do is log everything you eat in a food diary over the course of a few days. </a:t>
            </a:r>
          </a:p>
          <a:p>
            <a:pPr marL="0" indent="0">
              <a:buNone/>
            </a:pPr>
            <a:r>
              <a:rPr lang="en-US" sz="1600" dirty="0">
                <a:solidFill>
                  <a:srgbClr val="646D72"/>
                </a:solidFill>
                <a:latin typeface="Arial" charset="0"/>
                <a:ea typeface="ＭＳ Ｐゴシック" pitchFamily="34" charset="-128"/>
                <a:cs typeface="Times New Roman" pitchFamily="18" charset="0"/>
              </a:rPr>
              <a:t>Beyond just documenting the food type and portion size, also note how you were feeling when you decided to eat. Were you stressed? Were you actually hungry? How did you eat? Did you eat quickly? Did you eat standing up? </a:t>
            </a:r>
          </a:p>
          <a:p>
            <a:pPr marL="0" indent="0">
              <a:buNone/>
            </a:pPr>
            <a:r>
              <a:rPr lang="en-US" sz="1600" dirty="0">
                <a:solidFill>
                  <a:srgbClr val="646D72"/>
                </a:solidFill>
                <a:latin typeface="Arial" charset="0"/>
                <a:ea typeface="ＭＳ Ｐゴシック" pitchFamily="34" charset="-128"/>
                <a:cs typeface="Times New Roman" pitchFamily="18" charset="0"/>
              </a:rPr>
              <a:t>Write down your environmental eating cues and emotional triggers to determine why you eat. </a:t>
            </a:r>
          </a:p>
          <a:p>
            <a:pPr marL="0" indent="0">
              <a:buNone/>
            </a:pPr>
            <a:r>
              <a:rPr lang="en-US" sz="1600" dirty="0">
                <a:solidFill>
                  <a:srgbClr val="646D72"/>
                </a:solidFill>
                <a:latin typeface="Arial" charset="0"/>
                <a:ea typeface="ＭＳ Ｐゴシック" pitchFamily="34" charset="-128"/>
                <a:cs typeface="Times New Roman" pitchFamily="18" charset="0"/>
              </a:rPr>
              <a:t>Not only will your food diary provide empirical evidence of your eating patterns, it can also be a reminder to avoid mindless and triggered eating.</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6" name="Text Box 6"/>
          <p:cNvSpPr txBox="1">
            <a:spLocks noChangeArrowheads="1"/>
          </p:cNvSpPr>
          <p:nvPr/>
        </p:nvSpPr>
        <p:spPr bwMode="auto">
          <a:xfrm>
            <a:off x="6304280" y="1276350"/>
            <a:ext cx="1007745" cy="272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r" defTabSz="1018824">
              <a:spcBef>
                <a:spcPct val="0"/>
              </a:spcBef>
              <a:buClrTx/>
              <a:buSzTx/>
            </a:pPr>
            <a:r>
              <a:rPr lang="en-US" altLang="en-US" sz="1100" b="1">
                <a:solidFill>
                  <a:srgbClr val="646D72"/>
                </a:solidFill>
              </a:rPr>
              <a:t>Slide 7</a:t>
            </a:r>
            <a:endParaRPr lang="en-US" altLang="en-US" sz="1100" b="1" dirty="0">
              <a:solidFill>
                <a:srgbClr val="646D72"/>
              </a:solidFill>
            </a:endParaRPr>
          </a:p>
        </p:txBody>
      </p:sp>
    </p:spTree>
    <p:extLst>
      <p:ext uri="{BB962C8B-B14F-4D97-AF65-F5344CB8AC3E}">
        <p14:creationId xmlns:p14="http://schemas.microsoft.com/office/powerpoint/2010/main" val="409536825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0374" y="650378"/>
            <a:ext cx="6315179" cy="988742"/>
          </a:xfrm>
        </p:spPr>
        <p:txBody>
          <a:bodyPr/>
          <a:lstStyle/>
          <a:p>
            <a:r>
              <a:rPr lang="en-US" altLang="en-US" dirty="0"/>
              <a:t>Improving Your Eating Habits</a:t>
            </a:r>
            <a:endParaRPr lang="en-US" dirty="0"/>
          </a:p>
        </p:txBody>
      </p:sp>
      <p:sp>
        <p:nvSpPr>
          <p:cNvPr id="21506" name="Text Placeholder 8"/>
          <p:cNvSpPr>
            <a:spLocks noGrp="1" noChangeArrowheads="1"/>
          </p:cNvSpPr>
          <p:nvPr>
            <p:ph type="body" sz="quarter" idx="4294967295"/>
          </p:nvPr>
        </p:nvSpPr>
        <p:spPr>
          <a:xfrm>
            <a:off x="460375" y="1970088"/>
            <a:ext cx="6974745" cy="547431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285750" indent="-285750">
              <a:buFont typeface="Arial" panose="020B0604020202020204" pitchFamily="34" charset="0"/>
              <a:buChar char="•"/>
            </a:pPr>
            <a:r>
              <a:rPr lang="en-US" sz="1600" b="1" dirty="0">
                <a:solidFill>
                  <a:schemeClr val="bg1">
                    <a:lumMod val="50000"/>
                  </a:schemeClr>
                </a:solidFill>
                <a:latin typeface="Arial" charset="0"/>
                <a:ea typeface="ＭＳ Ｐゴシック" pitchFamily="34" charset="-128"/>
                <a:cs typeface="Times New Roman" pitchFamily="18" charset="0"/>
              </a:rPr>
              <a:t>R</a:t>
            </a:r>
            <a:r>
              <a:rPr lang="en-US" sz="1600" b="1" dirty="0">
                <a:solidFill>
                  <a:schemeClr val="bg1">
                    <a:lumMod val="50000"/>
                  </a:schemeClr>
                </a:solidFill>
              </a:rPr>
              <a:t>eplace</a:t>
            </a:r>
            <a:r>
              <a:rPr lang="en-US" sz="1600" dirty="0">
                <a:solidFill>
                  <a:schemeClr val="bg1">
                    <a:lumMod val="50000"/>
                  </a:schemeClr>
                </a:solidFill>
              </a:rPr>
              <a:t> any bad or unhealthy eating habits with better, more healthy ones. </a:t>
            </a:r>
          </a:p>
          <a:p>
            <a:pPr marL="285750" indent="-285750">
              <a:buFont typeface="Arial" panose="020B0604020202020204" pitchFamily="34" charset="0"/>
              <a:buChar char="•"/>
            </a:pPr>
            <a:r>
              <a:rPr lang="en-US" sz="1600" dirty="0">
                <a:solidFill>
                  <a:schemeClr val="bg1">
                    <a:lumMod val="50000"/>
                  </a:schemeClr>
                </a:solidFill>
              </a:rPr>
              <a:t>Turn the TV off. Minimize distractions. Put your fork down between bites. If you’re no longer hungry, don’t finish everything on your plate.</a:t>
            </a:r>
          </a:p>
          <a:p>
            <a:pPr marL="285750" indent="-285750">
              <a:buFont typeface="Arial" panose="020B0604020202020204" pitchFamily="34" charset="0"/>
              <a:buChar char="•"/>
            </a:pPr>
            <a:r>
              <a:rPr lang="en-US" sz="1600" dirty="0">
                <a:solidFill>
                  <a:schemeClr val="bg1">
                    <a:lumMod val="50000"/>
                  </a:schemeClr>
                </a:solidFill>
              </a:rPr>
              <a:t>If it becomes apparent that you race to get through meals if you eat alone, take steps to eat lunch with a co-worker every now and then. Perhaps organize a weekly dinner date with friends or family.</a:t>
            </a:r>
          </a:p>
          <a:p>
            <a:pPr marL="285750" indent="-285750">
              <a:buFont typeface="Arial" panose="020B0604020202020204" pitchFamily="34" charset="0"/>
              <a:buChar char="•"/>
            </a:pPr>
            <a:r>
              <a:rPr lang="en-US" sz="1600" dirty="0">
                <a:solidFill>
                  <a:schemeClr val="bg1">
                    <a:lumMod val="50000"/>
                  </a:schemeClr>
                </a:solidFill>
              </a:rPr>
              <a:t>Make genuine hunger your prime motivation for eating, not fatigue or anxiety or boredom. If you feel something other than hunger driving you to eat, find something else to do. Make a phone call, start a new task, go for a walk. Basically, find a non-eating distraction.</a:t>
            </a:r>
          </a:p>
          <a:p>
            <a:pPr marL="285750" indent="-285750">
              <a:buFont typeface="Arial" panose="020B0604020202020204" pitchFamily="34" charset="0"/>
              <a:buChar char="•"/>
            </a:pPr>
            <a:r>
              <a:rPr lang="en-US" sz="1600" dirty="0">
                <a:solidFill>
                  <a:schemeClr val="bg1">
                    <a:lumMod val="50000"/>
                  </a:schemeClr>
                </a:solidFill>
              </a:rPr>
              <a:t>Planning your meals ahead of time can help ensure correct portion size, and nutritious ingredients.</a:t>
            </a:r>
          </a:p>
          <a:p>
            <a:endParaRPr lang="en-US" sz="1600" dirty="0">
              <a:solidFill>
                <a:schemeClr val="bg1">
                  <a:lumMod val="50000"/>
                </a:schemeClr>
              </a:solidFill>
            </a:endParaRPr>
          </a:p>
          <a:p>
            <a:pPr marL="0" indent="0">
              <a:buNone/>
            </a:pPr>
            <a:r>
              <a:rPr lang="en-US" sz="1600" b="1" dirty="0">
                <a:solidFill>
                  <a:schemeClr val="bg1">
                    <a:lumMod val="50000"/>
                  </a:schemeClr>
                </a:solidFill>
              </a:rPr>
              <a:t>Reinforce</a:t>
            </a:r>
            <a:r>
              <a:rPr lang="en-US" sz="1600" dirty="0">
                <a:solidFill>
                  <a:schemeClr val="bg1">
                    <a:lumMod val="50000"/>
                  </a:schemeClr>
                </a:solidFill>
              </a:rPr>
              <a:t> the positive changes you’ve made and don’t be too hard on yourself if you slip up.</a:t>
            </a:r>
          </a:p>
          <a:p>
            <a:pPr marL="0" indent="0">
              <a:buNone/>
            </a:pPr>
            <a:r>
              <a:rPr lang="en-US" sz="1600" dirty="0">
                <a:solidFill>
                  <a:schemeClr val="bg1">
                    <a:lumMod val="50000"/>
                  </a:schemeClr>
                </a:solidFill>
              </a:rPr>
              <a:t>Changing eating habits and developing a healthier lifestyle can take time. Recognize and celebrate small victories along the way and be patient with occasional setbacks that may occur. </a:t>
            </a:r>
          </a:p>
          <a:p>
            <a:pPr marL="0" indent="0">
              <a:buNone/>
            </a:pPr>
            <a:r>
              <a:rPr lang="en-US" sz="1600" dirty="0">
                <a:solidFill>
                  <a:schemeClr val="bg1">
                    <a:lumMod val="50000"/>
                  </a:schemeClr>
                </a:solidFill>
              </a:rPr>
              <a:t>But if you do slip back into your old habits, remind yourself that one mistake rarely undoes all the good habits that have been formed before it.</a:t>
            </a:r>
          </a:p>
        </p:txBody>
      </p:sp>
      <p:sp>
        <p:nvSpPr>
          <p:cNvPr id="5" name="Footer Placeholder 4"/>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20510715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7"/>
          <p:cNvSpPr>
            <a:spLocks noGrp="1"/>
          </p:cNvSpPr>
          <p:nvPr>
            <p:ph type="title"/>
          </p:nvPr>
        </p:nvSpPr>
        <p:spPr>
          <a:xfrm>
            <a:off x="460375" y="659567"/>
            <a:ext cx="6375140" cy="1094281"/>
          </a:xfrm>
        </p:spPr>
        <p:txBody>
          <a:bodyPr/>
          <a:lstStyle/>
          <a:p>
            <a:pPr eaLnBrk="1" hangingPunct="1"/>
            <a:r>
              <a:rPr lang="en-US" altLang="en-US" dirty="0"/>
              <a:t>Improving Your Eating Habits</a:t>
            </a:r>
          </a:p>
        </p:txBody>
      </p:sp>
      <p:sp>
        <p:nvSpPr>
          <p:cNvPr id="22531" name="Text Placeholder 8"/>
          <p:cNvSpPr>
            <a:spLocks noGrp="1" noChangeArrowheads="1"/>
          </p:cNvSpPr>
          <p:nvPr>
            <p:ph type="body" sz="quarter" idx="4294967295"/>
          </p:nvPr>
        </p:nvSpPr>
        <p:spPr>
          <a:xfrm>
            <a:off x="460375" y="2178216"/>
            <a:ext cx="6851650" cy="53553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indent="0">
              <a:buNone/>
            </a:pPr>
            <a:r>
              <a:rPr lang="en-US" sz="1600" dirty="0">
                <a:solidFill>
                  <a:schemeClr val="bg1">
                    <a:lumMod val="50000"/>
                  </a:schemeClr>
                </a:solidFill>
              </a:rPr>
              <a:t>As well as </a:t>
            </a:r>
            <a:r>
              <a:rPr lang="en-US" sz="1600" b="1" dirty="0">
                <a:solidFill>
                  <a:schemeClr val="bg1">
                    <a:lumMod val="50000"/>
                  </a:schemeClr>
                </a:solidFill>
              </a:rPr>
              <a:t>Reflecting, Replacing, </a:t>
            </a:r>
            <a:r>
              <a:rPr lang="en-US" sz="1600" dirty="0">
                <a:solidFill>
                  <a:schemeClr val="bg1">
                    <a:lumMod val="50000"/>
                  </a:schemeClr>
                </a:solidFill>
              </a:rPr>
              <a:t>and</a:t>
            </a:r>
            <a:r>
              <a:rPr lang="en-US" sz="1600" b="1" dirty="0">
                <a:solidFill>
                  <a:schemeClr val="bg1">
                    <a:lumMod val="50000"/>
                  </a:schemeClr>
                </a:solidFill>
              </a:rPr>
              <a:t> Reinforcing</a:t>
            </a:r>
            <a:r>
              <a:rPr lang="en-US" sz="1600" dirty="0">
                <a:solidFill>
                  <a:schemeClr val="bg1">
                    <a:lumMod val="50000"/>
                  </a:schemeClr>
                </a:solidFill>
              </a:rPr>
              <a:t>, it’s also helpful to take stock of your lifestyle. </a:t>
            </a:r>
          </a:p>
          <a:p>
            <a:pPr marL="285750" indent="-285750">
              <a:buFont typeface="Arial" panose="020B0604020202020204" pitchFamily="34" charset="0"/>
              <a:buChar char="•"/>
            </a:pPr>
            <a:r>
              <a:rPr lang="en-US" sz="1600" dirty="0">
                <a:solidFill>
                  <a:schemeClr val="bg1">
                    <a:lumMod val="50000"/>
                  </a:schemeClr>
                </a:solidFill>
              </a:rPr>
              <a:t>Are there elements of your daily routine that could be an impediment achieving to your weight loss goal?</a:t>
            </a:r>
          </a:p>
          <a:p>
            <a:pPr marL="285750" indent="-285750">
              <a:buFont typeface="Arial" panose="020B0604020202020204" pitchFamily="34" charset="0"/>
              <a:buChar char="•"/>
            </a:pPr>
            <a:r>
              <a:rPr lang="en-US" sz="1600" dirty="0">
                <a:solidFill>
                  <a:schemeClr val="bg1">
                    <a:lumMod val="50000"/>
                  </a:schemeClr>
                </a:solidFill>
              </a:rPr>
              <a:t>Does your workplace and/or co-workers provide doughnuts and other high calories snacks?</a:t>
            </a:r>
          </a:p>
          <a:p>
            <a:pPr marL="285750" indent="-285750">
              <a:buFont typeface="Arial" panose="020B0604020202020204" pitchFamily="34" charset="0"/>
              <a:buChar char="•"/>
            </a:pPr>
            <a:r>
              <a:rPr lang="en-US" sz="1600" dirty="0">
                <a:solidFill>
                  <a:schemeClr val="bg1">
                    <a:lumMod val="50000"/>
                  </a:schemeClr>
                </a:solidFill>
              </a:rPr>
              <a:t>Are there other sugary foods and snacks that tempt you on a regular basis?</a:t>
            </a:r>
          </a:p>
          <a:p>
            <a:pPr marL="285750" indent="-285750">
              <a:buFont typeface="Arial" panose="020B0604020202020204" pitchFamily="34" charset="0"/>
              <a:buChar char="•"/>
            </a:pPr>
            <a:r>
              <a:rPr lang="en-US" sz="1600" dirty="0">
                <a:solidFill>
                  <a:schemeClr val="bg1">
                    <a:lumMod val="50000"/>
                  </a:schemeClr>
                </a:solidFill>
              </a:rPr>
              <a:t>Does your standard daily routine allow enough time for exercise*?</a:t>
            </a:r>
          </a:p>
          <a:p>
            <a:pPr marL="285750" indent="-285750">
              <a:buFont typeface="Arial" panose="020B0604020202020204" pitchFamily="34" charset="0"/>
              <a:buChar char="•"/>
            </a:pPr>
            <a:r>
              <a:rPr lang="en-US" sz="1600" dirty="0">
                <a:solidFill>
                  <a:schemeClr val="bg1">
                    <a:lumMod val="50000"/>
                  </a:schemeClr>
                </a:solidFill>
              </a:rPr>
              <a:t>These are the types of things you need to be aware of as you set about improving your eating habits on your journey toward healthy and sustainable weight loss.</a:t>
            </a:r>
          </a:p>
          <a:p>
            <a:pPr marL="285750" indent="-285750">
              <a:buFont typeface="Arial" panose="020B0604020202020204" pitchFamily="34" charset="0"/>
              <a:buChar char="•"/>
            </a:pPr>
            <a:r>
              <a:rPr lang="en-US" sz="1600" dirty="0">
                <a:solidFill>
                  <a:schemeClr val="bg1">
                    <a:lumMod val="50000"/>
                  </a:schemeClr>
                </a:solidFill>
              </a:rPr>
              <a:t>If you have any questions or concerns about the process of losing weight, please talk to your health care provider about a physical check-up before making any changes. </a:t>
            </a:r>
          </a:p>
          <a:p>
            <a:pPr marL="285750" indent="-285750">
              <a:buFont typeface="Arial" panose="020B0604020202020204" pitchFamily="34" charset="0"/>
              <a:buChar char="•"/>
            </a:pPr>
            <a:r>
              <a:rPr lang="en-US" sz="1600" dirty="0">
                <a:solidFill>
                  <a:schemeClr val="bg1">
                    <a:lumMod val="50000"/>
                  </a:schemeClr>
                </a:solidFill>
              </a:rPr>
              <a:t>Also, a follow-up appointment may be advisable to monitor any weight changes or related health conditions that may occur.</a:t>
            </a:r>
          </a:p>
          <a:p>
            <a:pPr marL="285750" indent="-285750">
              <a:buFont typeface="Arial" panose="020B0604020202020204" pitchFamily="34" charset="0"/>
              <a:buChar char="•"/>
            </a:pPr>
            <a:endParaRPr lang="en-US" altLang="en-US" sz="1600" dirty="0">
              <a:solidFill>
                <a:schemeClr val="bg1">
                  <a:lumMod val="50000"/>
                </a:schemeClr>
              </a:solidFill>
              <a:latin typeface="Arial" charset="0"/>
              <a:ea typeface="ＭＳ Ｐゴシック" pitchFamily="34" charset="-128"/>
              <a:cs typeface="Times New Roman" pitchFamily="18" charset="0"/>
            </a:endParaRPr>
          </a:p>
          <a:p>
            <a:pPr marL="0" indent="0">
              <a:buNone/>
            </a:pPr>
            <a:r>
              <a:rPr lang="en-US" altLang="en-US" sz="1600" dirty="0">
                <a:solidFill>
                  <a:schemeClr val="bg1">
                    <a:lumMod val="50000"/>
                  </a:schemeClr>
                </a:solidFill>
                <a:latin typeface="Arial" charset="0"/>
                <a:ea typeface="ＭＳ Ｐゴシック" pitchFamily="34" charset="-128"/>
                <a:cs typeface="Times New Roman" pitchFamily="18" charset="0"/>
              </a:rPr>
              <a:t>*</a:t>
            </a:r>
            <a:r>
              <a:rPr lang="en-US" sz="1600" dirty="0">
                <a:solidFill>
                  <a:schemeClr val="bg1">
                    <a:lumMod val="50000"/>
                  </a:schemeClr>
                </a:solidFill>
              </a:rPr>
              <a:t>Talk with your doctor before significantly increasing your activity level. Ask about the amounts and types of activities that may be best for you.</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35496861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C545855E87924DB3247990127315F1" ma:contentTypeVersion="6" ma:contentTypeDescription="Create a new document." ma:contentTypeScope="" ma:versionID="456c557502309b6cd128780b2ad0eaea">
  <xsd:schema xmlns:xsd="http://www.w3.org/2001/XMLSchema" xmlns:xs="http://www.w3.org/2001/XMLSchema" xmlns:p="http://schemas.microsoft.com/office/2006/metadata/properties" xmlns:ns2="c273b457-660a-447b-8cda-a4882ac44999" xmlns:ns3="69ac14c1-3af8-4a5e-bfe5-3d8625b3835a" targetNamespace="http://schemas.microsoft.com/office/2006/metadata/properties" ma:root="true" ma:fieldsID="40862ad8856acaa6978f9d8b4f259c90" ns2:_="" ns3:_="">
    <xsd:import namespace="c273b457-660a-447b-8cda-a4882ac44999"/>
    <xsd:import namespace="69ac14c1-3af8-4a5e-bfe5-3d8625b383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73b457-660a-447b-8cda-a4882ac449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ac14c1-3af8-4a5e-bfe5-3d8625b3835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E4C4A9-5C7B-47E0-8DF0-4DE0B9F600F8}">
  <ds:schemaRefs>
    <ds:schemaRef ds:uri="http://schemas.microsoft.com/sharepoint/v3/contenttype/forms"/>
  </ds:schemaRefs>
</ds:datastoreItem>
</file>

<file path=customXml/itemProps2.xml><?xml version="1.0" encoding="utf-8"?>
<ds:datastoreItem xmlns:ds="http://schemas.openxmlformats.org/officeDocument/2006/customXml" ds:itemID="{6E87E55C-929F-4F49-84AD-2656ED86AB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73b457-660a-447b-8cda-a4882ac44999"/>
    <ds:schemaRef ds:uri="69ac14c1-3af8-4a5e-bfe5-3d8625b38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A06612-E0A0-4547-BDC8-26AE191B79F0}">
  <ds:schemaRefs>
    <ds:schemaRef ds:uri="http://purl.org/dc/elements/1.1/"/>
    <ds:schemaRef ds:uri="http://schemas.microsoft.com/office/2006/metadata/properties"/>
    <ds:schemaRef ds:uri="http://purl.org/dc/terms/"/>
    <ds:schemaRef ds:uri="http://schemas.microsoft.com/office/2006/documentManagement/types"/>
    <ds:schemaRef ds:uri="d7b5156c-7859-495b-a65c-a7601d85f73c"/>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3111</Words>
  <Application>Microsoft Office PowerPoint</Application>
  <PresentationFormat>Custom</PresentationFormat>
  <Paragraphs>250</Paragraphs>
  <Slides>18</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Georgia</vt:lpstr>
      <vt:lpstr>System Font Regular</vt:lpstr>
      <vt:lpstr>Times New Roman</vt:lpstr>
      <vt:lpstr>Wingdings</vt:lpstr>
      <vt:lpstr>Master Theme</vt:lpstr>
      <vt:lpstr>Losing Weight Healthfully</vt:lpstr>
      <vt:lpstr>The Program</vt:lpstr>
      <vt:lpstr>Learning Points</vt:lpstr>
      <vt:lpstr>The Challenge of Diets</vt:lpstr>
      <vt:lpstr>Common Behaviors</vt:lpstr>
      <vt:lpstr>Improving Your Eating Habits</vt:lpstr>
      <vt:lpstr>Improving Your Eating Habits</vt:lpstr>
      <vt:lpstr>Improving Your Eating Habits</vt:lpstr>
      <vt:lpstr>Improving Your Eating Habits</vt:lpstr>
      <vt:lpstr>Food Groups</vt:lpstr>
      <vt:lpstr>Healthy Snacking</vt:lpstr>
      <vt:lpstr>Meals at Home</vt:lpstr>
      <vt:lpstr>Movement Matters</vt:lpstr>
      <vt:lpstr>Movement Matters</vt:lpstr>
      <vt:lpstr>Need Help?</vt:lpstr>
      <vt:lpstr>Need Help?</vt:lpstr>
      <vt:lpstr>Make Your Action Plan</vt:lpstr>
      <vt:lpstr>About Professional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Preventing Sexual Harassment</dc:title>
  <dc:creator/>
  <cp:lastModifiedBy/>
  <cp:revision>1</cp:revision>
  <dcterms:created xsi:type="dcterms:W3CDTF">2018-10-26T00:02:03Z</dcterms:created>
  <dcterms:modified xsi:type="dcterms:W3CDTF">2021-06-10T18:13:47Z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0x010100BFC545855E87924DB3247990127315F1</vt:lpwstr>
  </property>
  <property fmtid="{D5CDD505-2E9C-101B-9397-08002B2CF9AE}" pid="3" name="Order">
    <vt:r8>174500</vt:r8>
  </property>
</Properties>
</file>