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96" r:id="rId4"/>
  </p:sldMasterIdLst>
  <p:notesMasterIdLst>
    <p:notesMasterId r:id="rId34"/>
  </p:notesMasterIdLst>
  <p:handoutMasterIdLst>
    <p:handoutMasterId r:id="rId35"/>
  </p:handoutMasterIdLst>
  <p:sldIdLst>
    <p:sldId id="280"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 id="313" r:id="rId33"/>
  </p:sldIdLst>
  <p:sldSz cx="6858000" cy="9144000" type="screen4x3"/>
  <p:notesSz cx="7010400" cy="9296400"/>
  <p:defaultTextStyle>
    <a:defPPr>
      <a:defRPr lang="en-US"/>
    </a:defPPr>
    <a:lvl1pPr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1pPr>
    <a:lvl2pPr marL="457200"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2pPr>
    <a:lvl3pPr marL="914400"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3pPr>
    <a:lvl4pPr marL="1371600"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4pPr>
    <a:lvl5pPr marL="1828800"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P" initials="A" lastIdx="57" clrIdx="0"/>
  <p:cmAuthor id="2" name="Pickett, Amy" initials="PA" lastIdx="57" clrIdx="1"/>
  <p:cmAuthor id="3" name="Amy Pickett" initials="AP" lastIdx="95"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D2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DB97F0-F993-664B-97F5-573FAD4D7BD8}" v="28" dt="2020-10-27T21:12:54.8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54" autoAdjust="0"/>
    <p:restoredTop sz="94724" autoAdjust="0"/>
  </p:normalViewPr>
  <p:slideViewPr>
    <p:cSldViewPr snapToGrid="0">
      <p:cViewPr varScale="1">
        <p:scale>
          <a:sx n="86" d="100"/>
          <a:sy n="86" d="100"/>
        </p:scale>
        <p:origin x="3264" y="108"/>
      </p:cViewPr>
      <p:guideLst>
        <p:guide orient="horz" pos="2880"/>
        <p:guide pos="2160"/>
      </p:guideLst>
    </p:cSldViewPr>
  </p:slideViewPr>
  <p:outlineViewPr>
    <p:cViewPr>
      <p:scale>
        <a:sx n="33" d="100"/>
        <a:sy n="33" d="100"/>
      </p:scale>
      <p:origin x="0" y="-17669"/>
    </p:cViewPr>
  </p:outlineViewPr>
  <p:notesTextViewPr>
    <p:cViewPr>
      <p:scale>
        <a:sx n="100" d="100"/>
        <a:sy n="100" d="100"/>
      </p:scale>
      <p:origin x="0" y="0"/>
    </p:cViewPr>
  </p:notesTextViewPr>
  <p:sorterViewPr>
    <p:cViewPr>
      <p:scale>
        <a:sx n="30" d="100"/>
        <a:sy n="30"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A0560F-05A6-8540-B041-ECAA7F41D4B4}"/>
              </a:ext>
            </a:extLst>
          </p:cNvPr>
          <p:cNvSpPr>
            <a:spLocks noGrp="1"/>
          </p:cNvSpPr>
          <p:nvPr>
            <p:ph type="hdr" sz="quarter"/>
          </p:nvPr>
        </p:nvSpPr>
        <p:spPr bwMode="auto">
          <a:xfrm>
            <a:off x="1" y="1"/>
            <a:ext cx="3038258" cy="46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59" tIns="46579" rIns="93159" bIns="46579" numCol="1" anchor="t" anchorCtr="0" compatLnSpc="1">
            <a:prstTxWarp prst="textNoShape">
              <a:avLst/>
            </a:prstTxWarp>
          </a:bodyPr>
          <a:lstStyle>
            <a:lvl1pPr algn="l" defTabSz="465111">
              <a:defRPr sz="1300">
                <a:solidFill>
                  <a:schemeClr val="tx1"/>
                </a:solidFill>
                <a:latin typeface="Arial" pitchFamily="34" charset="0"/>
              </a:defRPr>
            </a:lvl1pPr>
          </a:lstStyle>
          <a:p>
            <a:pPr>
              <a:defRPr/>
            </a:pPr>
            <a:endParaRPr lang="en-US" altLang="en-US" dirty="0"/>
          </a:p>
        </p:txBody>
      </p:sp>
      <p:sp>
        <p:nvSpPr>
          <p:cNvPr id="3" name="Date Placeholder 2">
            <a:extLst>
              <a:ext uri="{FF2B5EF4-FFF2-40B4-BE49-F238E27FC236}">
                <a16:creationId xmlns:a16="http://schemas.microsoft.com/office/drawing/2014/main" id="{2FE8FCCD-CBC9-964A-A8E3-B02986EA6FC3}"/>
              </a:ext>
            </a:extLst>
          </p:cNvPr>
          <p:cNvSpPr>
            <a:spLocks noGrp="1"/>
          </p:cNvSpPr>
          <p:nvPr>
            <p:ph type="dt" sz="quarter" idx="1"/>
          </p:nvPr>
        </p:nvSpPr>
        <p:spPr bwMode="auto">
          <a:xfrm>
            <a:off x="3970576" y="1"/>
            <a:ext cx="3038258" cy="46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59" tIns="46579" rIns="93159" bIns="46579" numCol="1" anchor="t" anchorCtr="0" compatLnSpc="1">
            <a:prstTxWarp prst="textNoShape">
              <a:avLst/>
            </a:prstTxWarp>
          </a:bodyPr>
          <a:lstStyle>
            <a:lvl1pPr algn="r" defTabSz="465111">
              <a:defRPr sz="1300">
                <a:solidFill>
                  <a:schemeClr val="tx1"/>
                </a:solidFill>
                <a:latin typeface="Arial" pitchFamily="34" charset="0"/>
              </a:defRPr>
            </a:lvl1pPr>
          </a:lstStyle>
          <a:p>
            <a:pPr>
              <a:defRPr/>
            </a:pPr>
            <a:fld id="{A671312D-A5DA-CF45-8A89-EBD10060C651}" type="datetime1">
              <a:rPr lang="en-US" altLang="en-US"/>
              <a:pPr>
                <a:defRPr/>
              </a:pPr>
              <a:t>3/12/2021</a:t>
            </a:fld>
            <a:endParaRPr lang="en-US" altLang="en-US" dirty="0"/>
          </a:p>
        </p:txBody>
      </p:sp>
      <p:sp>
        <p:nvSpPr>
          <p:cNvPr id="4" name="Footer Placeholder 3">
            <a:extLst>
              <a:ext uri="{FF2B5EF4-FFF2-40B4-BE49-F238E27FC236}">
                <a16:creationId xmlns:a16="http://schemas.microsoft.com/office/drawing/2014/main" id="{C766DCFC-36A9-0C42-93C7-A8DE1562B5E2}"/>
              </a:ext>
            </a:extLst>
          </p:cNvPr>
          <p:cNvSpPr>
            <a:spLocks noGrp="1"/>
          </p:cNvSpPr>
          <p:nvPr>
            <p:ph type="ftr" sz="quarter" idx="2"/>
          </p:nvPr>
        </p:nvSpPr>
        <p:spPr bwMode="auto">
          <a:xfrm>
            <a:off x="1" y="8831109"/>
            <a:ext cx="3038258" cy="46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59" tIns="46579" rIns="93159" bIns="46579" numCol="1" anchor="b" anchorCtr="0" compatLnSpc="1">
            <a:prstTxWarp prst="textNoShape">
              <a:avLst/>
            </a:prstTxWarp>
          </a:bodyPr>
          <a:lstStyle>
            <a:lvl1pPr algn="l" defTabSz="465111">
              <a:defRPr sz="1300">
                <a:solidFill>
                  <a:schemeClr val="tx1"/>
                </a:solidFill>
                <a:latin typeface="Arial" pitchFamily="34" charset="0"/>
              </a:defRPr>
            </a:lvl1pPr>
          </a:lstStyle>
          <a:p>
            <a:pPr>
              <a:defRPr/>
            </a:pPr>
            <a:endParaRPr lang="en-US" altLang="en-US" dirty="0"/>
          </a:p>
        </p:txBody>
      </p:sp>
      <p:sp>
        <p:nvSpPr>
          <p:cNvPr id="5" name="Slide Number Placeholder 4">
            <a:extLst>
              <a:ext uri="{FF2B5EF4-FFF2-40B4-BE49-F238E27FC236}">
                <a16:creationId xmlns:a16="http://schemas.microsoft.com/office/drawing/2014/main" id="{C5FAF6C2-DDD6-044C-AA3F-2BFE7B7CA898}"/>
              </a:ext>
            </a:extLst>
          </p:cNvPr>
          <p:cNvSpPr>
            <a:spLocks noGrp="1"/>
          </p:cNvSpPr>
          <p:nvPr>
            <p:ph type="sldNum" sz="quarter" idx="3"/>
          </p:nvPr>
        </p:nvSpPr>
        <p:spPr bwMode="auto">
          <a:xfrm>
            <a:off x="3970576" y="8831109"/>
            <a:ext cx="3038258" cy="46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59" tIns="46579" rIns="93159" bIns="46579" numCol="1" anchor="b" anchorCtr="0" compatLnSpc="1">
            <a:prstTxWarp prst="textNoShape">
              <a:avLst/>
            </a:prstTxWarp>
          </a:bodyPr>
          <a:lstStyle>
            <a:lvl1pPr algn="r" defTabSz="464637">
              <a:defRPr sz="1300">
                <a:solidFill>
                  <a:schemeClr val="tx1"/>
                </a:solidFill>
              </a:defRPr>
            </a:lvl1pPr>
          </a:lstStyle>
          <a:p>
            <a:fld id="{405E477C-2DB7-3842-B0CB-2426209F7E83}" type="slidenum">
              <a:rPr lang="en-US" altLang="en-US"/>
              <a:pPr/>
              <a:t>‹#›</a:t>
            </a:fld>
            <a:endParaRPr lang="en-US" altLang="en-US" dirty="0"/>
          </a:p>
        </p:txBody>
      </p:sp>
    </p:spTree>
    <p:extLst>
      <p:ext uri="{BB962C8B-B14F-4D97-AF65-F5344CB8AC3E}">
        <p14:creationId xmlns:p14="http://schemas.microsoft.com/office/powerpoint/2010/main" val="756969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F84C02-AD4C-F841-8665-EA058EAFA1CA}"/>
              </a:ext>
            </a:extLst>
          </p:cNvPr>
          <p:cNvSpPr>
            <a:spLocks noGrp="1"/>
          </p:cNvSpPr>
          <p:nvPr>
            <p:ph type="hdr" sz="quarter"/>
          </p:nvPr>
        </p:nvSpPr>
        <p:spPr bwMode="auto">
          <a:xfrm>
            <a:off x="1" y="1"/>
            <a:ext cx="3038258" cy="46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59" tIns="46579" rIns="93159" bIns="46579" numCol="1" anchor="t" anchorCtr="0" compatLnSpc="1">
            <a:prstTxWarp prst="textNoShape">
              <a:avLst/>
            </a:prstTxWarp>
          </a:bodyPr>
          <a:lstStyle>
            <a:lvl1pPr algn="l" defTabSz="465111">
              <a:defRPr sz="1300">
                <a:solidFill>
                  <a:schemeClr val="tx1"/>
                </a:solidFill>
                <a:latin typeface="Arial" pitchFamily="34" charset="0"/>
              </a:defRPr>
            </a:lvl1pPr>
          </a:lstStyle>
          <a:p>
            <a:pPr>
              <a:defRPr/>
            </a:pPr>
            <a:endParaRPr lang="en-US" altLang="en-US" dirty="0"/>
          </a:p>
        </p:txBody>
      </p:sp>
      <p:sp>
        <p:nvSpPr>
          <p:cNvPr id="3" name="Date Placeholder 2">
            <a:extLst>
              <a:ext uri="{FF2B5EF4-FFF2-40B4-BE49-F238E27FC236}">
                <a16:creationId xmlns:a16="http://schemas.microsoft.com/office/drawing/2014/main" id="{2D17D95D-C399-DD4E-9B25-952CD4DEE567}"/>
              </a:ext>
            </a:extLst>
          </p:cNvPr>
          <p:cNvSpPr>
            <a:spLocks noGrp="1"/>
          </p:cNvSpPr>
          <p:nvPr>
            <p:ph type="dt" idx="1"/>
          </p:nvPr>
        </p:nvSpPr>
        <p:spPr bwMode="auto">
          <a:xfrm>
            <a:off x="3970576" y="1"/>
            <a:ext cx="3038258" cy="46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59" tIns="46579" rIns="93159" bIns="46579" numCol="1" anchor="t" anchorCtr="0" compatLnSpc="1">
            <a:prstTxWarp prst="textNoShape">
              <a:avLst/>
            </a:prstTxWarp>
          </a:bodyPr>
          <a:lstStyle>
            <a:lvl1pPr algn="r" defTabSz="465111">
              <a:defRPr sz="1300">
                <a:solidFill>
                  <a:schemeClr val="tx1"/>
                </a:solidFill>
                <a:latin typeface="Arial" pitchFamily="34" charset="0"/>
              </a:defRPr>
            </a:lvl1pPr>
          </a:lstStyle>
          <a:p>
            <a:pPr>
              <a:defRPr/>
            </a:pPr>
            <a:fld id="{8A3B401A-8E5D-C348-A8FF-6F65F44FA73D}" type="datetime1">
              <a:rPr lang="en-US" altLang="en-US"/>
              <a:pPr>
                <a:defRPr/>
              </a:pPr>
              <a:t>3/12/2021</a:t>
            </a:fld>
            <a:endParaRPr lang="en-US" altLang="en-US" dirty="0"/>
          </a:p>
        </p:txBody>
      </p:sp>
      <p:sp>
        <p:nvSpPr>
          <p:cNvPr id="36868" name="Slide Image Placeholder 3">
            <a:extLst>
              <a:ext uri="{FF2B5EF4-FFF2-40B4-BE49-F238E27FC236}">
                <a16:creationId xmlns:a16="http://schemas.microsoft.com/office/drawing/2014/main" id="{EF99F35A-F498-E644-9B4A-8ABBB7AADB85}"/>
              </a:ext>
            </a:extLst>
          </p:cNvPr>
          <p:cNvSpPr>
            <a:spLocks noGrp="1" noRot="1" noChangeAspect="1"/>
          </p:cNvSpPr>
          <p:nvPr>
            <p:ph type="sldImg" idx="2"/>
          </p:nvPr>
        </p:nvSpPr>
        <p:spPr bwMode="auto">
          <a:xfrm>
            <a:off x="2198688" y="698500"/>
            <a:ext cx="2613025"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D8D1E3F6-06A1-E14F-AFC1-AC9A466BF58F}"/>
              </a:ext>
            </a:extLst>
          </p:cNvPr>
          <p:cNvSpPr>
            <a:spLocks noGrp="1"/>
          </p:cNvSpPr>
          <p:nvPr>
            <p:ph type="body" sz="quarter" idx="3"/>
          </p:nvPr>
        </p:nvSpPr>
        <p:spPr bwMode="auto">
          <a:xfrm>
            <a:off x="701980" y="4415555"/>
            <a:ext cx="5606440" cy="418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59" tIns="46579" rIns="93159" bIns="4657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a:extLst>
              <a:ext uri="{FF2B5EF4-FFF2-40B4-BE49-F238E27FC236}">
                <a16:creationId xmlns:a16="http://schemas.microsoft.com/office/drawing/2014/main" id="{7288FB10-9B61-D642-9480-593B776756F0}"/>
              </a:ext>
            </a:extLst>
          </p:cNvPr>
          <p:cNvSpPr>
            <a:spLocks noGrp="1"/>
          </p:cNvSpPr>
          <p:nvPr>
            <p:ph type="ftr" sz="quarter" idx="4"/>
          </p:nvPr>
        </p:nvSpPr>
        <p:spPr bwMode="auto">
          <a:xfrm>
            <a:off x="1" y="8831109"/>
            <a:ext cx="3038258" cy="46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59" tIns="46579" rIns="93159" bIns="46579" numCol="1" anchor="b" anchorCtr="0" compatLnSpc="1">
            <a:prstTxWarp prst="textNoShape">
              <a:avLst/>
            </a:prstTxWarp>
          </a:bodyPr>
          <a:lstStyle>
            <a:lvl1pPr algn="l" defTabSz="465111">
              <a:defRPr sz="1300">
                <a:solidFill>
                  <a:schemeClr val="tx1"/>
                </a:solidFill>
                <a:latin typeface="Arial" pitchFamily="34" charset="0"/>
              </a:defRPr>
            </a:lvl1pPr>
          </a:lstStyle>
          <a:p>
            <a:pPr>
              <a:defRPr/>
            </a:pPr>
            <a:endParaRPr lang="en-US" altLang="en-US" dirty="0"/>
          </a:p>
        </p:txBody>
      </p:sp>
      <p:sp>
        <p:nvSpPr>
          <p:cNvPr id="7" name="Slide Number Placeholder 6">
            <a:extLst>
              <a:ext uri="{FF2B5EF4-FFF2-40B4-BE49-F238E27FC236}">
                <a16:creationId xmlns:a16="http://schemas.microsoft.com/office/drawing/2014/main" id="{CA977879-0433-BE46-A2B7-B9AB0746BD03}"/>
              </a:ext>
            </a:extLst>
          </p:cNvPr>
          <p:cNvSpPr>
            <a:spLocks noGrp="1"/>
          </p:cNvSpPr>
          <p:nvPr>
            <p:ph type="sldNum" sz="quarter" idx="5"/>
          </p:nvPr>
        </p:nvSpPr>
        <p:spPr bwMode="auto">
          <a:xfrm>
            <a:off x="3970576" y="8831109"/>
            <a:ext cx="3038258" cy="46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59" tIns="46579" rIns="93159" bIns="46579" numCol="1" anchor="b" anchorCtr="0" compatLnSpc="1">
            <a:prstTxWarp prst="textNoShape">
              <a:avLst/>
            </a:prstTxWarp>
          </a:bodyPr>
          <a:lstStyle>
            <a:lvl1pPr algn="r" defTabSz="464637">
              <a:defRPr sz="1300">
                <a:solidFill>
                  <a:schemeClr val="tx1"/>
                </a:solidFill>
              </a:defRPr>
            </a:lvl1pPr>
          </a:lstStyle>
          <a:p>
            <a:fld id="{D534FFDA-DCD3-4B4A-A5D1-7CA8CC576F60}" type="slidenum">
              <a:rPr lang="en-US" altLang="en-US"/>
              <a:pPr/>
              <a:t>‹#›</a:t>
            </a:fld>
            <a:endParaRPr lang="en-US" altLang="en-US" dirty="0"/>
          </a:p>
        </p:txBody>
      </p:sp>
    </p:spTree>
    <p:extLst>
      <p:ext uri="{BB962C8B-B14F-4D97-AF65-F5344CB8AC3E}">
        <p14:creationId xmlns:p14="http://schemas.microsoft.com/office/powerpoint/2010/main" val="189502743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9121E9CB-4E8F-294F-BEFF-89E2E0FE3ED8}"/>
              </a:ext>
            </a:extLst>
          </p:cNvPr>
          <p:cNvSpPr>
            <a:spLocks noGrp="1" noRot="1" noChangeAspect="1" noTextEdit="1"/>
          </p:cNvSpPr>
          <p:nvPr>
            <p:ph type="sldImg"/>
          </p:nvPr>
        </p:nvSpPr>
        <p:spPr>
          <a:ln/>
        </p:spPr>
      </p:sp>
      <p:sp>
        <p:nvSpPr>
          <p:cNvPr id="38915" name="Notes Placeholder 2">
            <a:extLst>
              <a:ext uri="{FF2B5EF4-FFF2-40B4-BE49-F238E27FC236}">
                <a16:creationId xmlns:a16="http://schemas.microsoft.com/office/drawing/2014/main" id="{46B06810-F910-5748-8087-296125AEDE58}"/>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8916" name="Slide Number Placeholder 3">
            <a:extLst>
              <a:ext uri="{FF2B5EF4-FFF2-40B4-BE49-F238E27FC236}">
                <a16:creationId xmlns:a16="http://schemas.microsoft.com/office/drawing/2014/main" id="{98739553-0DA0-F140-84E8-895F7A05D09A}"/>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5E41C329-0112-724D-B5BD-85497A1B1A3B}" type="slidenum">
              <a:rPr lang="en-US" altLang="en-US" sz="1300"/>
              <a:pPr algn="r" eaLnBrk="1" hangingPunct="1">
                <a:spcBef>
                  <a:spcPct val="0"/>
                </a:spcBef>
              </a:pPr>
              <a:t>2</a:t>
            </a:fld>
            <a:endParaRPr lang="en-US" altLang="en-US" sz="1300" dirty="0"/>
          </a:p>
        </p:txBody>
      </p:sp>
    </p:spTree>
    <p:extLst>
      <p:ext uri="{BB962C8B-B14F-4D97-AF65-F5344CB8AC3E}">
        <p14:creationId xmlns:p14="http://schemas.microsoft.com/office/powerpoint/2010/main" val="1619032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11</a:t>
            </a:fld>
            <a:endParaRPr lang="en-US" altLang="en-US" sz="1300" dirty="0"/>
          </a:p>
        </p:txBody>
      </p:sp>
    </p:spTree>
    <p:extLst>
      <p:ext uri="{BB962C8B-B14F-4D97-AF65-F5344CB8AC3E}">
        <p14:creationId xmlns:p14="http://schemas.microsoft.com/office/powerpoint/2010/main" val="2548850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12</a:t>
            </a:fld>
            <a:endParaRPr lang="en-US" altLang="en-US" sz="1300" dirty="0"/>
          </a:p>
        </p:txBody>
      </p:sp>
    </p:spTree>
    <p:extLst>
      <p:ext uri="{BB962C8B-B14F-4D97-AF65-F5344CB8AC3E}">
        <p14:creationId xmlns:p14="http://schemas.microsoft.com/office/powerpoint/2010/main" val="4122293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13</a:t>
            </a:fld>
            <a:endParaRPr lang="en-US" altLang="en-US" sz="1300" dirty="0"/>
          </a:p>
        </p:txBody>
      </p:sp>
    </p:spTree>
    <p:extLst>
      <p:ext uri="{BB962C8B-B14F-4D97-AF65-F5344CB8AC3E}">
        <p14:creationId xmlns:p14="http://schemas.microsoft.com/office/powerpoint/2010/main" val="4042029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14</a:t>
            </a:fld>
            <a:endParaRPr lang="en-US" altLang="en-US" sz="1300" dirty="0"/>
          </a:p>
        </p:txBody>
      </p:sp>
    </p:spTree>
    <p:extLst>
      <p:ext uri="{BB962C8B-B14F-4D97-AF65-F5344CB8AC3E}">
        <p14:creationId xmlns:p14="http://schemas.microsoft.com/office/powerpoint/2010/main" val="146093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15</a:t>
            </a:fld>
            <a:endParaRPr lang="en-US" altLang="en-US" sz="1300" dirty="0"/>
          </a:p>
        </p:txBody>
      </p:sp>
    </p:spTree>
    <p:extLst>
      <p:ext uri="{BB962C8B-B14F-4D97-AF65-F5344CB8AC3E}">
        <p14:creationId xmlns:p14="http://schemas.microsoft.com/office/powerpoint/2010/main" val="4037668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16</a:t>
            </a:fld>
            <a:endParaRPr lang="en-US" altLang="en-US" sz="1300" dirty="0"/>
          </a:p>
        </p:txBody>
      </p:sp>
    </p:spTree>
    <p:extLst>
      <p:ext uri="{BB962C8B-B14F-4D97-AF65-F5344CB8AC3E}">
        <p14:creationId xmlns:p14="http://schemas.microsoft.com/office/powerpoint/2010/main" val="1972863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17</a:t>
            </a:fld>
            <a:endParaRPr lang="en-US" altLang="en-US" sz="1300" dirty="0"/>
          </a:p>
        </p:txBody>
      </p:sp>
    </p:spTree>
    <p:extLst>
      <p:ext uri="{BB962C8B-B14F-4D97-AF65-F5344CB8AC3E}">
        <p14:creationId xmlns:p14="http://schemas.microsoft.com/office/powerpoint/2010/main" val="4272797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18</a:t>
            </a:fld>
            <a:endParaRPr lang="en-US" altLang="en-US" sz="1300" dirty="0"/>
          </a:p>
        </p:txBody>
      </p:sp>
    </p:spTree>
    <p:extLst>
      <p:ext uri="{BB962C8B-B14F-4D97-AF65-F5344CB8AC3E}">
        <p14:creationId xmlns:p14="http://schemas.microsoft.com/office/powerpoint/2010/main" val="3184203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19</a:t>
            </a:fld>
            <a:endParaRPr lang="en-US" altLang="en-US" sz="1300" dirty="0"/>
          </a:p>
        </p:txBody>
      </p:sp>
    </p:spTree>
    <p:extLst>
      <p:ext uri="{BB962C8B-B14F-4D97-AF65-F5344CB8AC3E}">
        <p14:creationId xmlns:p14="http://schemas.microsoft.com/office/powerpoint/2010/main" val="28082537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20</a:t>
            </a:fld>
            <a:endParaRPr lang="en-US" altLang="en-US" sz="1300" dirty="0"/>
          </a:p>
        </p:txBody>
      </p:sp>
    </p:spTree>
    <p:extLst>
      <p:ext uri="{BB962C8B-B14F-4D97-AF65-F5344CB8AC3E}">
        <p14:creationId xmlns:p14="http://schemas.microsoft.com/office/powerpoint/2010/main" val="4117439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EAE9AB92-FEF0-CD45-92AE-A04898B8B348}"/>
              </a:ext>
            </a:extLst>
          </p:cNvPr>
          <p:cNvSpPr>
            <a:spLocks noGrp="1" noRot="1" noChangeAspect="1" noTextEdit="1"/>
          </p:cNvSpPr>
          <p:nvPr>
            <p:ph type="sldImg"/>
          </p:nvPr>
        </p:nvSpPr>
        <p:spPr>
          <a:ln/>
        </p:spPr>
      </p:sp>
      <p:sp>
        <p:nvSpPr>
          <p:cNvPr id="40963" name="Notes Placeholder 2">
            <a:extLst>
              <a:ext uri="{FF2B5EF4-FFF2-40B4-BE49-F238E27FC236}">
                <a16:creationId xmlns:a16="http://schemas.microsoft.com/office/drawing/2014/main" id="{F10D82A8-BCA4-344B-A844-D1DBD8F57930}"/>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40964" name="Slide Number Placeholder 3">
            <a:extLst>
              <a:ext uri="{FF2B5EF4-FFF2-40B4-BE49-F238E27FC236}">
                <a16:creationId xmlns:a16="http://schemas.microsoft.com/office/drawing/2014/main" id="{4A1D7593-9EED-684B-A2D2-038773992064}"/>
              </a:ext>
            </a:extLst>
          </p:cNvPr>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0" tIns="46575" rIns="93150"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0CADE2BA-126C-E549-A7DA-D03A14882F06}" type="slidenum">
              <a:rPr lang="en-US" altLang="en-US">
                <a:solidFill>
                  <a:srgbClr val="646D72"/>
                </a:solidFill>
                <a:latin typeface="Calibri" panose="020F0502020204030204" pitchFamily="34" charset="0"/>
              </a:rPr>
              <a:pPr algn="r" eaLnBrk="1" hangingPunct="1">
                <a:spcBef>
                  <a:spcPct val="0"/>
                </a:spcBef>
              </a:pPr>
              <a:t>3</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34794182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21</a:t>
            </a:fld>
            <a:endParaRPr lang="en-US" altLang="en-US" sz="1300" dirty="0"/>
          </a:p>
        </p:txBody>
      </p:sp>
    </p:spTree>
    <p:extLst>
      <p:ext uri="{BB962C8B-B14F-4D97-AF65-F5344CB8AC3E}">
        <p14:creationId xmlns:p14="http://schemas.microsoft.com/office/powerpoint/2010/main" val="17691486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22</a:t>
            </a:fld>
            <a:endParaRPr lang="en-US" altLang="en-US" sz="1300" dirty="0"/>
          </a:p>
        </p:txBody>
      </p:sp>
    </p:spTree>
    <p:extLst>
      <p:ext uri="{BB962C8B-B14F-4D97-AF65-F5344CB8AC3E}">
        <p14:creationId xmlns:p14="http://schemas.microsoft.com/office/powerpoint/2010/main" val="5802607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23</a:t>
            </a:fld>
            <a:endParaRPr lang="en-US" altLang="en-US" sz="1300" dirty="0"/>
          </a:p>
        </p:txBody>
      </p:sp>
    </p:spTree>
    <p:extLst>
      <p:ext uri="{BB962C8B-B14F-4D97-AF65-F5344CB8AC3E}">
        <p14:creationId xmlns:p14="http://schemas.microsoft.com/office/powerpoint/2010/main" val="449172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24</a:t>
            </a:fld>
            <a:endParaRPr lang="en-US" altLang="en-US" sz="1300" dirty="0"/>
          </a:p>
        </p:txBody>
      </p:sp>
    </p:spTree>
    <p:extLst>
      <p:ext uri="{BB962C8B-B14F-4D97-AF65-F5344CB8AC3E}">
        <p14:creationId xmlns:p14="http://schemas.microsoft.com/office/powerpoint/2010/main" val="10635262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25</a:t>
            </a:fld>
            <a:endParaRPr lang="en-US" altLang="en-US" sz="1300" dirty="0"/>
          </a:p>
        </p:txBody>
      </p:sp>
    </p:spTree>
    <p:extLst>
      <p:ext uri="{BB962C8B-B14F-4D97-AF65-F5344CB8AC3E}">
        <p14:creationId xmlns:p14="http://schemas.microsoft.com/office/powerpoint/2010/main" val="1535252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26</a:t>
            </a:fld>
            <a:endParaRPr lang="en-US" altLang="en-US" sz="1300" dirty="0"/>
          </a:p>
        </p:txBody>
      </p:sp>
    </p:spTree>
    <p:extLst>
      <p:ext uri="{BB962C8B-B14F-4D97-AF65-F5344CB8AC3E}">
        <p14:creationId xmlns:p14="http://schemas.microsoft.com/office/powerpoint/2010/main" val="3968567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27</a:t>
            </a:fld>
            <a:endParaRPr lang="en-US" altLang="en-US" sz="1300" dirty="0"/>
          </a:p>
        </p:txBody>
      </p:sp>
    </p:spTree>
    <p:extLst>
      <p:ext uri="{BB962C8B-B14F-4D97-AF65-F5344CB8AC3E}">
        <p14:creationId xmlns:p14="http://schemas.microsoft.com/office/powerpoint/2010/main" val="2082705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29</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583030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4</a:t>
            </a:fld>
            <a:endParaRPr lang="en-US" altLang="en-US" sz="1300" dirty="0"/>
          </a:p>
        </p:txBody>
      </p:sp>
    </p:spTree>
    <p:extLst>
      <p:ext uri="{BB962C8B-B14F-4D97-AF65-F5344CB8AC3E}">
        <p14:creationId xmlns:p14="http://schemas.microsoft.com/office/powerpoint/2010/main" val="2639418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5</a:t>
            </a:fld>
            <a:endParaRPr lang="en-US" altLang="en-US" sz="1300" dirty="0"/>
          </a:p>
        </p:txBody>
      </p:sp>
    </p:spTree>
    <p:extLst>
      <p:ext uri="{BB962C8B-B14F-4D97-AF65-F5344CB8AC3E}">
        <p14:creationId xmlns:p14="http://schemas.microsoft.com/office/powerpoint/2010/main" val="4228422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6</a:t>
            </a:fld>
            <a:endParaRPr lang="en-US" altLang="en-US" sz="1300" dirty="0"/>
          </a:p>
        </p:txBody>
      </p:sp>
    </p:spTree>
    <p:extLst>
      <p:ext uri="{BB962C8B-B14F-4D97-AF65-F5344CB8AC3E}">
        <p14:creationId xmlns:p14="http://schemas.microsoft.com/office/powerpoint/2010/main" val="3947717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7</a:t>
            </a:fld>
            <a:endParaRPr lang="en-US" altLang="en-US" sz="1300" dirty="0"/>
          </a:p>
        </p:txBody>
      </p:sp>
    </p:spTree>
    <p:extLst>
      <p:ext uri="{BB962C8B-B14F-4D97-AF65-F5344CB8AC3E}">
        <p14:creationId xmlns:p14="http://schemas.microsoft.com/office/powerpoint/2010/main" val="19211559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8</a:t>
            </a:fld>
            <a:endParaRPr lang="en-US" altLang="en-US" sz="1300" dirty="0"/>
          </a:p>
        </p:txBody>
      </p:sp>
    </p:spTree>
    <p:extLst>
      <p:ext uri="{BB962C8B-B14F-4D97-AF65-F5344CB8AC3E}">
        <p14:creationId xmlns:p14="http://schemas.microsoft.com/office/powerpoint/2010/main" val="2257897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9</a:t>
            </a:fld>
            <a:endParaRPr lang="en-US" altLang="en-US" sz="1300" dirty="0"/>
          </a:p>
        </p:txBody>
      </p:sp>
    </p:spTree>
    <p:extLst>
      <p:ext uri="{BB962C8B-B14F-4D97-AF65-F5344CB8AC3E}">
        <p14:creationId xmlns:p14="http://schemas.microsoft.com/office/powerpoint/2010/main" val="1519294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E91CC56-412D-A245-9E3A-0B2C92C02E3B}"/>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DA9441FC-3D5B-9F46-9698-969A43CF03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32EDC000-208D-BF49-8051-5FBED3BEAE17}"/>
              </a:ext>
            </a:extLst>
          </p:cNvPr>
          <p:cNvSpPr>
            <a:spLocks noGrp="1"/>
          </p:cNvSpPr>
          <p:nvPr>
            <p:ph type="sldNum" sz="quarter" idx="5"/>
          </p:nvPr>
        </p:nvSpPr>
        <p:spPr>
          <a:noFill/>
        </p:spPr>
        <p:txBody>
          <a:bodyPr/>
          <a:lstStyle>
            <a:lvl1pPr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14223" indent="-273131"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098804"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539896"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1979417" indent="-218192" algn="l" defTabSz="463068"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431497"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883576"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33565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787735" indent="-218192" defTabSz="463068"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83D3DC2-3EEE-6B43-BEAF-1C58DDD08334}" type="slidenum">
              <a:rPr lang="en-US" altLang="en-US" sz="1300"/>
              <a:pPr algn="r" eaLnBrk="1" hangingPunct="1">
                <a:spcBef>
                  <a:spcPct val="0"/>
                </a:spcBef>
              </a:pPr>
              <a:t>10</a:t>
            </a:fld>
            <a:endParaRPr lang="en-US" altLang="en-US" sz="1300" dirty="0"/>
          </a:p>
        </p:txBody>
      </p:sp>
    </p:spTree>
    <p:extLst>
      <p:ext uri="{BB962C8B-B14F-4D97-AF65-F5344CB8AC3E}">
        <p14:creationId xmlns:p14="http://schemas.microsoft.com/office/powerpoint/2010/main" val="7927595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1853613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1685628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25924758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4736417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5252085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5484099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60659908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Tree>
    <p:extLst>
      <p:ext uri="{BB962C8B-B14F-4D97-AF65-F5344CB8AC3E}">
        <p14:creationId xmlns:p14="http://schemas.microsoft.com/office/powerpoint/2010/main" val="3547033370"/>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536373143"/>
      </p:ext>
    </p:extLst>
  </p:cSld>
  <p:clrMap bg1="lt1" tx1="dk1" bg2="lt2" tx2="dk2" accent1="accent1" accent2="accent2" accent3="accent3" accent4="accent4" accent5="accent5" accent6="accent6" hlink="hlink" folHlink="folHlink"/>
  <p:sldLayoutIdLst>
    <p:sldLayoutId id="2147484397" r:id="rId1"/>
    <p:sldLayoutId id="2147484398" r:id="rId2"/>
    <p:sldLayoutId id="2147484399" r:id="rId3"/>
    <p:sldLayoutId id="2147484400" r:id="rId4"/>
    <p:sldLayoutId id="2147484401" r:id="rId5"/>
    <p:sldLayoutId id="2147484402" r:id="rId6"/>
    <p:sldLayoutId id="2147484403" r:id="rId7"/>
    <p:sldLayoutId id="2147484404" r:id="rId8"/>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a:extLst>
              <a:ext uri="{FF2B5EF4-FFF2-40B4-BE49-F238E27FC236}">
                <a16:creationId xmlns:a16="http://schemas.microsoft.com/office/drawing/2014/main" id="{F19E4CD3-A348-AA44-9EC8-2ACE35A284C3}"/>
              </a:ext>
            </a:extLst>
          </p:cNvPr>
          <p:cNvSpPr>
            <a:spLocks noGrp="1"/>
          </p:cNvSpPr>
          <p:nvPr>
            <p:ph type="ctrTitle"/>
          </p:nvPr>
        </p:nvSpPr>
        <p:spPr>
          <a:xfrm>
            <a:off x="1056279" y="2413000"/>
            <a:ext cx="5071566" cy="1594555"/>
          </a:xfrm>
        </p:spPr>
        <p:txBody>
          <a:bodyPr/>
          <a:lstStyle/>
          <a:p>
            <a:r>
              <a:rPr lang="en-US" altLang="en-US" dirty="0"/>
              <a:t>Making the Most </a:t>
            </a:r>
            <a:br>
              <a:rPr lang="en-US" altLang="en-US" dirty="0"/>
            </a:br>
            <a:r>
              <a:rPr lang="en-US" altLang="en-US" dirty="0"/>
              <a:t>of Your Working Day</a:t>
            </a:r>
          </a:p>
        </p:txBody>
      </p:sp>
      <p:sp>
        <p:nvSpPr>
          <p:cNvPr id="5123" name="Rectangle 11">
            <a:extLst>
              <a:ext uri="{FF2B5EF4-FFF2-40B4-BE49-F238E27FC236}">
                <a16:creationId xmlns:a16="http://schemas.microsoft.com/office/drawing/2014/main" id="{EB87343F-C5AD-3341-B617-B91C484A3FEB}"/>
              </a:ext>
            </a:extLst>
          </p:cNvPr>
          <p:cNvSpPr>
            <a:spLocks noGrp="1"/>
          </p:cNvSpPr>
          <p:nvPr>
            <p:ph type="subTitle" idx="1"/>
          </p:nvPr>
        </p:nvSpPr>
        <p:spPr/>
        <p:txBody>
          <a:bodyPr/>
          <a:lstStyle/>
          <a:p>
            <a:r>
              <a:rPr lang="en-US" altLang="en-US"/>
              <a:t>Workbook</a:t>
            </a:r>
          </a:p>
          <a:p>
            <a:endParaRPr lang="en-US" altLang="en-US" dirty="0"/>
          </a:p>
        </p:txBody>
      </p:sp>
    </p:spTree>
    <p:extLst>
      <p:ext uri="{BB962C8B-B14F-4D97-AF65-F5344CB8AC3E}">
        <p14:creationId xmlns:p14="http://schemas.microsoft.com/office/powerpoint/2010/main" val="13474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Procrastination and</a:t>
            </a:r>
            <a:br>
              <a:rPr lang="en-US" altLang="en-US"/>
            </a:br>
            <a:r>
              <a:rPr lang="en-US" altLang="en-US"/>
              <a:t>Perfectionism </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3"/>
            <a:ext cx="6045574" cy="4259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Ask Yourself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judge your work too harshly?</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feel you don’t deserve compliments?</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set unreasonable standards for yourself?</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think you won’t be liked if you’re not perfect?</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procrastinate if you don’t think a task can be done perfectly?</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Does trying to make something perfect slow down your overall progress or prevent you from finishing a task?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351827304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Procrastination and</a:t>
            </a:r>
            <a:br>
              <a:rPr lang="en-US" altLang="en-US"/>
            </a:br>
            <a:r>
              <a:rPr lang="en-US" altLang="en-US"/>
              <a:t>Perfectionism </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3"/>
            <a:ext cx="6045574" cy="3594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The Sense of Not Having Enough Time</a:t>
            </a:r>
            <a:r>
              <a:rPr lang="en-US" sz="1412" b="1" dirty="0">
                <a:solidFill>
                  <a:srgbClr val="646D72"/>
                </a:solidFill>
                <a:latin typeface="Arial" charset="0"/>
                <a:ea typeface="ＭＳ Ｐゴシック" pitchFamily="34" charset="-128"/>
                <a:cs typeface="Arial"/>
              </a:rPr>
              <a:t>.</a:t>
            </a:r>
            <a:endParaRPr lang="en-US" sz="1412" b="1"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have a sense of never getting enough done?</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sleep less to try to get more hours of work in?</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feel you have lost sight of your overall, larger goals?</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find yourself often wishing for more time? Every week? Every day?</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Do you have a sense of life as a series of tasks, with short-term tasks taking priority?</a:t>
            </a:r>
          </a:p>
        </p:txBody>
      </p:sp>
    </p:spTree>
    <p:extLst>
      <p:ext uri="{BB962C8B-B14F-4D97-AF65-F5344CB8AC3E}">
        <p14:creationId xmlns:p14="http://schemas.microsoft.com/office/powerpoint/2010/main" val="425714832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Procrastination and</a:t>
            </a:r>
            <a:br>
              <a:rPr lang="en-US" altLang="en-US"/>
            </a:br>
            <a:r>
              <a:rPr lang="en-US" altLang="en-US"/>
              <a:t>Perfectionism </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3"/>
            <a:ext cx="6045574" cy="387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What To Do About Perfectionism?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Try to let go of perfectionism. Focus on progress instead.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Change your focus. </a:t>
            </a:r>
            <a:br>
              <a:rPr lang="en-US" sz="1412" dirty="0">
                <a:latin typeface="ＭＳ Ｐゴシック"/>
                <a:ea typeface="ＭＳ Ｐゴシック" pitchFamily="34" charset="-128"/>
                <a:cs typeface="Times New Roman" pitchFamily="18" charset="0"/>
              </a:rPr>
            </a:br>
            <a:r>
              <a:rPr lang="en-US" sz="1412" dirty="0">
                <a:solidFill>
                  <a:srgbClr val="646D72"/>
                </a:solidFill>
                <a:latin typeface="Arial" charset="0"/>
                <a:ea typeface="ＭＳ Ｐゴシック" pitchFamily="34" charset="-128"/>
                <a:cs typeface="Times New Roman" pitchFamily="18" charset="0"/>
              </a:rPr>
              <a:t>Look at what you are getting done, not on what didn’t get done or what didn’t get done perfectly. </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Celebrate successes. </a:t>
            </a:r>
            <a:br>
              <a:rPr lang="en-US" sz="1412" dirty="0">
                <a:latin typeface="ＭＳ Ｐゴシック"/>
                <a:ea typeface="ＭＳ Ｐゴシック" pitchFamily="34" charset="-128"/>
                <a:cs typeface="Times New Roman" pitchFamily="18" charset="0"/>
              </a:rPr>
            </a:br>
            <a:r>
              <a:rPr lang="en-US" sz="1412" dirty="0">
                <a:solidFill>
                  <a:srgbClr val="646D72"/>
                </a:solidFill>
                <a:latin typeface="Arial" charset="0"/>
                <a:ea typeface="ＭＳ Ｐゴシック" pitchFamily="34" charset="-128"/>
                <a:cs typeface="Times New Roman" pitchFamily="18" charset="0"/>
              </a:rPr>
              <a:t>You may find celebrating the completion of steps along the way keeps you motivated more than self-critique. </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Prioritize. </a:t>
            </a:r>
            <a:br>
              <a:rPr lang="en-US" sz="1412" dirty="0">
                <a:latin typeface="ＭＳ Ｐゴシック"/>
                <a:ea typeface="ＭＳ Ｐゴシック" pitchFamily="34" charset="-128"/>
                <a:cs typeface="Times New Roman" pitchFamily="18" charset="0"/>
              </a:rPr>
            </a:br>
            <a:r>
              <a:rPr lang="en-US" sz="1412" dirty="0">
                <a:solidFill>
                  <a:srgbClr val="646D72"/>
                </a:solidFill>
                <a:latin typeface="Arial" charset="0"/>
                <a:ea typeface="ＭＳ Ｐゴシック" pitchFamily="34" charset="-128"/>
                <a:cs typeface="Times New Roman" pitchFamily="18" charset="0"/>
              </a:rPr>
              <a:t>Not all tasks should have equal value. The next section of the training offers strategies for prioritization. </a:t>
            </a:r>
          </a:p>
        </p:txBody>
      </p:sp>
    </p:spTree>
    <p:extLst>
      <p:ext uri="{BB962C8B-B14F-4D97-AF65-F5344CB8AC3E}">
        <p14:creationId xmlns:p14="http://schemas.microsoft.com/office/powerpoint/2010/main" val="414731620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Seven Strategies </a:t>
            </a:r>
            <a:br>
              <a:rPr lang="en-US" altLang="en-US"/>
            </a:br>
            <a:r>
              <a:rPr lang="en-US" altLang="en-US"/>
              <a:t>for Prioritization</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4"/>
            <a:ext cx="6045574" cy="4336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Seven Strategies for Prioritization</a:t>
            </a:r>
            <a:r>
              <a:rPr lang="en-US" sz="1412" b="1" dirty="0">
                <a:solidFill>
                  <a:srgbClr val="646D72"/>
                </a:solidFill>
                <a:latin typeface="Arial" charset="0"/>
                <a:ea typeface="ＭＳ Ｐゴシック" pitchFamily="34" charset="-128"/>
                <a:cs typeface="Arial"/>
              </a:rPr>
              <a:t>.</a:t>
            </a: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1. Get organized.</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2. Classify tasks.</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3. Be realistic.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4. Delegate.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5. Say no and negotiate.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6. Minimize distractions.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7. Know yourself. </a:t>
            </a:r>
          </a:p>
        </p:txBody>
      </p:sp>
    </p:spTree>
    <p:extLst>
      <p:ext uri="{BB962C8B-B14F-4D97-AF65-F5344CB8AC3E}">
        <p14:creationId xmlns:p14="http://schemas.microsoft.com/office/powerpoint/2010/main" val="29189689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Seven Strategies </a:t>
            </a:r>
            <a:br>
              <a:rPr lang="en-US" altLang="en-US"/>
            </a:br>
            <a:r>
              <a:rPr lang="en-US" altLang="en-US"/>
              <a:t>for Prioritization</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4"/>
            <a:ext cx="6045574" cy="5871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Seven Strategies for Prioritization</a:t>
            </a:r>
            <a:r>
              <a:rPr lang="en-US" sz="1412" b="1" dirty="0">
                <a:solidFill>
                  <a:srgbClr val="646D72"/>
                </a:solidFill>
                <a:latin typeface="Arial" charset="0"/>
                <a:ea typeface="ＭＳ Ｐゴシック" pitchFamily="34" charset="-128"/>
                <a:cs typeface="Arial"/>
              </a:rPr>
              <a:t>.</a:t>
            </a:r>
            <a:endParaRPr lang="en-US" sz="1412" b="1"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Try applying these seven steps for prioritization. Look at the graphic of High Importance/Low Importance and Urgent/Not Urgent in the workbook.</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1. Get organized.</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Create a plan. Create a list. Identify the tools that help you and make a commitment to use them. Examples: </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White board.</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Paper calendar.</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Electronic calendar.</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Written to-do lists (daily/weekly/monthly) </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(Write in what works for you) ____________________	</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_______________________________________	</a:t>
            </a:r>
          </a:p>
          <a:p>
            <a:pPr>
              <a:spcBef>
                <a:spcPct val="0"/>
              </a:spcBef>
              <a:spcAft>
                <a:spcPts val="590"/>
              </a:spcAft>
              <a:buClr>
                <a:schemeClr val="tx2"/>
              </a:buClr>
            </a:pPr>
            <a:endParaRPr lang="en-US" sz="1412" b="1"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2. Classify tasks.</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Identify how important and urgent each task is when you create your to-do list. Organize time/tasks by: </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Urgency.</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Lack of urgency.</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Low importance.</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High importance.</a:t>
            </a:r>
          </a:p>
        </p:txBody>
      </p:sp>
    </p:spTree>
    <p:extLst>
      <p:ext uri="{BB962C8B-B14F-4D97-AF65-F5344CB8AC3E}">
        <p14:creationId xmlns:p14="http://schemas.microsoft.com/office/powerpoint/2010/main" val="369029729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Seven Strategies </a:t>
            </a:r>
            <a:br>
              <a:rPr lang="en-US" altLang="en-US"/>
            </a:br>
            <a:r>
              <a:rPr lang="en-US" altLang="en-US"/>
              <a:t>for Prioritization</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3"/>
            <a:ext cx="6045574" cy="4169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Seven Strategies for Prioritization. (Continued</a:t>
            </a:r>
            <a:r>
              <a:rPr lang="en-US" sz="1412" b="1" dirty="0">
                <a:solidFill>
                  <a:srgbClr val="646D72"/>
                </a:solidFill>
                <a:latin typeface="Arial" charset="0"/>
                <a:ea typeface="ＭＳ Ｐゴシック" pitchFamily="34" charset="-128"/>
                <a:cs typeface="Arial"/>
              </a:rPr>
              <a:t>)</a:t>
            </a:r>
            <a:endParaRPr lang="en-US" sz="1412" b="1"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3. Be realistic. </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Create realistic to-do lists. Don’t overcommit yourself. If you find yourself never getting enough done or missing important deadlines, consider the next step: delegate.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4. Delegate. </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When you can and should delegate, do so. If you’re hesitant to delegate ask yourself, is it because you think you’re the only one who can do it right? Is a tendency toward perfectionism preventing you from delegating. Try to be honest with yourself to see if there are some tasks you can assign to others.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5. Say no and negotiate. </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Do you have to say yes? If you have to say yes, can you negotiate to take something else off your to-do list? </a:t>
            </a:r>
          </a:p>
        </p:txBody>
      </p:sp>
    </p:spTree>
    <p:extLst>
      <p:ext uri="{BB962C8B-B14F-4D97-AF65-F5344CB8AC3E}">
        <p14:creationId xmlns:p14="http://schemas.microsoft.com/office/powerpoint/2010/main" val="134613075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Seven Strategies </a:t>
            </a:r>
            <a:br>
              <a:rPr lang="en-US" altLang="en-US"/>
            </a:br>
            <a:r>
              <a:rPr lang="en-US" altLang="en-US"/>
              <a:t>for Prioritization</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3"/>
            <a:ext cx="6045574" cy="328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Seven Strategies for Prioritization. (Continued</a:t>
            </a:r>
            <a:r>
              <a:rPr lang="en-US" sz="1412" b="1" dirty="0">
                <a:solidFill>
                  <a:srgbClr val="646D72"/>
                </a:solidFill>
                <a:latin typeface="Arial" charset="0"/>
                <a:ea typeface="ＭＳ Ｐゴシック" pitchFamily="34" charset="-128"/>
                <a:cs typeface="Arial"/>
              </a:rPr>
              <a:t>)</a:t>
            </a:r>
            <a:endParaRPr lang="en-US" sz="1412" b="1"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6. Minimize distractions. </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Identify time wasting/distractions, for example, constantly checking phone, email and social media. Do you have to check it as often as you do? Do you know how much time you really spend (waste) on these activities?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7. Know yourself. </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Recognize your daily rhythms and routines. For example, are you more productive in the mornings? Evenings? If possible, try re-organizing your schedule so your work hours are during the times of day you are most productive. If you are most productive in the morning, try getting up earlier so you get more done earlier in the day.</a:t>
            </a:r>
          </a:p>
        </p:txBody>
      </p:sp>
    </p:spTree>
    <p:extLst>
      <p:ext uri="{BB962C8B-B14F-4D97-AF65-F5344CB8AC3E}">
        <p14:creationId xmlns:p14="http://schemas.microsoft.com/office/powerpoint/2010/main" val="417931953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dirty="0"/>
              <a:t>How To Classify Tasks</a:t>
            </a:r>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4"/>
            <a:ext cx="6045574" cy="330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How to Classify Tasks</a:t>
            </a:r>
            <a:r>
              <a:rPr lang="en-US" sz="1412" b="1" dirty="0">
                <a:solidFill>
                  <a:srgbClr val="646D72"/>
                </a:solidFill>
                <a:latin typeface="Arial" charset="0"/>
                <a:ea typeface="ＭＳ Ｐゴシック" pitchFamily="34" charset="-128"/>
                <a:cs typeface="Arial"/>
              </a:rPr>
              <a:t>.</a:t>
            </a:r>
            <a:endParaRPr lang="en-US" sz="1412" b="1"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Step two is about classifying tasks by their importance and urgency. </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Organize time/tasks by: </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Urgency.</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Lack of urgency.</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Low importance.</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High importance.</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Are you having trouble determining what is urgent and what’s not? Are you having issues figuring out what is a low importance and what is of high importance? </a:t>
            </a:r>
          </a:p>
        </p:txBody>
      </p:sp>
    </p:spTree>
    <p:extLst>
      <p:ext uri="{BB962C8B-B14F-4D97-AF65-F5344CB8AC3E}">
        <p14:creationId xmlns:p14="http://schemas.microsoft.com/office/powerpoint/2010/main" val="288354227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dirty="0"/>
              <a:t>How To Classify Tasks</a:t>
            </a:r>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4"/>
            <a:ext cx="6045574" cy="502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AU" altLang="en-US" sz="1412" b="1" dirty="0">
                <a:solidFill>
                  <a:srgbClr val="646D72"/>
                </a:solidFill>
                <a:latin typeface="Arial" charset="0"/>
                <a:ea typeface="ＭＳ Ｐゴシック" pitchFamily="34" charset="-128"/>
                <a:cs typeface="Times New Roman" pitchFamily="18" charset="0"/>
              </a:rPr>
              <a:t>Urgent Tasks, Necessary Tasks or “Necessity”.</a:t>
            </a:r>
          </a:p>
          <a:p>
            <a:pPr>
              <a:spcBef>
                <a:spcPct val="0"/>
              </a:spcBef>
              <a:spcAft>
                <a:spcPts val="590"/>
              </a:spcAft>
              <a:buClr>
                <a:schemeClr val="tx2"/>
              </a:buClr>
            </a:pPr>
            <a:r>
              <a:rPr lang="en-AU" altLang="en-US" sz="1412" dirty="0">
                <a:solidFill>
                  <a:srgbClr val="646D72"/>
                </a:solidFill>
                <a:latin typeface="Arial" charset="0"/>
                <a:ea typeface="ＭＳ Ｐゴシック" pitchFamily="34" charset="-128"/>
                <a:cs typeface="Times New Roman" pitchFamily="18" charset="0"/>
              </a:rPr>
              <a:t>Urgent tasks are deadline-based. These types of tasks may be driven by others and not set or defined by you. The sooner the task needs completion, the greater the sense of urgency. Urgency, however, does not necessarily equate to importance. The importance of a task should drive how much time you want to spend on it. However, sometimes a crisis arises when a non-urgent task requires immediate attention due to lack of planning. </a:t>
            </a:r>
          </a:p>
          <a:p>
            <a:pPr>
              <a:spcBef>
                <a:spcPct val="0"/>
              </a:spcBef>
              <a:spcAft>
                <a:spcPts val="590"/>
              </a:spcAft>
              <a:buClr>
                <a:schemeClr val="tx2"/>
              </a:buClr>
            </a:pPr>
            <a:endParaRPr lang="en-AU" alt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AU" altLang="en-US" sz="1412" dirty="0">
                <a:solidFill>
                  <a:srgbClr val="646D72"/>
                </a:solidFill>
                <a:latin typeface="Arial" charset="0"/>
                <a:ea typeface="ＭＳ Ｐゴシック" pitchFamily="34" charset="-128"/>
                <a:cs typeface="Times New Roman" pitchFamily="18" charset="0"/>
              </a:rPr>
              <a:t>Necessary tasks are often urgent and of high importance. These types of tasks must be done now. These tasks are critical activities and also support your goals. Sometimes urgent tasks arise that could not have been anticipated.</a:t>
            </a:r>
          </a:p>
          <a:p>
            <a:pPr>
              <a:spcBef>
                <a:spcPct val="0"/>
              </a:spcBef>
              <a:spcAft>
                <a:spcPts val="590"/>
              </a:spcAft>
              <a:buClr>
                <a:schemeClr val="tx2"/>
              </a:buClr>
            </a:pPr>
            <a:endParaRPr lang="en-AU" alt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AU" altLang="en-US" sz="1412" b="1" dirty="0">
                <a:solidFill>
                  <a:srgbClr val="646D72"/>
                </a:solidFill>
                <a:latin typeface="Arial" charset="0"/>
                <a:ea typeface="ＭＳ Ｐゴシック" pitchFamily="34" charset="-128"/>
                <a:cs typeface="Times New Roman" pitchFamily="18" charset="0"/>
              </a:rPr>
              <a:t>Unnecessary Tasks or “Deception”.</a:t>
            </a:r>
            <a:endParaRPr lang="en-AU" altLang="en-US" sz="1412" b="1" dirty="0">
              <a:solidFill>
                <a:srgbClr val="646D72"/>
              </a:solidFill>
              <a:latin typeface="Arial" charset="0"/>
              <a:ea typeface="ＭＳ Ｐゴシック" pitchFamily="34" charset="-128"/>
              <a:cs typeface="Arial"/>
            </a:endParaRPr>
          </a:p>
          <a:p>
            <a:pPr>
              <a:spcBef>
                <a:spcPct val="0"/>
              </a:spcBef>
              <a:spcAft>
                <a:spcPts val="590"/>
              </a:spcAft>
              <a:buClr>
                <a:schemeClr val="tx2"/>
              </a:buClr>
            </a:pPr>
            <a:r>
              <a:rPr lang="en-AU" altLang="en-US" sz="1412" dirty="0">
                <a:solidFill>
                  <a:srgbClr val="646D72"/>
                </a:solidFill>
                <a:latin typeface="Arial" charset="0"/>
                <a:ea typeface="ＭＳ Ｐゴシック" pitchFamily="34" charset="-128"/>
                <a:cs typeface="Times New Roman" pitchFamily="18" charset="0"/>
              </a:rPr>
              <a:t>These types of tasks may seem urgent and important on the surface, but are not necessarily important. They tend to be tasks generated by others and not related to your goals. Try to minimize the time you spend on tasks not connected with your goals. If possible, delegate these types of tasks and do not be deceived when they are presented to you. If someone else says it’s urgent and important, try to take time to classify the task for yourself and decide whether or not you agree with them. </a:t>
            </a:r>
            <a:endParaRPr lang="en-US" sz="1412"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396175044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dirty="0"/>
              <a:t>How To Classify Tasks</a:t>
            </a:r>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4"/>
            <a:ext cx="6045574" cy="335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AU" altLang="en-US" sz="1412" b="1" dirty="0">
                <a:solidFill>
                  <a:srgbClr val="646D72"/>
                </a:solidFill>
                <a:latin typeface="Arial" charset="0"/>
                <a:ea typeface="ＭＳ Ｐゴシック" pitchFamily="34" charset="-128"/>
                <a:cs typeface="Times New Roman" pitchFamily="18" charset="0"/>
              </a:rPr>
              <a:t>Effectiveness.</a:t>
            </a:r>
          </a:p>
          <a:p>
            <a:pPr>
              <a:spcBef>
                <a:spcPct val="0"/>
              </a:spcBef>
              <a:spcAft>
                <a:spcPts val="590"/>
              </a:spcAft>
              <a:buClr>
                <a:schemeClr val="tx2"/>
              </a:buClr>
            </a:pPr>
            <a:r>
              <a:rPr lang="en-AU" altLang="en-US" sz="1412" dirty="0">
                <a:solidFill>
                  <a:srgbClr val="646D72"/>
                </a:solidFill>
                <a:latin typeface="Arial" charset="0"/>
                <a:ea typeface="ＭＳ Ｐゴシック" pitchFamily="34" charset="-128"/>
                <a:cs typeface="Times New Roman" pitchFamily="18" charset="0"/>
              </a:rPr>
              <a:t>These types of tasks increase your overall effectiveness. While these tasks are not urgent, they are important and should be done. Often, they are tasks related to future deadlines. Because they involve future deadlines, it can be easy in the moment to put them off, but try not to do so. These types of tasks help you create a foundation for overall success and effectiveness. </a:t>
            </a:r>
          </a:p>
          <a:p>
            <a:pPr>
              <a:spcBef>
                <a:spcPct val="0"/>
              </a:spcBef>
              <a:spcAft>
                <a:spcPts val="590"/>
              </a:spcAft>
              <a:buClr>
                <a:schemeClr val="tx2"/>
              </a:buClr>
            </a:pPr>
            <a:endParaRPr lang="en-AU" alt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AU" altLang="en-US" sz="1412" b="1" dirty="0">
                <a:solidFill>
                  <a:srgbClr val="646D72"/>
                </a:solidFill>
                <a:latin typeface="Arial" charset="0"/>
                <a:ea typeface="ＭＳ Ｐゴシック" pitchFamily="34" charset="-128"/>
                <a:cs typeface="Times New Roman" pitchFamily="18" charset="0"/>
              </a:rPr>
              <a:t>Waste and Excess. </a:t>
            </a:r>
            <a:endParaRPr lang="en-AU" altLang="en-US" sz="1412" b="1" dirty="0">
              <a:solidFill>
                <a:srgbClr val="646D72"/>
              </a:solidFill>
              <a:latin typeface="Arial" charset="0"/>
              <a:ea typeface="ＭＳ Ｐゴシック" pitchFamily="34" charset="-128"/>
              <a:cs typeface="Arial"/>
            </a:endParaRPr>
          </a:p>
          <a:p>
            <a:pPr>
              <a:spcBef>
                <a:spcPct val="0"/>
              </a:spcBef>
              <a:spcAft>
                <a:spcPts val="590"/>
              </a:spcAft>
              <a:buClr>
                <a:schemeClr val="tx2"/>
              </a:buClr>
            </a:pPr>
            <a:r>
              <a:rPr lang="en-AU" altLang="en-US" sz="1412" dirty="0">
                <a:solidFill>
                  <a:srgbClr val="646D72"/>
                </a:solidFill>
                <a:latin typeface="Arial" charset="0"/>
                <a:ea typeface="ＭＳ Ｐゴシック" pitchFamily="34" charset="-128"/>
                <a:cs typeface="Times New Roman" pitchFamily="18" charset="0"/>
              </a:rPr>
              <a:t>These types of tasks are neither urgent or important. In many cases, these types of tasks and activities are trivial distractions or time wasters. Many of these types of tasks, if not all, can and should be delegated. That said, don’t ignore these types of tasks. If these types of tasks are put off, they may become more urgent. If these types of tasks are ignored, they may get in the way of you attending to something that is urgent and important. </a:t>
            </a:r>
            <a:endParaRPr lang="en-US" sz="1412"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81487810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a:extLst>
              <a:ext uri="{FF2B5EF4-FFF2-40B4-BE49-F238E27FC236}">
                <a16:creationId xmlns:a16="http://schemas.microsoft.com/office/drawing/2014/main" id="{3B216D23-441B-D24D-8EED-16A434999D9F}"/>
              </a:ext>
            </a:extLst>
          </p:cNvPr>
          <p:cNvSpPr>
            <a:spLocks noGrp="1"/>
          </p:cNvSpPr>
          <p:nvPr>
            <p:ph type="title"/>
          </p:nvPr>
        </p:nvSpPr>
        <p:spPr/>
        <p:txBody>
          <a:bodyPr/>
          <a:lstStyle/>
          <a:p>
            <a:r>
              <a:rPr lang="en-US" altLang="en-US" dirty="0">
                <a:cs typeface="Arial"/>
              </a:rPr>
              <a:t>The Program</a:t>
            </a:r>
            <a:endParaRPr lang="en-US" altLang="en-US" dirty="0"/>
          </a:p>
        </p:txBody>
      </p:sp>
      <p:sp>
        <p:nvSpPr>
          <p:cNvPr id="9219" name="Text Placeholder 8">
            <a:extLst>
              <a:ext uri="{FF2B5EF4-FFF2-40B4-BE49-F238E27FC236}">
                <a16:creationId xmlns:a16="http://schemas.microsoft.com/office/drawing/2014/main" id="{1394EB62-4F2B-C642-B025-BDCD98EE8C40}"/>
              </a:ext>
            </a:extLst>
          </p:cNvPr>
          <p:cNvSpPr>
            <a:spLocks noGrp="1"/>
          </p:cNvSpPr>
          <p:nvPr>
            <p:ph type="body" sz="quarter" idx="4294967295"/>
          </p:nvPr>
        </p:nvSpPr>
        <p:spPr>
          <a:xfrm>
            <a:off x="404012" y="1246909"/>
            <a:ext cx="6209828" cy="438735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Welcome/Learning Points			</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What Is Time Management?			</a:t>
            </a:r>
            <a:endParaRPr lang="en-US" dirty="0">
              <a:solidFill>
                <a:srgbClr val="646D72"/>
              </a:solidFill>
              <a:latin typeface="Arial" charset="0"/>
              <a:ea typeface="ＭＳ Ｐゴシック" pitchFamily="34" charset="-128"/>
              <a:cs typeface="Arial"/>
            </a:endParaRP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Procrastination and Perfectionism			</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Seven Strategies for Prioritization</a:t>
            </a:r>
          </a:p>
          <a:p>
            <a:pPr marL="458788" lvl="1" indent="-107950">
              <a:spcBef>
                <a:spcPct val="0"/>
              </a:spcBef>
              <a:spcAft>
                <a:spcPts val="590"/>
              </a:spcAft>
              <a:buClr>
                <a:schemeClr val="tx2"/>
              </a:buClr>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 How To Classify Tasks</a:t>
            </a:r>
            <a:endParaRPr lang="en-US" dirty="0">
              <a:solidFill>
                <a:srgbClr val="646D72"/>
              </a:solidFill>
              <a:latin typeface="Arial" charset="0"/>
              <a:ea typeface="ＭＳ Ｐゴシック" pitchFamily="34" charset="-128"/>
              <a:cs typeface="Arial"/>
            </a:endParaRPr>
          </a:p>
          <a:p>
            <a:pPr marL="458788" lvl="1" indent="-107950">
              <a:spcBef>
                <a:spcPct val="0"/>
              </a:spcBef>
              <a:spcAft>
                <a:spcPts val="590"/>
              </a:spcAft>
              <a:buClr>
                <a:schemeClr val="tx2"/>
              </a:buClr>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 How To Negotiate </a:t>
            </a:r>
            <a:endParaRPr lang="en-US" dirty="0">
              <a:solidFill>
                <a:srgbClr val="646D72"/>
              </a:solidFill>
              <a:latin typeface="Arial" charset="0"/>
              <a:ea typeface="ＭＳ Ｐゴシック" pitchFamily="34" charset="-128"/>
              <a:cs typeface="Arial"/>
            </a:endParaRPr>
          </a:p>
          <a:p>
            <a:pPr marL="458788" lvl="1" indent="-107950">
              <a:spcBef>
                <a:spcPct val="0"/>
              </a:spcBef>
              <a:spcAft>
                <a:spcPts val="590"/>
              </a:spcAft>
              <a:buClr>
                <a:schemeClr val="tx2"/>
              </a:buClr>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 How To Minimize Distractions</a:t>
            </a:r>
            <a:endParaRPr lang="en-US" dirty="0">
              <a:solidFill>
                <a:srgbClr val="646D72"/>
              </a:solidFill>
              <a:latin typeface="Arial" charset="0"/>
              <a:ea typeface="ＭＳ Ｐゴシック" pitchFamily="34" charset="-128"/>
              <a:cs typeface="Arial"/>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				</a:t>
            </a: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Make Time for Yourself						</a:t>
            </a: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	</a:t>
            </a: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Make Your Action Plan				</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About Professional Support			</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Closing 	</a:t>
            </a:r>
            <a:endParaRPr lang="en-US" altLang="en-US"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147012848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dirty="0"/>
              <a:t>How To Classify Tasks</a:t>
            </a:r>
          </a:p>
        </p:txBody>
      </p:sp>
      <p:sp>
        <p:nvSpPr>
          <p:cNvPr id="10243" name="Text Placeholder 8">
            <a:extLst>
              <a:ext uri="{FF2B5EF4-FFF2-40B4-BE49-F238E27FC236}">
                <a16:creationId xmlns:a16="http://schemas.microsoft.com/office/drawing/2014/main" id="{60F2B4E6-A7D6-644C-8547-1A3B49CE9CEE}"/>
              </a:ext>
            </a:extLst>
          </p:cNvPr>
          <p:cNvSpPr>
            <a:spLocks noGrp="1"/>
          </p:cNvSpPr>
          <p:nvPr>
            <p:ph type="body" sz="quarter" idx="4294967295"/>
          </p:nvPr>
        </p:nvSpPr>
        <p:spPr>
          <a:xfrm>
            <a:off x="371474" y="1246909"/>
            <a:ext cx="5786438" cy="33698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Think about the people you consider to be successful. Do they spend much time on trivial or unimportant tasks? Do they work on tasks that are most important to them and that further their goals? </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Remember, just because you appear to be efficient — busy and getting a lot done — doesn’t necessarily mean you are accomplishing anything significant or making progress toward your goals. </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How you do decide what's important? Sometimes decisions are driven by external deadlines. Sometimes a decision might be determined by what's important to your boss. While there are times when we must place the needs of others first, be sure you are clear about your priorities and goals as well. Create balance by setting aside time in your work and personal life for your important and urgent tasks that are determined and defined by you. </a:t>
            </a:r>
          </a:p>
          <a:p>
            <a:pPr marL="0" indent="0">
              <a:spcBef>
                <a:spcPct val="0"/>
              </a:spcBef>
              <a:spcAft>
                <a:spcPts val="590"/>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When our effort is not aligned with our top priorities, it is easy to become distracted by trivial, non-important tasks. </a:t>
            </a:r>
          </a:p>
        </p:txBody>
      </p:sp>
    </p:spTree>
    <p:extLst>
      <p:ext uri="{BB962C8B-B14F-4D97-AF65-F5344CB8AC3E}">
        <p14:creationId xmlns:p14="http://schemas.microsoft.com/office/powerpoint/2010/main" val="84260207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281180" y="415637"/>
            <a:ext cx="6209828" cy="816557"/>
          </a:xfrm>
        </p:spPr>
        <p:txBody>
          <a:bodyPr/>
          <a:lstStyle/>
          <a:p>
            <a:r>
              <a:rPr lang="en-US" altLang="en-US" dirty="0"/>
              <a:t>How To Classify Tasks</a:t>
            </a:r>
            <a:endParaRPr lang="en-US" dirty="0"/>
          </a:p>
        </p:txBody>
      </p:sp>
      <p:sp>
        <p:nvSpPr>
          <p:cNvPr id="15"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3"/>
            <a:ext cx="5964107" cy="51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Clarify the interactions between importance and urgency.</a:t>
            </a:r>
          </a:p>
          <a:p>
            <a:pPr>
              <a:spcBef>
                <a:spcPct val="0"/>
              </a:spcBef>
              <a:spcAft>
                <a:spcPts val="590"/>
              </a:spcAft>
              <a:buClr>
                <a:schemeClr val="tx2"/>
              </a:buClr>
            </a:pPr>
            <a:endParaRPr lang="en-US" altLang="en-US" sz="1412" b="1" dirty="0">
              <a:solidFill>
                <a:srgbClr val="646D72"/>
              </a:solidFill>
              <a:latin typeface="Arial" charset="0"/>
              <a:ea typeface="ＭＳ Ｐゴシック" pitchFamily="34" charset="-128"/>
              <a:cs typeface="Times New Roman" pitchFamily="18" charset="0"/>
            </a:endParaRPr>
          </a:p>
        </p:txBody>
      </p:sp>
      <p:sp>
        <p:nvSpPr>
          <p:cNvPr id="12" name="TextBox 6">
            <a:extLst>
              <a:ext uri="{FF2B5EF4-FFF2-40B4-BE49-F238E27FC236}">
                <a16:creationId xmlns:a16="http://schemas.microsoft.com/office/drawing/2014/main" id="{EECEB725-437E-5D4A-97FE-C337F45D40B0}"/>
              </a:ext>
            </a:extLst>
          </p:cNvPr>
          <p:cNvSpPr txBox="1">
            <a:spLocks noChangeArrowheads="1"/>
          </p:cNvSpPr>
          <p:nvPr/>
        </p:nvSpPr>
        <p:spPr bwMode="auto">
          <a:xfrm>
            <a:off x="1288028" y="2742714"/>
            <a:ext cx="24921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r>
              <a:rPr lang="en-US" altLang="en-US" sz="1600" dirty="0"/>
              <a:t>Urgent</a:t>
            </a:r>
          </a:p>
        </p:txBody>
      </p:sp>
      <p:sp>
        <p:nvSpPr>
          <p:cNvPr id="13" name="TextBox 7">
            <a:extLst>
              <a:ext uri="{FF2B5EF4-FFF2-40B4-BE49-F238E27FC236}">
                <a16:creationId xmlns:a16="http://schemas.microsoft.com/office/drawing/2014/main" id="{37DF54ED-BBE5-844D-8BB6-18C9D7E4AFFE}"/>
              </a:ext>
            </a:extLst>
          </p:cNvPr>
          <p:cNvSpPr txBox="1">
            <a:spLocks noChangeArrowheads="1"/>
          </p:cNvSpPr>
          <p:nvPr/>
        </p:nvSpPr>
        <p:spPr bwMode="auto">
          <a:xfrm>
            <a:off x="3879454" y="2742714"/>
            <a:ext cx="24921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r>
              <a:rPr lang="en-US" altLang="en-US" sz="1600" dirty="0"/>
              <a:t>Not Urgent</a:t>
            </a:r>
          </a:p>
        </p:txBody>
      </p:sp>
      <p:sp>
        <p:nvSpPr>
          <p:cNvPr id="14" name="TextBox 8">
            <a:extLst>
              <a:ext uri="{FF2B5EF4-FFF2-40B4-BE49-F238E27FC236}">
                <a16:creationId xmlns:a16="http://schemas.microsoft.com/office/drawing/2014/main" id="{3B9DB933-E9FC-1C47-8A96-58B53C546C57}"/>
              </a:ext>
            </a:extLst>
          </p:cNvPr>
          <p:cNvSpPr txBox="1">
            <a:spLocks noChangeArrowheads="1"/>
          </p:cNvSpPr>
          <p:nvPr/>
        </p:nvSpPr>
        <p:spPr bwMode="auto">
          <a:xfrm>
            <a:off x="-305072" y="3778141"/>
            <a:ext cx="172298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r>
              <a:rPr lang="en-US" altLang="en-US" sz="1600" dirty="0"/>
              <a:t>High</a:t>
            </a:r>
          </a:p>
          <a:p>
            <a:pPr algn="r"/>
            <a:r>
              <a:rPr lang="en-US" altLang="en-US" sz="1600" dirty="0"/>
              <a:t>Importance</a:t>
            </a:r>
            <a:endParaRPr lang="en-US" altLang="en-US" sz="1600" dirty="0">
              <a:cs typeface="Arial"/>
            </a:endParaRPr>
          </a:p>
        </p:txBody>
      </p:sp>
      <p:sp>
        <p:nvSpPr>
          <p:cNvPr id="21" name="TextBox 11">
            <a:extLst>
              <a:ext uri="{FF2B5EF4-FFF2-40B4-BE49-F238E27FC236}">
                <a16:creationId xmlns:a16="http://schemas.microsoft.com/office/drawing/2014/main" id="{53525DB7-E3F0-7D40-8B3F-9F87689A3C4E}"/>
              </a:ext>
            </a:extLst>
          </p:cNvPr>
          <p:cNvSpPr txBox="1">
            <a:spLocks noChangeArrowheads="1"/>
          </p:cNvSpPr>
          <p:nvPr/>
        </p:nvSpPr>
        <p:spPr bwMode="auto">
          <a:xfrm>
            <a:off x="-78808" y="5575756"/>
            <a:ext cx="14967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r>
              <a:rPr lang="en-US" altLang="en-US" sz="1600" dirty="0"/>
              <a:t>Low</a:t>
            </a:r>
          </a:p>
          <a:p>
            <a:pPr algn="r"/>
            <a:r>
              <a:rPr lang="en-US" altLang="en-US" sz="1600" dirty="0"/>
              <a:t>Importance</a:t>
            </a:r>
            <a:endParaRPr lang="en-US" altLang="en-US" sz="1600" dirty="0">
              <a:cs typeface="Arial"/>
            </a:endParaRPr>
          </a:p>
        </p:txBody>
      </p:sp>
      <p:grpSp>
        <p:nvGrpSpPr>
          <p:cNvPr id="22" name="Group 21">
            <a:extLst>
              <a:ext uri="{FF2B5EF4-FFF2-40B4-BE49-F238E27FC236}">
                <a16:creationId xmlns:a16="http://schemas.microsoft.com/office/drawing/2014/main" id="{C266B51A-8469-784D-800D-5B39D765F73B}"/>
              </a:ext>
            </a:extLst>
          </p:cNvPr>
          <p:cNvGrpSpPr/>
          <p:nvPr/>
        </p:nvGrpSpPr>
        <p:grpSpPr>
          <a:xfrm>
            <a:off x="1497854" y="3213712"/>
            <a:ext cx="5145965" cy="3742187"/>
            <a:chOff x="2526120" y="1650596"/>
            <a:chExt cx="6725257" cy="4829665"/>
          </a:xfrm>
        </p:grpSpPr>
        <p:sp>
          <p:nvSpPr>
            <p:cNvPr id="23" name="Rounded Rectangle 22">
              <a:extLst>
                <a:ext uri="{FF2B5EF4-FFF2-40B4-BE49-F238E27FC236}">
                  <a16:creationId xmlns:a16="http://schemas.microsoft.com/office/drawing/2014/main" id="{52127354-6EBE-964A-9307-D98447C81AF0}"/>
                </a:ext>
              </a:extLst>
            </p:cNvPr>
            <p:cNvSpPr/>
            <p:nvPr/>
          </p:nvSpPr>
          <p:spPr>
            <a:xfrm>
              <a:off x="2526120" y="1650596"/>
              <a:ext cx="3298587" cy="2263021"/>
            </a:xfrm>
            <a:prstGeom prst="roundRect">
              <a:avLst>
                <a:gd name="adj" fmla="val 0"/>
              </a:avLst>
            </a:prstGeom>
            <a:solidFill>
              <a:schemeClr val="accent4"/>
            </a:solidFill>
          </p:spPr>
          <p:style>
            <a:lnRef idx="2">
              <a:schemeClr val="lt1">
                <a:hueOff val="0"/>
                <a:satOff val="0"/>
                <a:lumOff val="0"/>
                <a:alphaOff val="0"/>
              </a:schemeClr>
            </a:lnRef>
            <a:fillRef idx="1">
              <a:scrgbClr r="0" g="0" b="0"/>
            </a:fillRef>
            <a:effectRef idx="0">
              <a:schemeClr val="accent4">
                <a:shade val="50000"/>
                <a:hueOff val="0"/>
                <a:satOff val="0"/>
                <a:lumOff val="0"/>
                <a:alphaOff val="0"/>
              </a:schemeClr>
            </a:effectRef>
            <a:fontRef idx="minor">
              <a:schemeClr val="lt1"/>
            </a:fontRef>
          </p:style>
          <p:txBody>
            <a:bodyPr lIns="161365" tIns="161365" rIns="161365"/>
            <a:lstStyle/>
            <a:p>
              <a:pPr algn="l" defTabSz="706008">
                <a:lnSpc>
                  <a:spcPts val="1588"/>
                </a:lnSpc>
              </a:pPr>
              <a:r>
                <a:rPr lang="en-US" sz="1412" dirty="0"/>
                <a:t>Necessity</a:t>
              </a:r>
            </a:p>
            <a:p>
              <a:pPr marL="161094" indent="-161094" algn="l" defTabSz="706008">
                <a:lnSpc>
                  <a:spcPts val="1588"/>
                </a:lnSpc>
                <a:buFont typeface="Arial" panose="020B0604020202020204" pitchFamily="34" charset="0"/>
                <a:buChar char="•"/>
              </a:pPr>
              <a:r>
                <a:rPr lang="en-US" sz="1412" dirty="0"/>
                <a:t>Crisis</a:t>
              </a:r>
            </a:p>
            <a:p>
              <a:pPr marL="161094" indent="-161094" algn="l" defTabSz="706008">
                <a:lnSpc>
                  <a:spcPts val="1588"/>
                </a:lnSpc>
                <a:buFont typeface="Arial" panose="020B0604020202020204" pitchFamily="34" charset="0"/>
                <a:buChar char="•"/>
              </a:pPr>
              <a:r>
                <a:rPr lang="en-US" sz="1412" dirty="0"/>
                <a:t>Pressing Problems</a:t>
              </a:r>
            </a:p>
            <a:p>
              <a:pPr marL="161094" indent="-161094" algn="l" defTabSz="706008">
                <a:lnSpc>
                  <a:spcPts val="1588"/>
                </a:lnSpc>
                <a:buFont typeface="Arial" panose="020B0604020202020204" pitchFamily="34" charset="0"/>
                <a:buChar char="•"/>
              </a:pPr>
              <a:r>
                <a:rPr lang="en-US" sz="1412" dirty="0"/>
                <a:t>Deadline-driven projects, meetings, preparations</a:t>
              </a:r>
            </a:p>
          </p:txBody>
        </p:sp>
        <p:sp>
          <p:nvSpPr>
            <p:cNvPr id="24" name="Rounded Rectangle 23">
              <a:extLst>
                <a:ext uri="{FF2B5EF4-FFF2-40B4-BE49-F238E27FC236}">
                  <a16:creationId xmlns:a16="http://schemas.microsoft.com/office/drawing/2014/main" id="{97C3188B-0E3D-624D-AA89-BE9A7CF0F700}"/>
                </a:ext>
              </a:extLst>
            </p:cNvPr>
            <p:cNvSpPr/>
            <p:nvPr/>
          </p:nvSpPr>
          <p:spPr>
            <a:xfrm>
              <a:off x="5952790" y="1650596"/>
              <a:ext cx="3298587" cy="2263020"/>
            </a:xfrm>
            <a:prstGeom prst="roundRect">
              <a:avLst>
                <a:gd name="adj" fmla="val 0"/>
              </a:avLst>
            </a:prstGeom>
            <a:solidFill>
              <a:schemeClr val="accent1"/>
            </a:solidFill>
          </p:spPr>
          <p:style>
            <a:lnRef idx="2">
              <a:schemeClr val="lt1">
                <a:hueOff val="0"/>
                <a:satOff val="0"/>
                <a:lumOff val="0"/>
                <a:alphaOff val="0"/>
              </a:schemeClr>
            </a:lnRef>
            <a:fillRef idx="1">
              <a:scrgbClr r="0" g="0" b="0"/>
            </a:fillRef>
            <a:effectRef idx="0">
              <a:schemeClr val="accent4">
                <a:shade val="50000"/>
                <a:hueOff val="0"/>
                <a:satOff val="0"/>
                <a:lumOff val="0"/>
                <a:alphaOff val="0"/>
              </a:schemeClr>
            </a:effectRef>
            <a:fontRef idx="minor">
              <a:schemeClr val="lt1"/>
            </a:fontRef>
          </p:style>
          <p:txBody>
            <a:bodyPr lIns="161365" tIns="161365" rIns="161365"/>
            <a:lstStyle/>
            <a:p>
              <a:pPr algn="l" defTabSz="706008">
                <a:lnSpc>
                  <a:spcPts val="1588"/>
                </a:lnSpc>
              </a:pPr>
              <a:r>
                <a:rPr lang="en-US" sz="1412" dirty="0"/>
                <a:t>Effectiveness</a:t>
              </a:r>
            </a:p>
            <a:p>
              <a:pPr marL="161094" indent="-161094" algn="l" defTabSz="706008">
                <a:lnSpc>
                  <a:spcPts val="1588"/>
                </a:lnSpc>
                <a:buFont typeface="Arial" panose="020B0604020202020204" pitchFamily="34" charset="0"/>
                <a:buChar char="•"/>
              </a:pPr>
              <a:r>
                <a:rPr lang="en-US" sz="1412" dirty="0"/>
                <a:t>Preparation</a:t>
              </a:r>
            </a:p>
            <a:p>
              <a:pPr marL="161094" indent="-161094" algn="l" defTabSz="706008">
                <a:lnSpc>
                  <a:spcPts val="1588"/>
                </a:lnSpc>
                <a:buFont typeface="Arial" panose="020B0604020202020204" pitchFamily="34" charset="0"/>
                <a:buChar char="•"/>
              </a:pPr>
              <a:r>
                <a:rPr lang="en-US" sz="1412" dirty="0"/>
                <a:t>Prevention</a:t>
              </a:r>
            </a:p>
            <a:p>
              <a:pPr marL="161094" indent="-161094" algn="l" defTabSz="706008">
                <a:lnSpc>
                  <a:spcPts val="1588"/>
                </a:lnSpc>
                <a:buFont typeface="Arial" panose="020B0604020202020204" pitchFamily="34" charset="0"/>
                <a:buChar char="•"/>
              </a:pPr>
              <a:r>
                <a:rPr lang="en-US" sz="1412" dirty="0"/>
                <a:t>Planning</a:t>
              </a:r>
            </a:p>
            <a:p>
              <a:pPr marL="161094" indent="-161094" algn="l" defTabSz="706008">
                <a:lnSpc>
                  <a:spcPts val="1588"/>
                </a:lnSpc>
                <a:buFont typeface="Arial" panose="020B0604020202020204" pitchFamily="34" charset="0"/>
                <a:buChar char="•"/>
              </a:pPr>
              <a:r>
                <a:rPr lang="en-US" sz="1412" dirty="0"/>
                <a:t>Relationship building</a:t>
              </a:r>
            </a:p>
            <a:p>
              <a:pPr marL="161094" indent="-161094" algn="l" defTabSz="706008">
                <a:lnSpc>
                  <a:spcPts val="1588"/>
                </a:lnSpc>
                <a:buFont typeface="Arial" panose="020B0604020202020204" pitchFamily="34" charset="0"/>
                <a:buChar char="•"/>
              </a:pPr>
              <a:r>
                <a:rPr lang="en-US" sz="1412" dirty="0"/>
                <a:t>Needed relaxation</a:t>
              </a:r>
            </a:p>
            <a:p>
              <a:pPr marL="161094" indent="-161094" algn="l" defTabSz="706008">
                <a:lnSpc>
                  <a:spcPts val="1588"/>
                </a:lnSpc>
                <a:buFont typeface="Arial" panose="020B0604020202020204" pitchFamily="34" charset="0"/>
                <a:buChar char="•"/>
              </a:pPr>
              <a:r>
                <a:rPr lang="en-US" sz="1412" dirty="0"/>
                <a:t>Empowerment</a:t>
              </a:r>
            </a:p>
          </p:txBody>
        </p:sp>
        <p:sp>
          <p:nvSpPr>
            <p:cNvPr id="25" name="Rounded Rectangle 24">
              <a:extLst>
                <a:ext uri="{FF2B5EF4-FFF2-40B4-BE49-F238E27FC236}">
                  <a16:creationId xmlns:a16="http://schemas.microsoft.com/office/drawing/2014/main" id="{419F75BF-0184-884E-AC20-97044C9BB581}"/>
                </a:ext>
              </a:extLst>
            </p:cNvPr>
            <p:cNvSpPr/>
            <p:nvPr/>
          </p:nvSpPr>
          <p:spPr>
            <a:xfrm>
              <a:off x="2527707" y="4019260"/>
              <a:ext cx="3298587" cy="2455710"/>
            </a:xfrm>
            <a:prstGeom prst="roundRect">
              <a:avLst>
                <a:gd name="adj" fmla="val 0"/>
              </a:avLst>
            </a:prstGeom>
            <a:solidFill>
              <a:schemeClr val="accent2"/>
            </a:solidFill>
          </p:spPr>
          <p:style>
            <a:lnRef idx="2">
              <a:schemeClr val="lt1">
                <a:hueOff val="0"/>
                <a:satOff val="0"/>
                <a:lumOff val="0"/>
                <a:alphaOff val="0"/>
              </a:schemeClr>
            </a:lnRef>
            <a:fillRef idx="1">
              <a:scrgbClr r="0" g="0" b="0"/>
            </a:fillRef>
            <a:effectRef idx="0">
              <a:schemeClr val="accent4">
                <a:shade val="50000"/>
                <a:hueOff val="0"/>
                <a:satOff val="0"/>
                <a:lumOff val="0"/>
                <a:alphaOff val="0"/>
              </a:schemeClr>
            </a:effectRef>
            <a:fontRef idx="minor">
              <a:schemeClr val="lt1"/>
            </a:fontRef>
          </p:style>
          <p:txBody>
            <a:bodyPr lIns="161365" tIns="161365" rIns="161365"/>
            <a:lstStyle/>
            <a:p>
              <a:pPr algn="l" defTabSz="706008">
                <a:lnSpc>
                  <a:spcPts val="1588"/>
                </a:lnSpc>
              </a:pPr>
              <a:r>
                <a:rPr lang="en-US" sz="1412" dirty="0"/>
                <a:t>Deception</a:t>
              </a:r>
            </a:p>
            <a:p>
              <a:pPr marL="161094" indent="-161094" algn="l" defTabSz="706008">
                <a:lnSpc>
                  <a:spcPts val="1588"/>
                </a:lnSpc>
                <a:buFont typeface="Arial" panose="020B0604020202020204" pitchFamily="34" charset="0"/>
                <a:buChar char="•"/>
              </a:pPr>
              <a:r>
                <a:rPr lang="en-US" sz="1412" dirty="0"/>
                <a:t>Needless Interruptions</a:t>
              </a:r>
            </a:p>
            <a:p>
              <a:pPr marL="161094" indent="-161094" algn="l" defTabSz="706008">
                <a:lnSpc>
                  <a:spcPts val="1588"/>
                </a:lnSpc>
                <a:buFont typeface="Arial" panose="020B0604020202020204" pitchFamily="34" charset="0"/>
                <a:buChar char="•"/>
              </a:pPr>
              <a:r>
                <a:rPr lang="en-US" sz="1412" dirty="0"/>
                <a:t>Unnecessary Reports</a:t>
              </a:r>
            </a:p>
            <a:p>
              <a:pPr marL="161094" indent="-161094" algn="l" defTabSz="706008">
                <a:lnSpc>
                  <a:spcPts val="1588"/>
                </a:lnSpc>
                <a:buFont typeface="Arial" panose="020B0604020202020204" pitchFamily="34" charset="0"/>
                <a:buChar char="•"/>
              </a:pPr>
              <a:r>
                <a:rPr lang="en-US" sz="1412" dirty="0"/>
                <a:t>Unimportant meetings, phone calls, mail</a:t>
              </a:r>
            </a:p>
            <a:p>
              <a:pPr marL="161094" indent="-161094" algn="l" defTabSz="706008">
                <a:lnSpc>
                  <a:spcPts val="1588"/>
                </a:lnSpc>
                <a:buFont typeface="Arial" panose="020B0604020202020204" pitchFamily="34" charset="0"/>
                <a:buChar char="•"/>
              </a:pPr>
              <a:r>
                <a:rPr lang="en-US" sz="1412" dirty="0"/>
                <a:t>Other people’s minor issues</a:t>
              </a:r>
            </a:p>
            <a:p>
              <a:pPr marL="211523" indent="-211523" algn="l" defTabSz="706008">
                <a:lnSpc>
                  <a:spcPts val="1588"/>
                </a:lnSpc>
                <a:buFont typeface="Arial" panose="020B0604020202020204" pitchFamily="34" charset="0"/>
                <a:buChar char="•"/>
              </a:pPr>
              <a:endParaRPr lang="en-US" sz="1412" dirty="0"/>
            </a:p>
          </p:txBody>
        </p:sp>
        <p:sp>
          <p:nvSpPr>
            <p:cNvPr id="26" name="Rounded Rectangle 25">
              <a:extLst>
                <a:ext uri="{FF2B5EF4-FFF2-40B4-BE49-F238E27FC236}">
                  <a16:creationId xmlns:a16="http://schemas.microsoft.com/office/drawing/2014/main" id="{533216F6-6A84-5544-AFB1-892B0648FFB3}"/>
                </a:ext>
              </a:extLst>
            </p:cNvPr>
            <p:cNvSpPr/>
            <p:nvPr/>
          </p:nvSpPr>
          <p:spPr>
            <a:xfrm>
              <a:off x="5952790" y="4024550"/>
              <a:ext cx="3298587" cy="2455711"/>
            </a:xfrm>
            <a:prstGeom prst="roundRect">
              <a:avLst>
                <a:gd name="adj" fmla="val 0"/>
              </a:avLst>
            </a:prstGeom>
            <a:solidFill>
              <a:schemeClr val="accent4"/>
            </a:solidFill>
          </p:spPr>
          <p:style>
            <a:lnRef idx="2">
              <a:schemeClr val="lt1">
                <a:hueOff val="0"/>
                <a:satOff val="0"/>
                <a:lumOff val="0"/>
                <a:alphaOff val="0"/>
              </a:schemeClr>
            </a:lnRef>
            <a:fillRef idx="1">
              <a:scrgbClr r="0" g="0" b="0"/>
            </a:fillRef>
            <a:effectRef idx="0">
              <a:schemeClr val="accent4">
                <a:shade val="50000"/>
                <a:hueOff val="0"/>
                <a:satOff val="0"/>
                <a:lumOff val="0"/>
                <a:alphaOff val="0"/>
              </a:schemeClr>
            </a:effectRef>
            <a:fontRef idx="minor">
              <a:schemeClr val="lt1"/>
            </a:fontRef>
          </p:style>
          <p:txBody>
            <a:bodyPr lIns="161365" tIns="161365" rIns="161365"/>
            <a:lstStyle/>
            <a:p>
              <a:pPr algn="l" defTabSz="706008">
                <a:lnSpc>
                  <a:spcPts val="1588"/>
                </a:lnSpc>
              </a:pPr>
              <a:r>
                <a:rPr lang="en-US" sz="1412" dirty="0"/>
                <a:t>Waste &amp; Excess</a:t>
              </a:r>
            </a:p>
            <a:p>
              <a:pPr marL="161094" indent="-161094" algn="l" defTabSz="706008">
                <a:lnSpc>
                  <a:spcPts val="1588"/>
                </a:lnSpc>
                <a:buFont typeface="Arial" panose="020B0604020202020204" pitchFamily="34" charset="0"/>
                <a:buChar char="•"/>
              </a:pPr>
              <a:r>
                <a:rPr lang="en-US" sz="1412" dirty="0"/>
                <a:t>Trivia, busywork</a:t>
              </a:r>
            </a:p>
            <a:p>
              <a:pPr marL="161094" indent="-161094" algn="l" defTabSz="706008">
                <a:lnSpc>
                  <a:spcPts val="1588"/>
                </a:lnSpc>
                <a:buFont typeface="Arial" panose="020B0604020202020204" pitchFamily="34" charset="0"/>
                <a:buChar char="•"/>
              </a:pPr>
              <a:r>
                <a:rPr lang="en-US" sz="1412" dirty="0"/>
                <a:t>Some phone calls</a:t>
              </a:r>
            </a:p>
            <a:p>
              <a:pPr marL="161094" indent="-161094" algn="l" defTabSz="706008">
                <a:lnSpc>
                  <a:spcPts val="1588"/>
                </a:lnSpc>
                <a:buFont typeface="Arial" panose="020B0604020202020204" pitchFamily="34" charset="0"/>
                <a:buChar char="•"/>
              </a:pPr>
              <a:r>
                <a:rPr lang="en-US" sz="1412" dirty="0"/>
                <a:t>Time wasters</a:t>
              </a:r>
            </a:p>
            <a:p>
              <a:pPr marL="161094" indent="-161094" algn="l" defTabSz="706008">
                <a:lnSpc>
                  <a:spcPts val="1588"/>
                </a:lnSpc>
                <a:buFont typeface="Arial" panose="020B0604020202020204" pitchFamily="34" charset="0"/>
                <a:buChar char="•"/>
              </a:pPr>
              <a:r>
                <a:rPr lang="en-US" sz="1412" dirty="0"/>
                <a:t>“Escape’ activities</a:t>
              </a:r>
            </a:p>
            <a:p>
              <a:pPr marL="161094" indent="-161094" algn="l" defTabSz="706008">
                <a:lnSpc>
                  <a:spcPts val="1588"/>
                </a:lnSpc>
                <a:buFont typeface="Arial" panose="020B0604020202020204" pitchFamily="34" charset="0"/>
                <a:buChar char="•"/>
              </a:pPr>
              <a:r>
                <a:rPr lang="en-US" sz="1412" dirty="0"/>
                <a:t>Irrelevant mail</a:t>
              </a:r>
            </a:p>
            <a:p>
              <a:pPr marL="161094" indent="-161094" algn="l" defTabSz="706008">
                <a:lnSpc>
                  <a:spcPts val="1588"/>
                </a:lnSpc>
                <a:buFont typeface="Arial" panose="020B0604020202020204" pitchFamily="34" charset="0"/>
                <a:buChar char="•"/>
              </a:pPr>
              <a:r>
                <a:rPr lang="en-US" sz="1412" dirty="0"/>
                <a:t>Excessive TV</a:t>
              </a:r>
            </a:p>
            <a:p>
              <a:pPr marL="161094" indent="-161094" algn="l" defTabSz="706008">
                <a:lnSpc>
                  <a:spcPts val="1588"/>
                </a:lnSpc>
                <a:buFont typeface="Arial" panose="020B0604020202020204" pitchFamily="34" charset="0"/>
                <a:buChar char="•"/>
              </a:pPr>
              <a:r>
                <a:rPr lang="en-US" sz="1412" dirty="0"/>
                <a:t>Excessive relaxation</a:t>
              </a:r>
            </a:p>
            <a:p>
              <a:pPr marL="211523" indent="-211523" algn="l" defTabSz="706008">
                <a:lnSpc>
                  <a:spcPts val="1588"/>
                </a:lnSpc>
                <a:buFont typeface="Arial" panose="020B0604020202020204" pitchFamily="34" charset="0"/>
                <a:buChar char="•"/>
              </a:pPr>
              <a:endParaRPr lang="en-US" sz="1412" dirty="0"/>
            </a:p>
          </p:txBody>
        </p:sp>
      </p:grpSp>
    </p:spTree>
    <p:extLst>
      <p:ext uri="{BB962C8B-B14F-4D97-AF65-F5344CB8AC3E}">
        <p14:creationId xmlns:p14="http://schemas.microsoft.com/office/powerpoint/2010/main" val="322956169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dirty="0"/>
              <a:t>How To Negotiate</a:t>
            </a:r>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3"/>
            <a:ext cx="6045574" cy="4092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Step five is about how to say no and negotiate when you find yourself with too much to do. </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 </a:t>
            </a: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Before you say yes: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b="1" dirty="0">
                <a:solidFill>
                  <a:srgbClr val="646D72"/>
                </a:solidFill>
                <a:latin typeface="Arial" charset="0"/>
                <a:ea typeface="ＭＳ Ｐゴシック" pitchFamily="34" charset="-128"/>
                <a:cs typeface="Times New Roman" pitchFamily="18" charset="0"/>
              </a:rPr>
              <a:t>Catch yourself.</a:t>
            </a:r>
            <a:br>
              <a:rPr lang="en-US" sz="1412" dirty="0">
                <a:solidFill>
                  <a:srgbClr val="646D72"/>
                </a:solidFill>
                <a:latin typeface="Arial" charset="0"/>
                <a:ea typeface="ＭＳ Ｐゴシック" pitchFamily="34" charset="-128"/>
                <a:cs typeface="Times New Roman" pitchFamily="18" charset="0"/>
              </a:rPr>
            </a:br>
            <a:r>
              <a:rPr lang="en-US" sz="1412" dirty="0">
                <a:solidFill>
                  <a:srgbClr val="646D72"/>
                </a:solidFill>
                <a:latin typeface="Arial" charset="0"/>
                <a:ea typeface="ＭＳ Ｐゴシック" pitchFamily="34" charset="-128"/>
                <a:cs typeface="Times New Roman" pitchFamily="18" charset="0"/>
              </a:rPr>
              <a:t>Don’t automatically say yes.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b="1" dirty="0">
                <a:solidFill>
                  <a:srgbClr val="646D72"/>
                </a:solidFill>
                <a:latin typeface="Arial" charset="0"/>
                <a:ea typeface="ＭＳ Ｐゴシック" pitchFamily="34" charset="-128"/>
                <a:cs typeface="Times New Roman" pitchFamily="18" charset="0"/>
              </a:rPr>
              <a:t>Ask for time.</a:t>
            </a:r>
            <a:br>
              <a:rPr lang="en-US" sz="1412" dirty="0">
                <a:solidFill>
                  <a:srgbClr val="646D72"/>
                </a:solidFill>
                <a:latin typeface="Arial" charset="0"/>
                <a:ea typeface="ＭＳ Ｐゴシック" pitchFamily="34" charset="-128"/>
                <a:cs typeface="Times New Roman" pitchFamily="18" charset="0"/>
              </a:rPr>
            </a:br>
            <a:r>
              <a:rPr lang="en-US" sz="1412" dirty="0">
                <a:solidFill>
                  <a:srgbClr val="646D72"/>
                </a:solidFill>
                <a:latin typeface="Arial" charset="0"/>
                <a:ea typeface="ＭＳ Ｐゴシック" pitchFamily="34" charset="-128"/>
                <a:cs typeface="Times New Roman" pitchFamily="18" charset="0"/>
              </a:rPr>
              <a:t>Request a reasonable amount of time to think over the request and the implications of the time involved before saying yes/no.</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b="1" dirty="0">
                <a:solidFill>
                  <a:srgbClr val="646D72"/>
                </a:solidFill>
                <a:latin typeface="Arial" charset="0"/>
                <a:ea typeface="ＭＳ Ｐゴシック" pitchFamily="34" charset="-128"/>
                <a:cs typeface="Times New Roman" pitchFamily="18" charset="0"/>
              </a:rPr>
              <a:t>Think ahead.</a:t>
            </a:r>
            <a:br>
              <a:rPr lang="en-US" sz="1412" dirty="0">
                <a:solidFill>
                  <a:srgbClr val="646D72"/>
                </a:solidFill>
                <a:latin typeface="Arial" charset="0"/>
                <a:ea typeface="ＭＳ Ｐゴシック" pitchFamily="34" charset="-128"/>
                <a:cs typeface="Times New Roman" pitchFamily="18" charset="0"/>
              </a:rPr>
            </a:br>
            <a:r>
              <a:rPr lang="en-US" sz="1412" dirty="0">
                <a:solidFill>
                  <a:srgbClr val="646D72"/>
                </a:solidFill>
                <a:latin typeface="Arial" charset="0"/>
                <a:ea typeface="ＭＳ Ｐゴシック" pitchFamily="34" charset="-128"/>
                <a:cs typeface="Times New Roman" pitchFamily="18" charset="0"/>
              </a:rPr>
              <a:t>Think about what the effect of saying yes will have on your existing commitments. Is the task manageable? Be honest and realistic with yourself and others. </a:t>
            </a:r>
          </a:p>
        </p:txBody>
      </p:sp>
    </p:spTree>
    <p:extLst>
      <p:ext uri="{BB962C8B-B14F-4D97-AF65-F5344CB8AC3E}">
        <p14:creationId xmlns:p14="http://schemas.microsoft.com/office/powerpoint/2010/main" val="176666934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dirty="0"/>
              <a:t>How To Negotiate</a:t>
            </a:r>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4"/>
            <a:ext cx="6045574" cy="374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Try these six steps:</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1. Explain.</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2. Show empathy.</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3. Offer alternatives.</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4. Acknowledge limitations.</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5. Provide adequate warning.</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6. Convey that your time is valuable. </a:t>
            </a:r>
          </a:p>
        </p:txBody>
      </p:sp>
    </p:spTree>
    <p:extLst>
      <p:ext uri="{BB962C8B-B14F-4D97-AF65-F5344CB8AC3E}">
        <p14:creationId xmlns:p14="http://schemas.microsoft.com/office/powerpoint/2010/main" val="420900756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dirty="0"/>
              <a:t>How To Negotiate</a:t>
            </a:r>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4"/>
            <a:ext cx="6045574" cy="2634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List the tasks you’re already handling.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Try saying: “I would like to help, but my priority for this week is …” </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Try saying: “We need to discuss this further. Right now, I don’t have capacity.”	</a:t>
            </a:r>
          </a:p>
          <a:p>
            <a:pPr marL="0" lvl="1" indent="0">
              <a:spcBef>
                <a:spcPct val="0"/>
              </a:spcBef>
              <a:spcAft>
                <a:spcPts val="590"/>
              </a:spcAft>
              <a:buNone/>
            </a:pPr>
            <a:endParaRPr lang="en-US" sz="1412" dirty="0">
              <a:solidFill>
                <a:srgbClr val="646D72"/>
              </a:solidFill>
              <a:latin typeface="Arial" charset="0"/>
              <a:ea typeface="ＭＳ Ｐゴシック" pitchFamily="34" charset="-128"/>
              <a:cs typeface="Times New Roman" pitchFamily="18" charset="0"/>
            </a:endParaRPr>
          </a:p>
          <a:p>
            <a:pPr marL="0" lvl="1" indent="0">
              <a:spcBef>
                <a:spcPct val="0"/>
              </a:spcBef>
              <a:spcAft>
                <a:spcPts val="590"/>
              </a:spcAft>
              <a:buNone/>
            </a:pPr>
            <a:r>
              <a:rPr lang="en-US" sz="1412" dirty="0">
                <a:solidFill>
                  <a:srgbClr val="646D72"/>
                </a:solidFill>
                <a:latin typeface="Arial" charset="0"/>
                <a:ea typeface="ＭＳ Ｐゴシック" pitchFamily="34" charset="-128"/>
                <a:cs typeface="Times New Roman" pitchFamily="18" charset="0"/>
              </a:rPr>
              <a:t>Or, take on the new task in return for a new timescale for a previous request.</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Try saying: “Yes, of course. Can I ask your team member to take on another project for me if I take on this task for you?”</a:t>
            </a:r>
          </a:p>
        </p:txBody>
      </p:sp>
    </p:spTree>
    <p:extLst>
      <p:ext uri="{BB962C8B-B14F-4D97-AF65-F5344CB8AC3E}">
        <p14:creationId xmlns:p14="http://schemas.microsoft.com/office/powerpoint/2010/main" val="46604398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dirty="0"/>
              <a:t>How To </a:t>
            </a:r>
            <a:br>
              <a:rPr lang="en-US" dirty="0"/>
            </a:br>
            <a:r>
              <a:rPr lang="en-US" altLang="en-US" dirty="0"/>
              <a:t>Minimize Distractions</a:t>
            </a:r>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4"/>
            <a:ext cx="6045574" cy="594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Step six is about how to minimize distractions.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How to Handle Three Common Distractions</a:t>
            </a:r>
            <a:r>
              <a:rPr lang="en-US" sz="1412" b="1" dirty="0">
                <a:solidFill>
                  <a:srgbClr val="646D72"/>
                </a:solidFill>
                <a:latin typeface="Arial" charset="0"/>
                <a:ea typeface="ＭＳ Ｐゴシック" pitchFamily="34" charset="-128"/>
                <a:cs typeface="Arial"/>
              </a:rPr>
              <a:t>.</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1. Email</a:t>
            </a:r>
            <a:r>
              <a:rPr lang="en-US" sz="1412" dirty="0">
                <a:solidFill>
                  <a:srgbClr val="646D72"/>
                </a:solidFill>
                <a:latin typeface="Arial" charset="0"/>
                <a:ea typeface="ＭＳ Ｐゴシック" pitchFamily="34" charset="-128"/>
                <a:cs typeface="Arial"/>
              </a:rPr>
              <a:t>.</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2. Phone calls</a:t>
            </a:r>
            <a:r>
              <a:rPr lang="en-US" sz="1412" dirty="0">
                <a:solidFill>
                  <a:srgbClr val="646D72"/>
                </a:solidFill>
                <a:latin typeface="Arial" charset="0"/>
                <a:ea typeface="ＭＳ Ｐゴシック" pitchFamily="34" charset="-128"/>
                <a:cs typeface="Arial"/>
              </a:rPr>
              <a:t>.</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3. Social media</a:t>
            </a:r>
            <a:r>
              <a:rPr lang="en-US" sz="1412" dirty="0">
                <a:solidFill>
                  <a:srgbClr val="646D72"/>
                </a:solidFill>
                <a:latin typeface="Arial" charset="0"/>
                <a:ea typeface="ＭＳ Ｐゴシック" pitchFamily="34" charset="-128"/>
                <a:cs typeface="Arial"/>
              </a:rPr>
              <a:t>.</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1. Email</a:t>
            </a:r>
            <a:r>
              <a:rPr lang="en-US" sz="1412" b="1" dirty="0">
                <a:solidFill>
                  <a:srgbClr val="646D72"/>
                </a:solidFill>
                <a:latin typeface="Arial" charset="0"/>
                <a:ea typeface="ＭＳ Ｐゴシック" pitchFamily="34" charset="-128"/>
                <a:cs typeface="Arial"/>
              </a:rPr>
              <a:t>.</a:t>
            </a:r>
          </a:p>
          <a:p>
            <a:pPr marL="252146" indent="-252146">
              <a:spcBef>
                <a:spcPct val="0"/>
              </a:spcBef>
              <a:spcAft>
                <a:spcPts val="590"/>
              </a:spcAft>
              <a:buFont typeface="Arial" panose="020B0604020202020204" pitchFamily="34" charset="0"/>
              <a:buChar char="•"/>
            </a:pPr>
            <a:r>
              <a:rPr lang="en-US" sz="1412" dirty="0">
                <a:solidFill>
                  <a:srgbClr val="646D72"/>
                </a:solidFill>
                <a:latin typeface="Arial" charset="0"/>
                <a:ea typeface="ＭＳ Ｐゴシック" pitchFamily="34" charset="-128"/>
                <a:cs typeface="Times New Roman" pitchFamily="18" charset="0"/>
              </a:rPr>
              <a:t>Turn email off.</a:t>
            </a:r>
          </a:p>
          <a:p>
            <a:pPr marL="252146" indent="-252146">
              <a:spcBef>
                <a:spcPct val="0"/>
              </a:spcBef>
              <a:spcAft>
                <a:spcPts val="590"/>
              </a:spcAft>
              <a:buFont typeface="Arial" panose="020B0604020202020204" pitchFamily="34" charset="0"/>
              <a:buChar char="•"/>
            </a:pPr>
            <a:r>
              <a:rPr lang="en-US" sz="1412" dirty="0">
                <a:solidFill>
                  <a:srgbClr val="646D72"/>
                </a:solidFill>
                <a:latin typeface="Arial" charset="0"/>
                <a:ea typeface="ＭＳ Ｐゴシック" pitchFamily="34" charset="-128"/>
                <a:cs typeface="Times New Roman" pitchFamily="18" charset="0"/>
              </a:rPr>
              <a:t>Keep answers short.</a:t>
            </a:r>
          </a:p>
          <a:p>
            <a:pPr marL="252146" indent="-252146">
              <a:spcBef>
                <a:spcPct val="0"/>
              </a:spcBef>
              <a:spcAft>
                <a:spcPts val="590"/>
              </a:spcAft>
              <a:buFont typeface="Arial" panose="020B0604020202020204" pitchFamily="34" charset="0"/>
              <a:buChar char="•"/>
            </a:pPr>
            <a:r>
              <a:rPr lang="en-US" sz="1412" dirty="0">
                <a:solidFill>
                  <a:srgbClr val="646D72"/>
                </a:solidFill>
                <a:latin typeface="Arial" charset="0"/>
                <a:ea typeface="ＭＳ Ｐゴシック" pitchFamily="34" charset="-128"/>
                <a:cs typeface="Times New Roman" pitchFamily="18" charset="0"/>
              </a:rPr>
              <a:t>Create folders, distribution lists.</a:t>
            </a:r>
          </a:p>
          <a:p>
            <a:pPr marL="252146" indent="-252146">
              <a:spcBef>
                <a:spcPct val="0"/>
              </a:spcBef>
              <a:spcAft>
                <a:spcPts val="590"/>
              </a:spcAft>
              <a:buFont typeface="Arial" panose="020B0604020202020204" pitchFamily="34" charset="0"/>
              <a:buChar char="•"/>
            </a:pPr>
            <a:r>
              <a:rPr lang="en-US" sz="1412" dirty="0">
                <a:solidFill>
                  <a:srgbClr val="646D72"/>
                </a:solidFill>
                <a:latin typeface="Arial" charset="0"/>
                <a:ea typeface="ＭＳ Ｐゴシック" pitchFamily="34" charset="-128"/>
                <a:cs typeface="Times New Roman" pitchFamily="18" charset="0"/>
              </a:rPr>
              <a:t>Check only at intervals, not constantly.</a:t>
            </a:r>
          </a:p>
          <a:p>
            <a:pPr marL="252146" indent="-252146">
              <a:spcBef>
                <a:spcPct val="0"/>
              </a:spcBef>
              <a:spcAft>
                <a:spcPts val="590"/>
              </a:spcAft>
              <a:buFont typeface="Arial" panose="020B0604020202020204" pitchFamily="34" charset="0"/>
              <a:buChar char="•"/>
            </a:pPr>
            <a:r>
              <a:rPr lang="en-US" sz="1412" dirty="0">
                <a:solidFill>
                  <a:srgbClr val="646D72"/>
                </a:solidFill>
                <a:latin typeface="Arial" charset="0"/>
                <a:ea typeface="ＭＳ Ｐゴシック" pitchFamily="34" charset="-128"/>
                <a:cs typeface="Times New Roman" pitchFamily="18" charset="0"/>
              </a:rPr>
              <a:t>Unless necessary, turn off sound and visual notifications on your cell phone.</a:t>
            </a:r>
          </a:p>
          <a:p>
            <a:pPr marL="252146" indent="-252146">
              <a:spcBef>
                <a:spcPct val="0"/>
              </a:spcBef>
              <a:spcAft>
                <a:spcPts val="590"/>
              </a:spcAft>
              <a:buFont typeface="Arial" panose="020B0604020202020204" pitchFamily="34" charset="0"/>
              <a:buChar char="•"/>
            </a:pPr>
            <a:r>
              <a:rPr lang="en-US" sz="1412" dirty="0">
                <a:solidFill>
                  <a:srgbClr val="646D72"/>
                </a:solidFill>
                <a:latin typeface="Arial" charset="0"/>
                <a:ea typeface="ＭＳ Ｐゴシック" pitchFamily="34" charset="-128"/>
                <a:cs typeface="Times New Roman" pitchFamily="18" charset="0"/>
              </a:rPr>
              <a:t>Use the “3 Ds” = Deal, Delegate, Delete. If you can’t delete, sort into folders based on priorities and action items.</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2. Phone calls. </a:t>
            </a:r>
            <a:endParaRPr lang="en-US" sz="1412" b="1" dirty="0">
              <a:solidFill>
                <a:srgbClr val="646D72"/>
              </a:solidFill>
              <a:latin typeface="Arial" charset="0"/>
              <a:ea typeface="ＭＳ Ｐゴシック" pitchFamily="34" charset="-128"/>
              <a:cs typeface="Arial"/>
            </a:endParaRPr>
          </a:p>
          <a:p>
            <a:pPr marL="252146" indent="-252146">
              <a:spcBef>
                <a:spcPct val="0"/>
              </a:spcBef>
              <a:spcAft>
                <a:spcPts val="590"/>
              </a:spcAft>
              <a:buFont typeface="Arial" panose="020B0604020202020204" pitchFamily="34" charset="0"/>
              <a:buChar char="•"/>
            </a:pPr>
            <a:r>
              <a:rPr lang="en-US" sz="1412" dirty="0">
                <a:solidFill>
                  <a:srgbClr val="646D72"/>
                </a:solidFill>
                <a:latin typeface="Arial" charset="0"/>
                <a:ea typeface="ＭＳ Ｐゴシック" pitchFamily="34" charset="-128"/>
                <a:cs typeface="Times New Roman" pitchFamily="18" charset="0"/>
              </a:rPr>
              <a:t>Use voicemail to screen calls.</a:t>
            </a:r>
          </a:p>
          <a:p>
            <a:pPr marL="252146" indent="-252146">
              <a:spcBef>
                <a:spcPct val="0"/>
              </a:spcBef>
              <a:spcAft>
                <a:spcPts val="590"/>
              </a:spcAft>
              <a:buFont typeface="Arial" panose="020B0604020202020204" pitchFamily="34" charset="0"/>
              <a:buChar char="•"/>
            </a:pPr>
            <a:r>
              <a:rPr lang="en-US" sz="1412" dirty="0">
                <a:solidFill>
                  <a:srgbClr val="646D72"/>
                </a:solidFill>
                <a:latin typeface="Arial" charset="0"/>
                <a:ea typeface="ＭＳ Ｐゴシック" pitchFamily="34" charset="-128"/>
                <a:cs typeface="Times New Roman" pitchFamily="18" charset="0"/>
              </a:rPr>
              <a:t>Set aside time to receive and return calls.</a:t>
            </a:r>
          </a:p>
          <a:p>
            <a:pPr marL="252146" indent="-252146">
              <a:spcBef>
                <a:spcPct val="0"/>
              </a:spcBef>
              <a:spcAft>
                <a:spcPts val="590"/>
              </a:spcAft>
              <a:buFont typeface="Arial" panose="020B0604020202020204" pitchFamily="34" charset="0"/>
              <a:buChar char="•"/>
            </a:pPr>
            <a:r>
              <a:rPr lang="en-US" sz="1412" dirty="0">
                <a:solidFill>
                  <a:srgbClr val="646D72"/>
                </a:solidFill>
                <a:latin typeface="Arial" charset="0"/>
                <a:ea typeface="ＭＳ Ｐゴシック" pitchFamily="34" charset="-128"/>
                <a:cs typeface="Times New Roman" pitchFamily="18" charset="0"/>
              </a:rPr>
              <a:t>Be direct. Politely tell callers you only have a few minutes to talk.</a:t>
            </a:r>
          </a:p>
        </p:txBody>
      </p:sp>
    </p:spTree>
    <p:extLst>
      <p:ext uri="{BB962C8B-B14F-4D97-AF65-F5344CB8AC3E}">
        <p14:creationId xmlns:p14="http://schemas.microsoft.com/office/powerpoint/2010/main" val="281440467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dirty="0"/>
              <a:t>How To </a:t>
            </a:r>
            <a:br>
              <a:rPr lang="en-US" dirty="0"/>
            </a:br>
            <a:r>
              <a:rPr lang="en-US" altLang="en-US" dirty="0"/>
              <a:t>Minimize Distractions</a:t>
            </a:r>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5"/>
            <a:ext cx="6045574" cy="5115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How To Handle Three Common Distractions. (Continued</a:t>
            </a:r>
            <a:r>
              <a:rPr lang="en-US" sz="1412" b="1" dirty="0">
                <a:solidFill>
                  <a:srgbClr val="646D72"/>
                </a:solidFill>
                <a:latin typeface="Arial" charset="0"/>
                <a:ea typeface="ＭＳ Ｐゴシック" pitchFamily="34" charset="-128"/>
                <a:cs typeface="Arial"/>
              </a:rPr>
              <a:t>)</a:t>
            </a:r>
            <a:endParaRPr lang="en-US" sz="1412" b="1"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3. Social media</a:t>
            </a:r>
            <a:r>
              <a:rPr lang="en-US" sz="1412" b="1" dirty="0">
                <a:solidFill>
                  <a:srgbClr val="646D72"/>
                </a:solidFill>
                <a:latin typeface="Arial" charset="0"/>
                <a:ea typeface="ＭＳ Ｐゴシック" pitchFamily="34" charset="-128"/>
                <a:cs typeface="Arial"/>
              </a:rPr>
              <a:t>.</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Studies have shown that social media use can actually increase anxiety levels in some people. Think about how much time you spend on social media. Do you need to spend that much time on social media? Would you benefit from cutting back or eliminating your use of social media altogether?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When it comes to your social media use: </a:t>
            </a:r>
          </a:p>
          <a:p>
            <a:pPr lvl="1" indent="-155210">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Set limits and stick to them.</a:t>
            </a:r>
            <a:endParaRPr lang="en-US" sz="1412" dirty="0">
              <a:solidFill>
                <a:srgbClr val="646D72"/>
              </a:solidFill>
              <a:latin typeface="Arial" charset="0"/>
              <a:ea typeface="ＭＳ Ｐゴシック" pitchFamily="34" charset="-128"/>
              <a:cs typeface="Arial"/>
            </a:endParaRPr>
          </a:p>
          <a:p>
            <a:pPr lvl="1" indent="-155210">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Designate certain times of day for checking social media.</a:t>
            </a:r>
            <a:endParaRPr lang="en-US" sz="1412" dirty="0">
              <a:solidFill>
                <a:srgbClr val="646D72"/>
              </a:solidFill>
              <a:latin typeface="Arial" charset="0"/>
              <a:ea typeface="ＭＳ Ｐゴシック" pitchFamily="34" charset="-128"/>
              <a:cs typeface="Arial"/>
            </a:endParaRPr>
          </a:p>
          <a:p>
            <a:pPr lvl="1" indent="-155210">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Take breaks when you consciously go off social media for a few days or weeks at a time. See if you feel you saved time or reduced anxiety by checking it less. </a:t>
            </a:r>
            <a:endParaRPr lang="en-US" sz="1412" dirty="0">
              <a:solidFill>
                <a:srgbClr val="646D72"/>
              </a:solidFill>
              <a:latin typeface="Arial" charset="0"/>
              <a:ea typeface="ＭＳ Ｐゴシック" pitchFamily="34" charset="-128"/>
              <a:cs typeface="Arial"/>
            </a:endParaRPr>
          </a:p>
          <a:p>
            <a:pPr lvl="1" indent="-155210">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Ask yourself for what purposes you’re using social media. Are you staying in touch with family and friends? Staying up on current events? Is there another way you can accomplish those goals?</a:t>
            </a:r>
            <a:endParaRPr lang="en-US" sz="1412" dirty="0">
              <a:solidFill>
                <a:srgbClr val="646D72"/>
              </a:solidFill>
              <a:latin typeface="Arial" charset="0"/>
              <a:ea typeface="ＭＳ Ｐゴシック" pitchFamily="34" charset="-128"/>
              <a:cs typeface="Arial"/>
            </a:endParaRPr>
          </a:p>
          <a:p>
            <a:pPr lvl="1" indent="-155210">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Ask yourself if you’re enjoying being on social media and how you feel when you check social media. Is checking social media causing you stress or anxiety? Maybe you don’t need to be on it. </a:t>
            </a:r>
            <a:endParaRPr lang="en-US" sz="1412" dirty="0">
              <a:solidFill>
                <a:srgbClr val="646D72"/>
              </a:solidFill>
              <a:latin typeface="Arial" charset="0"/>
              <a:ea typeface="ＭＳ Ｐゴシック" pitchFamily="34" charset="-128"/>
              <a:cs typeface="Arial"/>
            </a:endParaRPr>
          </a:p>
        </p:txBody>
      </p:sp>
    </p:spTree>
    <p:extLst>
      <p:ext uri="{BB962C8B-B14F-4D97-AF65-F5344CB8AC3E}">
        <p14:creationId xmlns:p14="http://schemas.microsoft.com/office/powerpoint/2010/main" val="30393874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Make Time for Yourself</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4"/>
            <a:ext cx="6045574" cy="4834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Make time for yourself — it matters for your overall physical and mental health. </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		</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Sleep.</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Exercise.</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Plan ahead.</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Eat healthy.</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Take breaks.</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Be organized.</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Say no and delegate.</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Work in two- to four-hour blocks.</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Practice mindfulness. Find time to slow down, meditate and be in the moment.</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Take time off — </a:t>
            </a:r>
            <a:r>
              <a:rPr lang="en-US" sz="1412" i="1" dirty="0">
                <a:solidFill>
                  <a:srgbClr val="646D72"/>
                </a:solidFill>
                <a:latin typeface="Arial" charset="0"/>
                <a:ea typeface="ＭＳ Ｐゴシック" pitchFamily="34" charset="-128"/>
                <a:cs typeface="Times New Roman" pitchFamily="18" charset="0"/>
              </a:rPr>
              <a:t>really</a:t>
            </a:r>
            <a:r>
              <a:rPr lang="en-US" sz="1412" dirty="0">
                <a:solidFill>
                  <a:srgbClr val="646D72"/>
                </a:solidFill>
                <a:latin typeface="Arial" charset="0"/>
                <a:ea typeface="ＭＳ Ｐゴシック" pitchFamily="34" charset="-128"/>
                <a:cs typeface="Times New Roman" pitchFamily="18" charset="0"/>
              </a:rPr>
              <a:t>. Leave work, technology and to-do lists behind when you’re off.</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Make time for relaxation and what you enjoy. Read a book. Ride a bike. See a friend. Garden. Go window shopping. Learn a new recipe. Try an activity you’ve always wanted to try. </a:t>
            </a:r>
          </a:p>
        </p:txBody>
      </p:sp>
    </p:spTree>
    <p:extLst>
      <p:ext uri="{BB962C8B-B14F-4D97-AF65-F5344CB8AC3E}">
        <p14:creationId xmlns:p14="http://schemas.microsoft.com/office/powerpoint/2010/main" val="171188038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7"/>
          <p:cNvSpPr>
            <a:spLocks noGrp="1"/>
          </p:cNvSpPr>
          <p:nvPr>
            <p:ph type="title"/>
          </p:nvPr>
        </p:nvSpPr>
        <p:spPr>
          <a:xfrm>
            <a:off x="281180" y="415637"/>
            <a:ext cx="6209828" cy="816557"/>
          </a:xfrm>
        </p:spPr>
        <p:txBody>
          <a:bodyPr/>
          <a:lstStyle/>
          <a:p>
            <a:r>
              <a:rPr lang="en-US" altLang="en-US"/>
              <a:t>Make Your Action Plan</a:t>
            </a:r>
          </a:p>
        </p:txBody>
      </p:sp>
      <p:sp>
        <p:nvSpPr>
          <p:cNvPr id="9" name="Text Placeholder 8"/>
          <p:cNvSpPr txBox="1">
            <a:spLocks/>
          </p:cNvSpPr>
          <p:nvPr/>
        </p:nvSpPr>
        <p:spPr bwMode="auto">
          <a:xfrm>
            <a:off x="406213" y="1343552"/>
            <a:ext cx="6045574" cy="6456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235" dirty="0"/>
              <a:t>What ideas, behaviors, attitudes, feelings, techniques about time management and how to make the most of my workday did I gain from the training:</a:t>
            </a:r>
          </a:p>
          <a:p>
            <a:pPr algn="l"/>
            <a:r>
              <a:rPr lang="en-US" altLang="en-US" sz="1235" dirty="0"/>
              <a:t>_____________________________________________________________________</a:t>
            </a:r>
          </a:p>
          <a:p>
            <a:pPr algn="l"/>
            <a:r>
              <a:rPr lang="en-US" altLang="en-US" sz="1235" dirty="0"/>
              <a:t>_____________________________________________________________________</a:t>
            </a:r>
          </a:p>
          <a:p>
            <a:pPr algn="l"/>
            <a:r>
              <a:rPr lang="en-US" altLang="en-US" sz="1235" dirty="0"/>
              <a:t>_____________________________________________________________________</a:t>
            </a:r>
          </a:p>
          <a:p>
            <a:pPr algn="l"/>
            <a:r>
              <a:rPr lang="en-US" altLang="en-US" sz="1235" dirty="0"/>
              <a:t>I will focus on applying these techniques by: </a:t>
            </a:r>
          </a:p>
          <a:p>
            <a:pPr algn="l"/>
            <a:endParaRPr lang="en-US" altLang="en-US" sz="1235" dirty="0"/>
          </a:p>
          <a:p>
            <a:pPr algn="l"/>
            <a:endParaRPr lang="en-US" altLang="en-US" sz="1235" dirty="0"/>
          </a:p>
          <a:p>
            <a:pPr algn="l"/>
            <a:endParaRPr lang="en-US" altLang="en-US" sz="1235" dirty="0"/>
          </a:p>
          <a:p>
            <a:pPr algn="l"/>
            <a:endParaRPr lang="en-US" altLang="en-US" sz="1235" dirty="0"/>
          </a:p>
          <a:p>
            <a:pPr algn="l"/>
            <a:endParaRPr lang="en-US" altLang="en-US" sz="1235" dirty="0"/>
          </a:p>
          <a:p>
            <a:pPr algn="l"/>
            <a:endParaRPr lang="en-US" altLang="en-US" sz="1235" dirty="0"/>
          </a:p>
          <a:p>
            <a:pPr algn="l"/>
            <a:r>
              <a:rPr lang="en-US" altLang="en-US" sz="1235" dirty="0"/>
              <a:t>I will seek support for this from _______________________________________________</a:t>
            </a:r>
            <a:br>
              <a:rPr lang="en-US" altLang="en-US" sz="1235" dirty="0"/>
            </a:br>
            <a:r>
              <a:rPr lang="en-US" altLang="en-US" sz="1235" dirty="0"/>
              <a:t>(This could be a professional peer, friend, supervisor, group, books, audio or video files, or other resources that you may gather.)</a:t>
            </a:r>
          </a:p>
          <a:p>
            <a:pPr algn="l"/>
            <a:r>
              <a:rPr lang="en-US" altLang="en-US" sz="1235" dirty="0"/>
              <a:t>I will review my progress one month from today: __________________________</a:t>
            </a:r>
          </a:p>
          <a:p>
            <a:pPr algn="l"/>
            <a:r>
              <a:rPr lang="en-US" altLang="en-US" sz="1235" dirty="0"/>
              <a:t>__ I am satisfied that I have made sufficient progress. </a:t>
            </a:r>
          </a:p>
          <a:p>
            <a:pPr algn="l"/>
            <a:r>
              <a:rPr lang="en-US" altLang="en-US" sz="1235" dirty="0"/>
              <a:t>__ I will choose another area of my professional behavior to address:</a:t>
            </a:r>
          </a:p>
          <a:p>
            <a:pPr algn="l"/>
            <a:r>
              <a:rPr lang="en-US" altLang="en-US" sz="1235" dirty="0"/>
              <a:t> ______________________________________________________________</a:t>
            </a:r>
          </a:p>
          <a:p>
            <a:pPr algn="l"/>
            <a:r>
              <a:rPr lang="en-US" altLang="en-US" sz="1235" dirty="0"/>
              <a:t>I want to continue to develop my skills and will review again one month from today _________________________________________________________________.</a:t>
            </a:r>
          </a:p>
          <a:p>
            <a:pPr algn="l"/>
            <a:endParaRPr lang="en-US" altLang="en-US" sz="1235" dirty="0"/>
          </a:p>
          <a:p>
            <a:pPr algn="l"/>
            <a:r>
              <a:rPr lang="en-US" altLang="en-US" sz="1235" dirty="0"/>
              <a:t>I commit to this action plan.</a:t>
            </a:r>
          </a:p>
          <a:p>
            <a:pPr algn="l"/>
            <a:r>
              <a:rPr lang="en-US" altLang="en-US" sz="1235" dirty="0"/>
              <a:t>Signature _____________________________	Date _______________________</a:t>
            </a:r>
          </a:p>
        </p:txBody>
      </p:sp>
    </p:spTree>
    <p:extLst>
      <p:ext uri="{BB962C8B-B14F-4D97-AF65-F5344CB8AC3E}">
        <p14:creationId xmlns:p14="http://schemas.microsoft.com/office/powerpoint/2010/main" val="24826988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defTabSz="899010" fontAlgn="auto">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565218"/>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lgn="l" defTabSz="899059" fontAlgn="auto">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algn="l" defTabSz="899059" fontAlgn="auto">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algn="l" defTabSz="899059" fontAlgn="auto">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algn="l" defTabSz="899059" fontAlgn="auto">
              <a:lnSpc>
                <a:spcPct val="95000"/>
              </a:lnSpc>
              <a:spcAft>
                <a:spcPts val="0"/>
              </a:spcAft>
              <a:defRPr/>
            </a:pPr>
            <a:endParaRPr lang="en-US" altLang="en-US" sz="1412" b="1" dirty="0">
              <a:solidFill>
                <a:srgbClr val="55565A"/>
              </a:solidFill>
            </a:endParaRPr>
          </a:p>
          <a:p>
            <a:pPr marL="0" indent="0" algn="l" defTabSz="899059" fontAlgn="auto">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algn="l" defTabSz="899059" fontAlgn="auto">
              <a:lnSpc>
                <a:spcPct val="95000"/>
              </a:lnSpc>
              <a:spcAft>
                <a:spcPts val="0"/>
              </a:spcAft>
              <a:defRPr/>
            </a:pPr>
            <a:endParaRPr lang="en-US" altLang="en-US" sz="1412" dirty="0">
              <a:solidFill>
                <a:srgbClr val="55565A"/>
              </a:solidFill>
            </a:endParaRPr>
          </a:p>
          <a:p>
            <a:pPr marL="0" indent="0" algn="l" defTabSz="899059" fontAlgn="auto">
              <a:spcBef>
                <a:spcPts val="0"/>
              </a:spcBef>
              <a:spcAft>
                <a:spcPts val="176"/>
              </a:spcAft>
              <a:buClrTx/>
              <a:buSzTx/>
              <a:defRPr/>
            </a:pPr>
            <a:r>
              <a:rPr lang="en-US" altLang="en-US" sz="794" u="sng" dirty="0">
                <a:solidFill>
                  <a:schemeClr val="tx2"/>
                </a:solidFill>
                <a:latin typeface="Arial"/>
              </a:rPr>
              <a:t>Citations</a:t>
            </a:r>
          </a:p>
          <a:p>
            <a:pPr marL="0" indent="0" algn="l" defTabSz="899059" fontAlgn="auto">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algn="l" defTabSz="899059" fontAlgn="auto">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algn="l" defTabSz="899059" fontAlgn="auto">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algn="l" defTabSz="899059" fontAlgn="auto">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algn="l" defTabSz="899059" fontAlgn="auto">
              <a:spcBef>
                <a:spcPts val="0"/>
              </a:spcBef>
              <a:spcAft>
                <a:spcPts val="176"/>
              </a:spcAft>
              <a:buClrTx/>
              <a:buSzTx/>
              <a:defRPr/>
            </a:pPr>
            <a:r>
              <a:rPr lang="fr-FR" altLang="en-US" sz="794" dirty="0">
                <a:solidFill>
                  <a:schemeClr val="tx2"/>
                </a:solidFill>
                <a:latin typeface="Arial"/>
              </a:rPr>
              <a:t>Helpguide.org: Suicide Prevention. </a:t>
            </a:r>
          </a:p>
          <a:p>
            <a:pPr marL="0" indent="0" algn="l" defTabSz="899059" fontAlgn="auto">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defTabSz="899059" fontAlgn="auto">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304528446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CE01574-8F76-6840-B60E-75F8B5202110}"/>
              </a:ext>
            </a:extLst>
          </p:cNvPr>
          <p:cNvSpPr>
            <a:spLocks noGrp="1"/>
          </p:cNvSpPr>
          <p:nvPr>
            <p:ph type="title"/>
          </p:nvPr>
        </p:nvSpPr>
        <p:spPr>
          <a:xfrm>
            <a:off x="281180" y="415637"/>
            <a:ext cx="6209828" cy="816557"/>
          </a:xfrm>
        </p:spPr>
        <p:txBody>
          <a:bodyPr/>
          <a:lstStyle/>
          <a:p>
            <a:r>
              <a:rPr lang="en-US" altLang="en-US"/>
              <a:t>Learning Points</a:t>
            </a:r>
            <a:endParaRPr lang="en-US" altLang="en-US" dirty="0"/>
          </a:p>
        </p:txBody>
      </p:sp>
      <p:sp>
        <p:nvSpPr>
          <p:cNvPr id="13" name="Text Placeholder 6"/>
          <p:cNvSpPr txBox="1">
            <a:spLocks/>
          </p:cNvSpPr>
          <p:nvPr/>
        </p:nvSpPr>
        <p:spPr bwMode="auto">
          <a:xfrm>
            <a:off x="406214" y="258118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588" dirty="0">
                <a:solidFill>
                  <a:schemeClr val="bg1"/>
                </a:solidFill>
              </a:rPr>
              <a:t>Discuss the importance of time management</a:t>
            </a:r>
            <a:r>
              <a:rPr lang="en-US" altLang="en-US" sz="1588" dirty="0">
                <a:solidFill>
                  <a:schemeClr val="bg1"/>
                </a:solidFill>
                <a:cs typeface="Arial"/>
              </a:rPr>
              <a:t>.</a:t>
            </a:r>
            <a:endParaRPr lang="en-US" altLang="en-US" sz="1588" dirty="0">
              <a:solidFill>
                <a:schemeClr val="bg1"/>
              </a:solidFill>
            </a:endParaRPr>
          </a:p>
        </p:txBody>
      </p:sp>
      <p:sp>
        <p:nvSpPr>
          <p:cNvPr id="14" name="Text Placeholder 6"/>
          <p:cNvSpPr txBox="1">
            <a:spLocks/>
          </p:cNvSpPr>
          <p:nvPr/>
        </p:nvSpPr>
        <p:spPr bwMode="auto">
          <a:xfrm>
            <a:off x="406214" y="3468840"/>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588" dirty="0">
                <a:solidFill>
                  <a:schemeClr val="bg1"/>
                </a:solidFill>
              </a:rPr>
              <a:t>Understand the impact of procrastination and perfectionism on time management</a:t>
            </a:r>
            <a:r>
              <a:rPr lang="en-US" altLang="en-US" sz="1588" dirty="0">
                <a:solidFill>
                  <a:schemeClr val="bg1"/>
                </a:solidFill>
                <a:cs typeface="Arial"/>
              </a:rPr>
              <a:t>.</a:t>
            </a:r>
            <a:endParaRPr lang="en-US" altLang="en-US" sz="1588" dirty="0">
              <a:solidFill>
                <a:schemeClr val="bg1"/>
              </a:solidFill>
            </a:endParaRPr>
          </a:p>
        </p:txBody>
      </p:sp>
      <p:sp>
        <p:nvSpPr>
          <p:cNvPr id="15" name="Text Placeholder 6"/>
          <p:cNvSpPr txBox="1">
            <a:spLocks/>
          </p:cNvSpPr>
          <p:nvPr/>
        </p:nvSpPr>
        <p:spPr bwMode="auto">
          <a:xfrm>
            <a:off x="406214" y="435649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588" dirty="0">
                <a:solidFill>
                  <a:schemeClr val="bg1"/>
                </a:solidFill>
              </a:rPr>
              <a:t>Learn time-management strategies</a:t>
            </a:r>
            <a:r>
              <a:rPr lang="en-US" altLang="en-US" sz="1588" dirty="0">
                <a:solidFill>
                  <a:schemeClr val="bg1"/>
                </a:solidFill>
                <a:cs typeface="Arial"/>
              </a:rPr>
              <a:t>.</a:t>
            </a:r>
            <a:endParaRPr lang="en-US" altLang="en-US" sz="1588" dirty="0">
              <a:solidFill>
                <a:schemeClr val="bg1"/>
              </a:solidFill>
            </a:endParaRPr>
          </a:p>
        </p:txBody>
      </p:sp>
      <p:sp>
        <p:nvSpPr>
          <p:cNvPr id="16" name="Text Placeholder 6"/>
          <p:cNvSpPr txBox="1">
            <a:spLocks/>
          </p:cNvSpPr>
          <p:nvPr/>
        </p:nvSpPr>
        <p:spPr bwMode="auto">
          <a:xfrm>
            <a:off x="406214" y="5244149"/>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588" dirty="0">
                <a:solidFill>
                  <a:schemeClr val="bg1"/>
                </a:solidFill>
              </a:rPr>
              <a:t>Discuss how to make the most of your time</a:t>
            </a:r>
            <a:r>
              <a:rPr lang="en-US" altLang="en-US" sz="1588" dirty="0">
                <a:solidFill>
                  <a:schemeClr val="bg1"/>
                </a:solidFill>
                <a:cs typeface="Arial"/>
              </a:rPr>
              <a:t>.</a:t>
            </a:r>
            <a:endParaRPr lang="en-US" altLang="en-US" sz="1588" dirty="0">
              <a:solidFill>
                <a:schemeClr val="bg1"/>
              </a:solidFill>
            </a:endParaRPr>
          </a:p>
        </p:txBody>
      </p:sp>
      <p:sp>
        <p:nvSpPr>
          <p:cNvPr id="17" name="Text Placeholder 5"/>
          <p:cNvSpPr txBox="1">
            <a:spLocks noChangeArrowheads="1"/>
          </p:cNvSpPr>
          <p:nvPr/>
        </p:nvSpPr>
        <p:spPr bwMode="gray">
          <a:xfrm>
            <a:off x="406213" y="1872784"/>
            <a:ext cx="6045574" cy="32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118" b="1">
                <a:latin typeface="Arial" charset="0"/>
                <a:ea typeface="ＭＳ Ｐゴシック" pitchFamily="34" charset="-128"/>
              </a:rPr>
              <a:t>Participants will:</a:t>
            </a:r>
          </a:p>
        </p:txBody>
      </p:sp>
    </p:spTree>
    <p:extLst>
      <p:ext uri="{BB962C8B-B14F-4D97-AF65-F5344CB8AC3E}">
        <p14:creationId xmlns:p14="http://schemas.microsoft.com/office/powerpoint/2010/main" val="322100666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dirty="0"/>
              <a:t>What Is Time Management?</a:t>
            </a:r>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4"/>
            <a:ext cx="6045574" cy="1208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altLang="en-US" sz="1588" dirty="0">
                <a:solidFill>
                  <a:srgbClr val="646D72"/>
                </a:solidFill>
                <a:latin typeface="Arial" charset="0"/>
                <a:ea typeface="ＭＳ Ｐゴシック" pitchFamily="34" charset="-128"/>
                <a:cs typeface="Times New Roman" pitchFamily="18" charset="0"/>
              </a:rPr>
              <a:t>Time Management =</a:t>
            </a:r>
          </a:p>
          <a:p>
            <a:pPr>
              <a:spcBef>
                <a:spcPct val="0"/>
              </a:spcBef>
              <a:spcAft>
                <a:spcPts val="590"/>
              </a:spcAft>
              <a:buClr>
                <a:schemeClr val="tx2"/>
              </a:buClr>
            </a:pPr>
            <a:r>
              <a:rPr lang="en-US" altLang="en-US" sz="1588" dirty="0">
                <a:solidFill>
                  <a:srgbClr val="646D72"/>
                </a:solidFill>
                <a:latin typeface="Arial" charset="0"/>
                <a:ea typeface="ＭＳ Ｐゴシック" pitchFamily="34" charset="-128"/>
                <a:cs typeface="Times New Roman" pitchFamily="18" charset="0"/>
              </a:rPr>
              <a:t>an ongoing process of prioritizing tasks </a:t>
            </a:r>
            <a:endParaRPr lang="en-US" altLang="en-US" sz="1588" dirty="0">
              <a:solidFill>
                <a:srgbClr val="646D72"/>
              </a:solidFill>
              <a:latin typeface="Arial" charset="0"/>
              <a:ea typeface="ＭＳ Ｐゴシック" pitchFamily="34" charset="-128"/>
              <a:cs typeface="Arial"/>
            </a:endParaRPr>
          </a:p>
          <a:p>
            <a:pPr>
              <a:spcBef>
                <a:spcPct val="0"/>
              </a:spcBef>
              <a:spcAft>
                <a:spcPts val="590"/>
              </a:spcAft>
              <a:buClr>
                <a:schemeClr val="tx2"/>
              </a:buClr>
            </a:pPr>
            <a:r>
              <a:rPr lang="en-US" altLang="en-US" sz="1588" dirty="0">
                <a:solidFill>
                  <a:srgbClr val="646D72"/>
                </a:solidFill>
                <a:latin typeface="Arial" charset="0"/>
                <a:ea typeface="ＭＳ Ｐゴシック" pitchFamily="34" charset="-128"/>
                <a:cs typeface="Times New Roman" pitchFamily="18" charset="0"/>
              </a:rPr>
              <a:t>based on importance and urgency </a:t>
            </a:r>
            <a:endParaRPr lang="en-US" altLang="en-US" sz="1588" dirty="0">
              <a:solidFill>
                <a:srgbClr val="646D72"/>
              </a:solidFill>
              <a:latin typeface="Arial" charset="0"/>
              <a:ea typeface="ＭＳ Ｐゴシック" pitchFamily="34" charset="-128"/>
              <a:cs typeface="Arial"/>
            </a:endParaRPr>
          </a:p>
          <a:p>
            <a:pPr>
              <a:spcBef>
                <a:spcPct val="0"/>
              </a:spcBef>
              <a:spcAft>
                <a:spcPts val="590"/>
              </a:spcAft>
              <a:buClr>
                <a:schemeClr val="tx2"/>
              </a:buClr>
            </a:pPr>
            <a:r>
              <a:rPr lang="en-US" altLang="en-US" sz="1588" dirty="0">
                <a:solidFill>
                  <a:srgbClr val="646D72"/>
                </a:solidFill>
                <a:latin typeface="Arial" charset="0"/>
                <a:ea typeface="ＭＳ Ｐゴシック" pitchFamily="34" charset="-128"/>
                <a:cs typeface="Times New Roman" pitchFamily="18" charset="0"/>
              </a:rPr>
              <a:t>to achieve efficiency</a:t>
            </a:r>
            <a:r>
              <a:rPr lang="en-US" altLang="en-US" sz="1588" dirty="0">
                <a:solidFill>
                  <a:srgbClr val="646D72"/>
                </a:solidFill>
                <a:latin typeface="Arial" charset="0"/>
                <a:ea typeface="ＭＳ Ｐゴシック" pitchFamily="34" charset="-128"/>
                <a:cs typeface="Arial"/>
              </a:rPr>
              <a:t>.</a:t>
            </a:r>
            <a:endParaRPr lang="en-US" altLang="en-US" sz="1588"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315530253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Procrastination and</a:t>
            </a:r>
            <a:br>
              <a:rPr lang="en-US" altLang="en-US"/>
            </a:br>
            <a:r>
              <a:rPr lang="en-US" altLang="en-US"/>
              <a:t>Perfectionism </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4"/>
            <a:ext cx="6045574" cy="198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Procrastination</a:t>
            </a:r>
            <a:r>
              <a:rPr lang="en-US" sz="1412" b="1" dirty="0">
                <a:solidFill>
                  <a:srgbClr val="646D72"/>
                </a:solidFill>
                <a:latin typeface="Arial" charset="0"/>
                <a:ea typeface="ＭＳ Ｐゴシック" pitchFamily="34" charset="-128"/>
                <a:cs typeface="Arial"/>
              </a:rPr>
              <a:t>.</a:t>
            </a:r>
            <a:endParaRPr lang="en-US" sz="1412" b="1"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Do you ever say: “Why do today what can be put off until tomorrow?”</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Is procrastination getting in the way of accomplishing your goals? </a:t>
            </a:r>
          </a:p>
          <a:p>
            <a:pPr>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What is the impact of procrastination and perfectionism?</a:t>
            </a:r>
            <a:endParaRPr lang="en-US" altLang="en-US" sz="1412"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248650039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Procrastination and</a:t>
            </a:r>
            <a:br>
              <a:rPr lang="en-US" altLang="en-US"/>
            </a:br>
            <a:r>
              <a:rPr lang="en-US" altLang="en-US"/>
              <a:t>Perfectionism </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4"/>
            <a:ext cx="6045574" cy="4336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What is procrastination?</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 </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“I’ve got to start soon …”</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“I can’t enjoy anything …”</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“What is wrong with me?”</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“I’ll start early </a:t>
            </a:r>
            <a:r>
              <a:rPr lang="en-US" sz="1412" i="1" dirty="0">
                <a:solidFill>
                  <a:srgbClr val="646D72"/>
                </a:solidFill>
                <a:latin typeface="Arial" charset="0"/>
                <a:ea typeface="ＭＳ Ｐゴシック" pitchFamily="34" charset="-128"/>
                <a:cs typeface="Times New Roman" pitchFamily="18" charset="0"/>
              </a:rPr>
              <a:t>next</a:t>
            </a:r>
            <a:r>
              <a:rPr lang="en-US" sz="1412" dirty="0">
                <a:solidFill>
                  <a:srgbClr val="646D72"/>
                </a:solidFill>
                <a:latin typeface="Arial" charset="0"/>
                <a:ea typeface="ＭＳ Ｐゴシック" pitchFamily="34" charset="-128"/>
                <a:cs typeface="Times New Roman" pitchFamily="18" charset="0"/>
              </a:rPr>
              <a:t> time …”</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“I’m doing everything, but …”</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“I’ll never procrastinate again …”</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“I should have already started …”</a:t>
            </a:r>
          </a:p>
        </p:txBody>
      </p:sp>
    </p:spTree>
    <p:extLst>
      <p:ext uri="{BB962C8B-B14F-4D97-AF65-F5344CB8AC3E}">
        <p14:creationId xmlns:p14="http://schemas.microsoft.com/office/powerpoint/2010/main" val="128258033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Procrastination and</a:t>
            </a:r>
            <a:br>
              <a:rPr lang="en-US" altLang="en-US"/>
            </a:br>
            <a:r>
              <a:rPr lang="en-US" altLang="en-US"/>
              <a:t>Perfectionism </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3" y="1872784"/>
            <a:ext cx="6045574" cy="374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Why do we procrastinate?</a:t>
            </a:r>
          </a:p>
          <a:p>
            <a:pPr>
              <a:spcBef>
                <a:spcPct val="0"/>
              </a:spcBef>
              <a:spcAft>
                <a:spcPts val="590"/>
              </a:spcAft>
              <a:buClr>
                <a:schemeClr val="tx2"/>
              </a:buClr>
            </a:pPr>
            <a:r>
              <a:rPr lang="en-US" sz="1412" dirty="0">
                <a:solidFill>
                  <a:srgbClr val="646D72"/>
                </a:solidFill>
                <a:latin typeface="Arial" charset="0"/>
                <a:ea typeface="ＭＳ Ｐゴシック" pitchFamily="34" charset="-128"/>
                <a:cs typeface="Times New Roman" pitchFamily="18" charset="0"/>
              </a:rPr>
              <a:t> </a:t>
            </a: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Laziness.</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Distractions.</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Fear of failure (perfectionism).</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Task is unpleasant or unimportant.</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Lacking knowledge/training to do the task.</a:t>
            </a:r>
          </a:p>
          <a:p>
            <a:pPr marL="252146" lvl="1" indent="-252146">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252146" lvl="1" indent="-252146">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Task is overwhelming; don’t know where to start.</a:t>
            </a:r>
            <a:endParaRPr lang="en-US" altLang="en-US" sz="1412"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236072606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a:xfrm>
            <a:off x="281180" y="415637"/>
            <a:ext cx="6209828" cy="816557"/>
          </a:xfrm>
        </p:spPr>
        <p:txBody>
          <a:bodyPr/>
          <a:lstStyle/>
          <a:p>
            <a:r>
              <a:rPr lang="en-US" altLang="en-US"/>
              <a:t>Procrastination and</a:t>
            </a:r>
            <a:br>
              <a:rPr lang="en-US" altLang="en-US"/>
            </a:br>
            <a:r>
              <a:rPr lang="en-US" altLang="en-US"/>
              <a:t>Perfectionism </a:t>
            </a:r>
            <a:endParaRPr lang="en-US" altLang="en-US" dirty="0"/>
          </a:p>
        </p:txBody>
      </p:sp>
      <p:sp>
        <p:nvSpPr>
          <p:cNvPr id="9" name="Text Placeholder 8">
            <a:extLst>
              <a:ext uri="{FF2B5EF4-FFF2-40B4-BE49-F238E27FC236}">
                <a16:creationId xmlns:a16="http://schemas.microsoft.com/office/drawing/2014/main" id="{60F2B4E6-A7D6-644C-8547-1A3B49CE9CEE}"/>
              </a:ext>
            </a:extLst>
          </p:cNvPr>
          <p:cNvSpPr txBox="1">
            <a:spLocks/>
          </p:cNvSpPr>
          <p:nvPr/>
        </p:nvSpPr>
        <p:spPr bwMode="gray">
          <a:xfrm>
            <a:off x="406214" y="1872783"/>
            <a:ext cx="5080186" cy="40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spcAft>
                <a:spcPts val="590"/>
              </a:spcAft>
              <a:buClr>
                <a:schemeClr val="tx2"/>
              </a:buClr>
            </a:pPr>
            <a:r>
              <a:rPr lang="en-US" sz="1412" b="1" dirty="0">
                <a:solidFill>
                  <a:srgbClr val="646D72"/>
                </a:solidFill>
                <a:latin typeface="Arial" charset="0"/>
                <a:ea typeface="ＭＳ Ｐゴシック" pitchFamily="34" charset="-128"/>
                <a:cs typeface="Times New Roman" pitchFamily="18" charset="0"/>
              </a:rPr>
              <a:t>How To Avoid Procrastination</a:t>
            </a:r>
          </a:p>
          <a:p>
            <a:pPr marL="182563" indent="-182563">
              <a:spcBef>
                <a:spcPct val="0"/>
              </a:spcBef>
              <a:spcAft>
                <a:spcPts val="590"/>
              </a:spcAft>
              <a:buClr>
                <a:schemeClr val="tx2"/>
              </a:buClr>
            </a:pPr>
            <a:endParaRPr lang="en-US" sz="1412" dirty="0">
              <a:solidFill>
                <a:srgbClr val="646D72"/>
              </a:solidFill>
              <a:latin typeface="Arial" charset="0"/>
              <a:ea typeface="ＭＳ Ｐゴシック" pitchFamily="34" charset="-128"/>
              <a:cs typeface="Times New Roman" pitchFamily="18" charset="0"/>
            </a:endParaRPr>
          </a:p>
          <a:p>
            <a:pPr marL="182563" lvl="1" indent="-182563">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Tackle the most challenging task before moving on.</a:t>
            </a:r>
          </a:p>
          <a:p>
            <a:pPr marL="182563" lvl="1" indent="-182563">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182563" lvl="1" indent="-182563">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Set deadlines in smaller increments of times: days, weeks, months.</a:t>
            </a:r>
          </a:p>
          <a:p>
            <a:pPr marL="182563" lvl="1" indent="-182563">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182563" lvl="1" indent="-182563">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Focus on one thing at a time to minimize sense of being overwhelmed.</a:t>
            </a:r>
          </a:p>
          <a:p>
            <a:pPr marL="182563" lvl="1" indent="-182563">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182563" lvl="1" indent="-182563">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Break a large project into small, achievable tasks. Create a list based on tasks.</a:t>
            </a:r>
          </a:p>
          <a:p>
            <a:pPr marL="182563" lvl="1" indent="-182563">
              <a:spcBef>
                <a:spcPct val="0"/>
              </a:spcBef>
              <a:spcAft>
                <a:spcPts val="590"/>
              </a:spcAft>
            </a:pPr>
            <a:endParaRPr lang="en-US" sz="1412" dirty="0">
              <a:solidFill>
                <a:srgbClr val="646D72"/>
              </a:solidFill>
              <a:latin typeface="Arial" charset="0"/>
              <a:ea typeface="ＭＳ Ｐゴシック" pitchFamily="34" charset="-128"/>
              <a:cs typeface="Times New Roman" pitchFamily="18" charset="0"/>
            </a:endParaRPr>
          </a:p>
          <a:p>
            <a:pPr marL="182563" lvl="1" indent="-182563">
              <a:spcBef>
                <a:spcPct val="0"/>
              </a:spcBef>
              <a:spcAft>
                <a:spcPts val="590"/>
              </a:spcAft>
            </a:pPr>
            <a:r>
              <a:rPr lang="en-US" sz="1412" dirty="0">
                <a:solidFill>
                  <a:srgbClr val="646D72"/>
                </a:solidFill>
                <a:latin typeface="Arial" charset="0"/>
                <a:ea typeface="ＭＳ Ｐゴシック" pitchFamily="34" charset="-128"/>
                <a:cs typeface="Times New Roman" pitchFamily="18" charset="0"/>
              </a:rPr>
              <a:t>Ultimately, reward yourself and/or create incentives to the group for staying on task, on deadline.</a:t>
            </a:r>
          </a:p>
        </p:txBody>
      </p:sp>
    </p:spTree>
    <p:extLst>
      <p:ext uri="{BB962C8B-B14F-4D97-AF65-F5344CB8AC3E}">
        <p14:creationId xmlns:p14="http://schemas.microsoft.com/office/powerpoint/2010/main" val="61210051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a:extLst>
              <a:ext uri="{FF2B5EF4-FFF2-40B4-BE49-F238E27FC236}">
                <a16:creationId xmlns:a16="http://schemas.microsoft.com/office/drawing/2014/main" id="{3CB24F43-8752-FA48-A489-5B100DE30FB8}"/>
              </a:ext>
            </a:extLst>
          </p:cNvPr>
          <p:cNvSpPr>
            <a:spLocks noGrp="1"/>
          </p:cNvSpPr>
          <p:nvPr>
            <p:ph type="title"/>
          </p:nvPr>
        </p:nvSpPr>
        <p:spPr/>
        <p:txBody>
          <a:bodyPr/>
          <a:lstStyle/>
          <a:p>
            <a:r>
              <a:rPr lang="en-US" altLang="en-US"/>
              <a:t>Procrastination and</a:t>
            </a:r>
            <a:br>
              <a:rPr lang="en-US" altLang="en-US"/>
            </a:br>
            <a:r>
              <a:rPr lang="en-US" altLang="en-US"/>
              <a:t>Perfectionism </a:t>
            </a:r>
            <a:endParaRPr lang="en-US" altLang="en-US" dirty="0"/>
          </a:p>
        </p:txBody>
      </p:sp>
      <p:sp>
        <p:nvSpPr>
          <p:cNvPr id="10243" name="Text Placeholder 8">
            <a:extLst>
              <a:ext uri="{FF2B5EF4-FFF2-40B4-BE49-F238E27FC236}">
                <a16:creationId xmlns:a16="http://schemas.microsoft.com/office/drawing/2014/main" id="{60F2B4E6-A7D6-644C-8547-1A3B49CE9CEE}"/>
              </a:ext>
            </a:extLst>
          </p:cNvPr>
          <p:cNvSpPr>
            <a:spLocks noGrp="1"/>
          </p:cNvSpPr>
          <p:nvPr>
            <p:ph type="body" sz="quarter" idx="4294967295"/>
          </p:nvPr>
        </p:nvSpPr>
        <p:spPr>
          <a:xfrm>
            <a:off x="366908" y="1553633"/>
            <a:ext cx="6091045" cy="436061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Perfectionism = “a disposition to regard anything short of perfection as unacceptable.” — Merriam-Webster. </a:t>
            </a: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Recent studies have shown that perfectionism among young people has risen. </a:t>
            </a: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There is a heightened sense of competition for everything from good grades to career goals. The rise in perfectionism has been linked to increased levels of anxiety. </a:t>
            </a:r>
          </a:p>
          <a:p>
            <a:pPr>
              <a:spcBef>
                <a:spcPct val="0"/>
              </a:spcBef>
              <a:spcAft>
                <a:spcPts val="590"/>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285750" lvl="1" indent="-158750">
              <a:spcBef>
                <a:spcPct val="0"/>
              </a:spcBef>
              <a:spcAft>
                <a:spcPts val="590"/>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Believing “the better I do, the better I’m expected to do.”</a:t>
            </a:r>
          </a:p>
          <a:p>
            <a:pPr marL="285750" lvl="1" indent="-158750">
              <a:spcBef>
                <a:spcPct val="0"/>
              </a:spcBef>
              <a:spcAft>
                <a:spcPts val="590"/>
              </a:spcAft>
              <a:buFont typeface="Arial" panose="020B0604020202020204" pitchFamily="34" charset="0"/>
              <a:buChar char="•"/>
            </a:pPr>
            <a:endParaRPr lang="en-US" dirty="0">
              <a:solidFill>
                <a:srgbClr val="646D72"/>
              </a:solidFill>
              <a:latin typeface="Arial" charset="0"/>
              <a:ea typeface="ＭＳ Ｐゴシック" pitchFamily="34" charset="-128"/>
              <a:cs typeface="Times New Roman" pitchFamily="18" charset="0"/>
            </a:endParaRPr>
          </a:p>
          <a:p>
            <a:pPr marL="285750" lvl="1" indent="-158750">
              <a:spcBef>
                <a:spcPct val="0"/>
              </a:spcBef>
              <a:spcAft>
                <a:spcPts val="590"/>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Having high personal standards, but a sense of failing to meet them.</a:t>
            </a:r>
          </a:p>
          <a:p>
            <a:pPr marL="285750" lvl="1" indent="-158750">
              <a:spcBef>
                <a:spcPct val="0"/>
              </a:spcBef>
              <a:spcAft>
                <a:spcPts val="590"/>
              </a:spcAft>
              <a:buFont typeface="Arial" panose="020B0604020202020204" pitchFamily="34" charset="0"/>
              <a:buChar char="•"/>
            </a:pPr>
            <a:endParaRPr lang="en-US" dirty="0">
              <a:solidFill>
                <a:srgbClr val="646D72"/>
              </a:solidFill>
              <a:latin typeface="Arial" charset="0"/>
              <a:ea typeface="ＭＳ Ｐゴシック" pitchFamily="34" charset="-128"/>
              <a:cs typeface="Times New Roman" pitchFamily="18" charset="0"/>
            </a:endParaRPr>
          </a:p>
          <a:p>
            <a:pPr marL="285750" lvl="1" indent="-158750">
              <a:spcBef>
                <a:spcPct val="0"/>
              </a:spcBef>
              <a:spcAft>
                <a:spcPts val="590"/>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Socially prescribed perfectionism, believing others only value you if you’re perfect.</a:t>
            </a:r>
          </a:p>
          <a:p>
            <a:pPr>
              <a:spcBef>
                <a:spcPct val="0"/>
              </a:spcBef>
              <a:spcAft>
                <a:spcPts val="590"/>
              </a:spcAft>
              <a:buClr>
                <a:schemeClr val="tx2"/>
              </a:buClr>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dirty="0">
                <a:solidFill>
                  <a:srgbClr val="646D72"/>
                </a:solidFill>
                <a:latin typeface="Arial" charset="0"/>
                <a:ea typeface="ＭＳ Ｐゴシック" pitchFamily="34" charset="-128"/>
                <a:cs typeface="Times New Roman" pitchFamily="18" charset="0"/>
              </a:rPr>
              <a:t>Studies have shown that while perfectionists are more motivated and more likely to work longer hours, perfectionism can be detrimental also. Perfectionism can negatively impact our mental and physical health by increasing stress levels, burnout, anxiety and depression. Perfectionists may also spend too much time on a task trying to make it just right as well as have tendencies toward resistance to change. </a:t>
            </a:r>
          </a:p>
          <a:p>
            <a:pPr>
              <a:spcBef>
                <a:spcPct val="0"/>
              </a:spcBef>
              <a:spcAft>
                <a:spcPts val="590"/>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590"/>
              </a:spcAft>
              <a:buClr>
                <a:schemeClr val="tx2"/>
              </a:buClr>
            </a:pPr>
            <a:endParaRPr lang="en-US" dirty="0">
              <a:solidFill>
                <a:srgbClr val="646D72"/>
              </a:solidFill>
              <a:latin typeface="Arial" charset="0"/>
              <a:ea typeface="ＭＳ Ｐゴシック" pitchFamily="34" charset="-128"/>
              <a:cs typeface="Times New Roman" pitchFamily="18" charset="0"/>
            </a:endParaRPr>
          </a:p>
          <a:p>
            <a:pPr>
              <a:spcBef>
                <a:spcPct val="0"/>
              </a:spcBef>
              <a:spcAft>
                <a:spcPts val="176"/>
              </a:spcAft>
              <a:buClr>
                <a:schemeClr val="tx2"/>
              </a:buClr>
            </a:pPr>
            <a:endParaRPr lang="en-US" sz="794" dirty="0">
              <a:solidFill>
                <a:srgbClr val="646D72"/>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206374850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C545855E87924DB3247990127315F1" ma:contentTypeVersion="6" ma:contentTypeDescription="Create a new document." ma:contentTypeScope="" ma:versionID="456c557502309b6cd128780b2ad0eaea">
  <xsd:schema xmlns:xsd="http://www.w3.org/2001/XMLSchema" xmlns:xs="http://www.w3.org/2001/XMLSchema" xmlns:p="http://schemas.microsoft.com/office/2006/metadata/properties" xmlns:ns2="c273b457-660a-447b-8cda-a4882ac44999" xmlns:ns3="69ac14c1-3af8-4a5e-bfe5-3d8625b3835a" targetNamespace="http://schemas.microsoft.com/office/2006/metadata/properties" ma:root="true" ma:fieldsID="40862ad8856acaa6978f9d8b4f259c90" ns2:_="" ns3:_="">
    <xsd:import namespace="c273b457-660a-447b-8cda-a4882ac44999"/>
    <xsd:import namespace="69ac14c1-3af8-4a5e-bfe5-3d8625b383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73b457-660a-447b-8cda-a4882ac449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ac14c1-3af8-4a5e-bfe5-3d8625b3835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193359-9E61-4AF8-80B0-5CEAB07443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73b457-660a-447b-8cda-a4882ac44999"/>
    <ds:schemaRef ds:uri="69ac14c1-3af8-4a5e-bfe5-3d8625b38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2E3BD3-9387-47A4-87D9-8B3091718384}">
  <ds:schemaRefs>
    <ds:schemaRef ds:uri="http://schemas.microsoft.com/sharepoint/v3/contenttype/forms"/>
  </ds:schemaRefs>
</ds:datastoreItem>
</file>

<file path=customXml/itemProps3.xml><?xml version="1.0" encoding="utf-8"?>
<ds:datastoreItem xmlns:ds="http://schemas.openxmlformats.org/officeDocument/2006/customXml" ds:itemID="{B62F2305-BCDA-4F44-9B3C-85193507C64A}">
  <ds:schemaRefs>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d7b5156c-7859-495b-a65c-a7601d85f73c"/>
  </ds:schemaRefs>
</ds:datastoreItem>
</file>

<file path=docProps/app.xml><?xml version="1.0" encoding="utf-8"?>
<Properties xmlns="http://schemas.openxmlformats.org/officeDocument/2006/extended-properties" xmlns:vt="http://schemas.openxmlformats.org/officeDocument/2006/docPropsVTypes">
  <Template/>
  <TotalTime>19309</TotalTime>
  <Words>3144</Words>
  <Application>Microsoft Office PowerPoint</Application>
  <PresentationFormat>On-screen Show (4:3)</PresentationFormat>
  <Paragraphs>399</Paragraphs>
  <Slides>29</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ＭＳ Ｐゴシック</vt:lpstr>
      <vt:lpstr>Arial</vt:lpstr>
      <vt:lpstr>Calibri</vt:lpstr>
      <vt:lpstr>Georgia</vt:lpstr>
      <vt:lpstr>System Font Regular</vt:lpstr>
      <vt:lpstr>Master Theme</vt:lpstr>
      <vt:lpstr>Making the Most  of Your Working Day</vt:lpstr>
      <vt:lpstr>The Program</vt:lpstr>
      <vt:lpstr>Learning Points</vt:lpstr>
      <vt:lpstr>What Is Time Management?</vt:lpstr>
      <vt:lpstr>Procrastination and Perfectionism </vt:lpstr>
      <vt:lpstr>Procrastination and Perfectionism </vt:lpstr>
      <vt:lpstr>Procrastination and Perfectionism </vt:lpstr>
      <vt:lpstr>Procrastination and Perfectionism </vt:lpstr>
      <vt:lpstr>Procrastination and Perfectionism </vt:lpstr>
      <vt:lpstr>Procrastination and Perfectionism </vt:lpstr>
      <vt:lpstr>Procrastination and Perfectionism </vt:lpstr>
      <vt:lpstr>Procrastination and Perfectionism </vt:lpstr>
      <vt:lpstr>Seven Strategies  for Prioritization</vt:lpstr>
      <vt:lpstr>Seven Strategies  for Prioritization</vt:lpstr>
      <vt:lpstr>Seven Strategies  for Prioritization</vt:lpstr>
      <vt:lpstr>Seven Strategies  for Prioritization</vt:lpstr>
      <vt:lpstr>How To Classify Tasks</vt:lpstr>
      <vt:lpstr>How To Classify Tasks</vt:lpstr>
      <vt:lpstr>How To Classify Tasks</vt:lpstr>
      <vt:lpstr>How To Classify Tasks</vt:lpstr>
      <vt:lpstr>How To Classify Tasks</vt:lpstr>
      <vt:lpstr>How To Negotiate</vt:lpstr>
      <vt:lpstr>How To Negotiate</vt:lpstr>
      <vt:lpstr>How To Negotiate</vt:lpstr>
      <vt:lpstr>How To  Minimize Distractions</vt:lpstr>
      <vt:lpstr>How To  Minimize Distractions</vt:lpstr>
      <vt:lpstr>Make Time for Yourself</vt:lpstr>
      <vt:lpstr>Make Your Action Plan</vt:lpstr>
      <vt:lpstr>About Professional Support</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HowtoSupportMentalHealthConcerns_</dc:title>
  <dc:creator>Pickett, Amy</dc:creator>
  <cp:lastModifiedBy>Jessica Strange</cp:lastModifiedBy>
  <cp:revision>533</cp:revision>
  <cp:lastPrinted>2019-07-08T18:40:26Z</cp:lastPrinted>
  <dcterms:created xsi:type="dcterms:W3CDTF">2010-06-15T23:09:07Z</dcterms:created>
  <dcterms:modified xsi:type="dcterms:W3CDTF">2021-03-12T16:02:49Z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0x010100BFC545855E87924DB3247990127315F1</vt:lpwstr>
  </property>
  <property fmtid="{D5CDD505-2E9C-101B-9397-08002B2CF9AE}" pid="3" name="Order">
    <vt:r8>130500</vt:r8>
  </property>
</Properties>
</file>