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93" r:id="rId4"/>
  </p:sldMasterIdLst>
  <p:notesMasterIdLst>
    <p:notesMasterId r:id="rId47"/>
  </p:notesMasterIdLst>
  <p:handoutMasterIdLst>
    <p:handoutMasterId r:id="rId48"/>
  </p:handoutMasterIdLst>
  <p:sldIdLst>
    <p:sldId id="280" r:id="rId5"/>
    <p:sldId id="284" r:id="rId6"/>
    <p:sldId id="286" r:id="rId7"/>
    <p:sldId id="288" r:id="rId8"/>
    <p:sldId id="290" r:id="rId9"/>
    <p:sldId id="338" r:id="rId10"/>
    <p:sldId id="291" r:id="rId11"/>
    <p:sldId id="292" r:id="rId12"/>
    <p:sldId id="293" r:id="rId13"/>
    <p:sldId id="296" r:id="rId14"/>
    <p:sldId id="298" r:id="rId15"/>
    <p:sldId id="299" r:id="rId16"/>
    <p:sldId id="301" r:id="rId17"/>
    <p:sldId id="302" r:id="rId18"/>
    <p:sldId id="339" r:id="rId19"/>
    <p:sldId id="304" r:id="rId20"/>
    <p:sldId id="305" r:id="rId21"/>
    <p:sldId id="306" r:id="rId22"/>
    <p:sldId id="307" r:id="rId23"/>
    <p:sldId id="308" r:id="rId24"/>
    <p:sldId id="309" r:id="rId25"/>
    <p:sldId id="312" r:id="rId26"/>
    <p:sldId id="313" r:id="rId27"/>
    <p:sldId id="314" r:id="rId28"/>
    <p:sldId id="315" r:id="rId29"/>
    <p:sldId id="317" r:id="rId30"/>
    <p:sldId id="318" r:id="rId31"/>
    <p:sldId id="319" r:id="rId32"/>
    <p:sldId id="320" r:id="rId33"/>
    <p:sldId id="321" r:id="rId34"/>
    <p:sldId id="322" r:id="rId35"/>
    <p:sldId id="323" r:id="rId36"/>
    <p:sldId id="324" r:id="rId37"/>
    <p:sldId id="326" r:id="rId38"/>
    <p:sldId id="327" r:id="rId39"/>
    <p:sldId id="340" r:id="rId40"/>
    <p:sldId id="329" r:id="rId41"/>
    <p:sldId id="330" r:id="rId42"/>
    <p:sldId id="331" r:id="rId43"/>
    <p:sldId id="334" r:id="rId44"/>
    <p:sldId id="336" r:id="rId45"/>
    <p:sldId id="342" r:id="rId46"/>
  </p:sldIdLst>
  <p:sldSz cx="6858000" cy="9144000" type="screen4x3"/>
  <p:notesSz cx="7102475" cy="9388475"/>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82" autoAdjust="0"/>
    <p:restoredTop sz="94689"/>
  </p:normalViewPr>
  <p:slideViewPr>
    <p:cSldViewPr snapToGrid="0" showGuides="1">
      <p:cViewPr varScale="1">
        <p:scale>
          <a:sx n="54" d="100"/>
          <a:sy n="54" d="100"/>
        </p:scale>
        <p:origin x="2850" y="96"/>
      </p:cViewPr>
      <p:guideLst>
        <p:guide orient="horz" pos="2880"/>
        <p:guide pos="2160"/>
      </p:guideLst>
    </p:cSldViewPr>
  </p:slideViewPr>
  <p:notesTextViewPr>
    <p:cViewPr>
      <p:scale>
        <a:sx n="100" d="100"/>
        <a:sy n="100" d="100"/>
      </p:scale>
      <p:origin x="0" y="0"/>
    </p:cViewPr>
  </p:notesTextViewPr>
  <p:sorterViewPr>
    <p:cViewPr>
      <p:scale>
        <a:sx n="42" d="100"/>
        <a:sy n="42"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cs typeface="+mn-cs"/>
              </a:defRPr>
            </a:lvl1pPr>
          </a:lstStyle>
          <a:p>
            <a:pPr>
              <a:defRPr/>
            </a:pPr>
            <a:endParaRPr lang="en-US" altLang="en-US"/>
          </a:p>
        </p:txBody>
      </p:sp>
      <p:sp>
        <p:nvSpPr>
          <p:cNvPr id="3" name="Date Placeholder 2"/>
          <p:cNvSpPr>
            <a:spLocks noGrp="1"/>
          </p:cNvSpPr>
          <p:nvPr>
            <p:ph type="dt" sz="quarter"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cs typeface="+mn-cs"/>
              </a:defRPr>
            </a:lvl1pPr>
          </a:lstStyle>
          <a:p>
            <a:pPr>
              <a:defRPr/>
            </a:pPr>
            <a:fld id="{C2DED084-8427-4593-8BBB-CB1A0AEFC7AE}" type="datetime1">
              <a:rPr lang="en-US" altLang="en-US"/>
              <a:pPr>
                <a:defRPr/>
              </a:pPr>
              <a:t>2/9/2022</a:t>
            </a:fld>
            <a:endParaRPr lang="en-US" altLang="en-US" dirty="0"/>
          </a:p>
        </p:txBody>
      </p:sp>
      <p:sp>
        <p:nvSpPr>
          <p:cNvPr id="4" name="Footer Placeholder 3"/>
          <p:cNvSpPr>
            <a:spLocks noGrp="1"/>
          </p:cNvSpPr>
          <p:nvPr>
            <p:ph type="ftr" sz="quarter" idx="2"/>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cs typeface="+mn-cs"/>
              </a:defRPr>
            </a:lvl1pPr>
          </a:lstStyle>
          <a:p>
            <a:pPr>
              <a:defRPr/>
            </a:pPr>
            <a:endParaRPr lang="en-US" altLang="en-US"/>
          </a:p>
        </p:txBody>
      </p:sp>
      <p:sp>
        <p:nvSpPr>
          <p:cNvPr id="5" name="Slide Number Placeholder 4"/>
          <p:cNvSpPr>
            <a:spLocks noGrp="1"/>
          </p:cNvSpPr>
          <p:nvPr>
            <p:ph type="sldNum" sz="quarter" idx="3"/>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cs typeface="Arial" charset="0"/>
              </a:defRPr>
            </a:lvl1pPr>
          </a:lstStyle>
          <a:p>
            <a:pPr>
              <a:defRPr/>
            </a:pPr>
            <a:fld id="{95FBDAEB-086C-4E3D-B919-BE83C6ACF7CE}" type="slidenum">
              <a:rPr lang="en-US" altLang="en-US"/>
              <a:pPr>
                <a:defRPr/>
              </a:pPr>
              <a:t>‹#›</a:t>
            </a:fld>
            <a:endParaRPr lang="en-US" altLang="en-US"/>
          </a:p>
        </p:txBody>
      </p:sp>
    </p:spTree>
    <p:extLst>
      <p:ext uri="{BB962C8B-B14F-4D97-AF65-F5344CB8AC3E}">
        <p14:creationId xmlns:p14="http://schemas.microsoft.com/office/powerpoint/2010/main" val="241154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cs typeface="+mn-cs"/>
              </a:defRPr>
            </a:lvl1pPr>
          </a:lstStyle>
          <a:p>
            <a:pPr>
              <a:defRPr/>
            </a:pPr>
            <a:endParaRPr lang="en-US" altLang="en-US"/>
          </a:p>
        </p:txBody>
      </p:sp>
      <p:sp>
        <p:nvSpPr>
          <p:cNvPr id="3" name="Date Placeholder 2"/>
          <p:cNvSpPr>
            <a:spLocks noGrp="1"/>
          </p:cNvSpPr>
          <p:nvPr>
            <p:ph type="dt"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cs typeface="+mn-cs"/>
              </a:defRPr>
            </a:lvl1pPr>
          </a:lstStyle>
          <a:p>
            <a:pPr>
              <a:defRPr/>
            </a:pPr>
            <a:fld id="{2BAFBBE9-440C-4381-97DB-4440F6B3D17C}" type="datetime1">
              <a:rPr lang="en-US" altLang="en-US"/>
              <a:pPr>
                <a:defRPr/>
              </a:pPr>
              <a:t>2/9/2022</a:t>
            </a:fld>
            <a:endParaRPr lang="en-US" altLang="en-US" dirty="0"/>
          </a:p>
        </p:txBody>
      </p:sp>
      <p:sp>
        <p:nvSpPr>
          <p:cNvPr id="62468" name="Slide Image Placeholder 3"/>
          <p:cNvSpPr>
            <a:spLocks noGrp="1" noRot="1" noChangeAspect="1"/>
          </p:cNvSpPr>
          <p:nvPr>
            <p:ph type="sldImg" idx="2"/>
          </p:nvPr>
        </p:nvSpPr>
        <p:spPr bwMode="auto">
          <a:xfrm>
            <a:off x="2232025" y="704850"/>
            <a:ext cx="2638425" cy="3521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11200" y="4459288"/>
            <a:ext cx="5680075"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cs typeface="+mn-cs"/>
              </a:defRPr>
            </a:lvl1pPr>
          </a:lstStyle>
          <a:p>
            <a:pPr>
              <a:defRPr/>
            </a:pPr>
            <a:endParaRPr lang="en-US" altLang="en-US"/>
          </a:p>
        </p:txBody>
      </p:sp>
      <p:sp>
        <p:nvSpPr>
          <p:cNvPr id="7" name="Slide Number Placeholder 6"/>
          <p:cNvSpPr>
            <a:spLocks noGrp="1"/>
          </p:cNvSpPr>
          <p:nvPr>
            <p:ph type="sldNum" sz="quarter" idx="5"/>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cs typeface="Arial" charset="0"/>
              </a:defRPr>
            </a:lvl1pPr>
          </a:lstStyle>
          <a:p>
            <a:pPr>
              <a:defRPr/>
            </a:pPr>
            <a:fld id="{D7817695-F2D9-4698-9EAB-BCE1210995D0}" type="slidenum">
              <a:rPr lang="en-US" altLang="en-US"/>
              <a:pPr>
                <a:defRPr/>
              </a:pPr>
              <a:t>‹#›</a:t>
            </a:fld>
            <a:endParaRPr lang="en-US" altLang="en-US"/>
          </a:p>
        </p:txBody>
      </p:sp>
    </p:spTree>
    <p:extLst>
      <p:ext uri="{BB962C8B-B14F-4D97-AF65-F5344CB8AC3E}">
        <p14:creationId xmlns:p14="http://schemas.microsoft.com/office/powerpoint/2010/main" val="272440809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2197100" y="696913"/>
            <a:ext cx="2616200" cy="3486150"/>
          </a:xfrm>
          <a:ln/>
        </p:spPr>
      </p:sp>
      <p:sp>
        <p:nvSpPr>
          <p:cNvPr id="645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451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0CC2A83-A6E4-4723-A007-AAFE217FDECA}" type="slidenum">
              <a:rPr lang="en-US" altLang="en-US">
                <a:solidFill>
                  <a:srgbClr val="646D72"/>
                </a:solidFill>
                <a:latin typeface="Calibri" pitchFamily="34" charset="0"/>
                <a:cs typeface="Arial" charset="0"/>
              </a:rPr>
              <a:pPr algn="r" eaLnBrk="1" hangingPunct="1">
                <a:spcBef>
                  <a:spcPct val="0"/>
                </a:spcBef>
              </a:pPr>
              <a:t>2</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8708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2197100" y="696913"/>
            <a:ext cx="2616200" cy="3486150"/>
          </a:xfrm>
          <a:ln/>
        </p:spPr>
      </p:sp>
      <p:sp>
        <p:nvSpPr>
          <p:cNvPr id="788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885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430E2C8-CBDD-48B4-9C23-1ED1059E14C1}" type="slidenum">
              <a:rPr lang="en-US" altLang="en-US">
                <a:solidFill>
                  <a:srgbClr val="646D72"/>
                </a:solidFill>
                <a:latin typeface="Calibri" pitchFamily="34" charset="0"/>
                <a:cs typeface="Arial" charset="0"/>
              </a:rPr>
              <a:pPr algn="r" eaLnBrk="1" hangingPunct="1">
                <a:spcBef>
                  <a:spcPct val="0"/>
                </a:spcBef>
              </a:pPr>
              <a:t>12</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221428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2197100" y="696913"/>
            <a:ext cx="2616200" cy="3486150"/>
          </a:xfrm>
          <a:ln/>
        </p:spPr>
      </p:sp>
      <p:sp>
        <p:nvSpPr>
          <p:cNvPr id="808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09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8A64986-EF10-4405-98C0-90FF85074EF6}" type="slidenum">
              <a:rPr lang="en-US" altLang="en-US">
                <a:solidFill>
                  <a:srgbClr val="646D72"/>
                </a:solidFill>
                <a:latin typeface="Calibri" pitchFamily="34" charset="0"/>
                <a:cs typeface="Arial" charset="0"/>
              </a:rPr>
              <a:pPr algn="r" eaLnBrk="1" hangingPunct="1">
                <a:spcBef>
                  <a:spcPct val="0"/>
                </a:spcBef>
              </a:pPr>
              <a:t>14</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09237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2197100" y="696913"/>
            <a:ext cx="2616200" cy="3486150"/>
          </a:xfrm>
          <a:ln/>
        </p:spPr>
      </p:sp>
      <p:sp>
        <p:nvSpPr>
          <p:cNvPr id="819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19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5F17E35-C753-4392-B0A0-5898393CFD69}" type="slidenum">
              <a:rPr lang="en-US" altLang="en-US">
                <a:solidFill>
                  <a:srgbClr val="646D72"/>
                </a:solidFill>
                <a:latin typeface="Calibri" pitchFamily="34" charset="0"/>
                <a:cs typeface="Arial" charset="0"/>
              </a:rPr>
              <a:pPr algn="r" eaLnBrk="1" hangingPunct="1">
                <a:spcBef>
                  <a:spcPct val="0"/>
                </a:spcBef>
              </a:pPr>
              <a:t>15</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535729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2197100" y="696913"/>
            <a:ext cx="2616200" cy="3486150"/>
          </a:xfrm>
          <a:ln/>
        </p:spPr>
      </p:sp>
      <p:sp>
        <p:nvSpPr>
          <p:cNvPr id="829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29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D287DC6-694C-4258-B7F7-C9273332C894}" type="slidenum">
              <a:rPr lang="en-US" altLang="en-US">
                <a:solidFill>
                  <a:srgbClr val="646D72"/>
                </a:solidFill>
                <a:latin typeface="Calibri" pitchFamily="34" charset="0"/>
                <a:cs typeface="Arial" charset="0"/>
              </a:rPr>
              <a:pPr algn="r" eaLnBrk="1" hangingPunct="1">
                <a:spcBef>
                  <a:spcPct val="0"/>
                </a:spcBef>
              </a:pPr>
              <a:t>16</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112897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2197100" y="696913"/>
            <a:ext cx="2616200" cy="3486150"/>
          </a:xfrm>
          <a:ln/>
        </p:spPr>
      </p:sp>
      <p:sp>
        <p:nvSpPr>
          <p:cNvPr id="839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39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8F450BD-6AEB-4B65-923F-A618F4BC0C60}" type="slidenum">
              <a:rPr lang="en-US" altLang="en-US">
                <a:solidFill>
                  <a:srgbClr val="646D72"/>
                </a:solidFill>
                <a:latin typeface="Calibri" pitchFamily="34" charset="0"/>
                <a:cs typeface="Arial" charset="0"/>
              </a:rPr>
              <a:pPr algn="r" eaLnBrk="1" hangingPunct="1">
                <a:spcBef>
                  <a:spcPct val="0"/>
                </a:spcBef>
              </a:pPr>
              <a:t>17</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0866475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2197100" y="696913"/>
            <a:ext cx="2616200" cy="3486150"/>
          </a:xfrm>
          <a:ln/>
        </p:spPr>
      </p:sp>
      <p:sp>
        <p:nvSpPr>
          <p:cNvPr id="849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49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93DCC0E-21E8-44FF-9D1A-E60C039C1926}" type="slidenum">
              <a:rPr lang="en-US" altLang="en-US">
                <a:solidFill>
                  <a:srgbClr val="646D72"/>
                </a:solidFill>
                <a:latin typeface="Calibri" pitchFamily="34" charset="0"/>
                <a:cs typeface="Arial" charset="0"/>
              </a:rPr>
              <a:pPr algn="r" eaLnBrk="1" hangingPunct="1">
                <a:spcBef>
                  <a:spcPct val="0"/>
                </a:spcBef>
              </a:pPr>
              <a:t>18</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703532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2197100" y="696913"/>
            <a:ext cx="2616200" cy="3486150"/>
          </a:xfrm>
          <a:ln/>
        </p:spPr>
      </p:sp>
      <p:sp>
        <p:nvSpPr>
          <p:cNvPr id="860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60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758FB38-68B4-486A-B9F2-42FF848B60A9}" type="slidenum">
              <a:rPr lang="en-US" altLang="en-US">
                <a:solidFill>
                  <a:srgbClr val="646D72"/>
                </a:solidFill>
                <a:latin typeface="Calibri" pitchFamily="34" charset="0"/>
                <a:cs typeface="Arial" charset="0"/>
              </a:rPr>
              <a:pPr algn="r" eaLnBrk="1" hangingPunct="1">
                <a:spcBef>
                  <a:spcPct val="0"/>
                </a:spcBef>
              </a:pPr>
              <a:t>19</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05128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2197100" y="696913"/>
            <a:ext cx="2616200" cy="3486150"/>
          </a:xfrm>
          <a:ln/>
        </p:spPr>
      </p:sp>
      <p:sp>
        <p:nvSpPr>
          <p:cNvPr id="870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70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83202B7-F4B4-4BF2-8E74-08438053BBF1}" type="slidenum">
              <a:rPr lang="en-US" altLang="en-US">
                <a:solidFill>
                  <a:srgbClr val="646D72"/>
                </a:solidFill>
                <a:latin typeface="Calibri" pitchFamily="34" charset="0"/>
                <a:cs typeface="Arial" charset="0"/>
              </a:rPr>
              <a:pPr algn="r" eaLnBrk="1" hangingPunct="1">
                <a:spcBef>
                  <a:spcPct val="0"/>
                </a:spcBef>
              </a:pPr>
              <a:t>20</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377859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2197100" y="696913"/>
            <a:ext cx="2616200" cy="3486150"/>
          </a:xfrm>
          <a:ln/>
        </p:spPr>
      </p:sp>
      <p:sp>
        <p:nvSpPr>
          <p:cNvPr id="880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80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6A3CBCB-AA77-4957-AAB1-73727523433D}" type="slidenum">
              <a:rPr lang="en-US" altLang="en-US">
                <a:solidFill>
                  <a:srgbClr val="646D72"/>
                </a:solidFill>
                <a:latin typeface="Calibri" pitchFamily="34" charset="0"/>
                <a:cs typeface="Arial" charset="0"/>
              </a:rPr>
              <a:pPr algn="r" eaLnBrk="1" hangingPunct="1">
                <a:spcBef>
                  <a:spcPct val="0"/>
                </a:spcBef>
              </a:pPr>
              <a:t>21</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030820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2197100" y="696913"/>
            <a:ext cx="2616200" cy="3486150"/>
          </a:xfrm>
          <a:ln/>
        </p:spPr>
      </p:sp>
      <p:sp>
        <p:nvSpPr>
          <p:cNvPr id="911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114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D578E9B-4CEC-4D4D-8602-B3A2D8AE4F89}" type="slidenum">
              <a:rPr lang="en-US" altLang="en-US">
                <a:solidFill>
                  <a:srgbClr val="646D72"/>
                </a:solidFill>
                <a:latin typeface="Calibri" pitchFamily="34" charset="0"/>
                <a:cs typeface="Arial" charset="0"/>
              </a:rPr>
              <a:pPr algn="r" eaLnBrk="1" hangingPunct="1">
                <a:spcBef>
                  <a:spcPct val="0"/>
                </a:spcBef>
              </a:pPr>
              <a:t>22</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918284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2197100" y="696913"/>
            <a:ext cx="2616200" cy="3486150"/>
          </a:xfrm>
          <a:ln/>
        </p:spPr>
      </p:sp>
      <p:sp>
        <p:nvSpPr>
          <p:cNvPr id="665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65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94AF43F-DE58-4DBA-9147-57539C541C72}" type="slidenum">
              <a:rPr lang="en-US" altLang="en-US">
                <a:solidFill>
                  <a:srgbClr val="646D72"/>
                </a:solidFill>
                <a:latin typeface="Calibri" pitchFamily="34" charset="0"/>
                <a:cs typeface="Arial" charset="0"/>
              </a:rPr>
              <a:pPr algn="r" eaLnBrk="1" hangingPunct="1">
                <a:spcBef>
                  <a:spcPct val="0"/>
                </a:spcBef>
              </a:pPr>
              <a:t>3</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611562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2197100" y="696913"/>
            <a:ext cx="2616200" cy="3486150"/>
          </a:xfrm>
          <a:ln/>
        </p:spPr>
      </p:sp>
      <p:sp>
        <p:nvSpPr>
          <p:cNvPr id="921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21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05A0DDE-A82C-4A8C-823D-9B5F0ADF12C9}" type="slidenum">
              <a:rPr lang="en-US" altLang="en-US">
                <a:solidFill>
                  <a:srgbClr val="646D72"/>
                </a:solidFill>
                <a:latin typeface="Calibri" pitchFamily="34" charset="0"/>
                <a:cs typeface="Arial" charset="0"/>
              </a:rPr>
              <a:pPr algn="r" eaLnBrk="1" hangingPunct="1">
                <a:spcBef>
                  <a:spcPct val="0"/>
                </a:spcBef>
              </a:pPr>
              <a:t>23</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336090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2197100" y="696913"/>
            <a:ext cx="2616200" cy="3486150"/>
          </a:xfrm>
          <a:ln/>
        </p:spPr>
      </p:sp>
      <p:sp>
        <p:nvSpPr>
          <p:cNvPr id="931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318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6204509-97B8-420D-8E0E-C49EE925C67E}" type="slidenum">
              <a:rPr lang="en-US" altLang="en-US">
                <a:solidFill>
                  <a:srgbClr val="646D72"/>
                </a:solidFill>
                <a:latin typeface="Calibri" pitchFamily="34" charset="0"/>
                <a:cs typeface="Arial" charset="0"/>
              </a:rPr>
              <a:pPr algn="r" eaLnBrk="1" hangingPunct="1">
                <a:spcBef>
                  <a:spcPct val="0"/>
                </a:spcBef>
              </a:pPr>
              <a:t>24</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3817179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2197100" y="696913"/>
            <a:ext cx="2616200" cy="3486150"/>
          </a:xfrm>
          <a:ln/>
        </p:spPr>
      </p:sp>
      <p:sp>
        <p:nvSpPr>
          <p:cNvPr id="942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42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B32D40A-8BE6-43FC-BB7B-89BFB1E94A0F}" type="slidenum">
              <a:rPr lang="en-US" altLang="en-US">
                <a:solidFill>
                  <a:srgbClr val="646D72"/>
                </a:solidFill>
                <a:latin typeface="Calibri" pitchFamily="34" charset="0"/>
                <a:cs typeface="Arial" charset="0"/>
              </a:rPr>
              <a:pPr algn="r" eaLnBrk="1" hangingPunct="1">
                <a:spcBef>
                  <a:spcPct val="0"/>
                </a:spcBef>
              </a:pPr>
              <a:t>25</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065284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2197100" y="696913"/>
            <a:ext cx="2616200" cy="3486150"/>
          </a:xfrm>
          <a:ln/>
        </p:spPr>
      </p:sp>
      <p:sp>
        <p:nvSpPr>
          <p:cNvPr id="962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62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4766C02-AC2B-4311-943E-3FA5D18F81B3}" type="slidenum">
              <a:rPr lang="en-US" altLang="en-US">
                <a:solidFill>
                  <a:srgbClr val="646D72"/>
                </a:solidFill>
                <a:latin typeface="Calibri" pitchFamily="34" charset="0"/>
                <a:cs typeface="Arial" charset="0"/>
              </a:rPr>
              <a:pPr algn="r" eaLnBrk="1" hangingPunct="1">
                <a:spcBef>
                  <a:spcPct val="0"/>
                </a:spcBef>
              </a:pPr>
              <a:t>26</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495429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2197100" y="696913"/>
            <a:ext cx="2616200" cy="3486150"/>
          </a:xfrm>
          <a:ln/>
        </p:spPr>
      </p:sp>
      <p:sp>
        <p:nvSpPr>
          <p:cNvPr id="972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728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2AE5293-E22C-4C97-B4D7-9A60E500B8BF}" type="slidenum">
              <a:rPr lang="en-US" altLang="en-US">
                <a:solidFill>
                  <a:srgbClr val="646D72"/>
                </a:solidFill>
                <a:latin typeface="Calibri" pitchFamily="34" charset="0"/>
                <a:cs typeface="Arial" charset="0"/>
              </a:rPr>
              <a:pPr algn="r" eaLnBrk="1" hangingPunct="1">
                <a:spcBef>
                  <a:spcPct val="0"/>
                </a:spcBef>
              </a:pPr>
              <a:t>27</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224445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2197100" y="696913"/>
            <a:ext cx="2616200" cy="3486150"/>
          </a:xfrm>
          <a:ln/>
        </p:spPr>
      </p:sp>
      <p:sp>
        <p:nvSpPr>
          <p:cNvPr id="983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83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9781F94-2302-4383-BAD0-269A4D3F86E5}" type="slidenum">
              <a:rPr lang="en-US" altLang="en-US">
                <a:solidFill>
                  <a:srgbClr val="646D72"/>
                </a:solidFill>
                <a:latin typeface="Calibri" pitchFamily="34" charset="0"/>
                <a:cs typeface="Arial" charset="0"/>
              </a:rPr>
              <a:pPr algn="r" eaLnBrk="1" hangingPunct="1">
                <a:spcBef>
                  <a:spcPct val="0"/>
                </a:spcBef>
              </a:pPr>
              <a:t>28</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902868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2197100" y="696913"/>
            <a:ext cx="2616200" cy="3486150"/>
          </a:xfrm>
          <a:ln/>
        </p:spPr>
      </p:sp>
      <p:sp>
        <p:nvSpPr>
          <p:cNvPr id="993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93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E70E14D-7EC3-463A-AEF3-C10B890402D5}" type="slidenum">
              <a:rPr lang="en-US" altLang="en-US">
                <a:solidFill>
                  <a:srgbClr val="646D72"/>
                </a:solidFill>
                <a:latin typeface="Calibri" pitchFamily="34" charset="0"/>
                <a:cs typeface="Arial" charset="0"/>
              </a:rPr>
              <a:pPr algn="r" eaLnBrk="1" hangingPunct="1">
                <a:spcBef>
                  <a:spcPct val="0"/>
                </a:spcBef>
              </a:pPr>
              <a:t>29</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5607910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2197100" y="696913"/>
            <a:ext cx="2616200" cy="3486150"/>
          </a:xfrm>
          <a:ln/>
        </p:spPr>
      </p:sp>
      <p:sp>
        <p:nvSpPr>
          <p:cNvPr id="1003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03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B6E9A17-421A-4EF7-A627-2649BCB73822}" type="slidenum">
              <a:rPr lang="en-US" altLang="en-US">
                <a:solidFill>
                  <a:srgbClr val="646D72"/>
                </a:solidFill>
                <a:latin typeface="Calibri" pitchFamily="34" charset="0"/>
                <a:cs typeface="Arial" charset="0"/>
              </a:rPr>
              <a:pPr algn="r" eaLnBrk="1" hangingPunct="1">
                <a:spcBef>
                  <a:spcPct val="0"/>
                </a:spcBef>
              </a:pPr>
              <a:t>30</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594086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2197100" y="696913"/>
            <a:ext cx="2616200" cy="3486150"/>
          </a:xfrm>
          <a:ln/>
        </p:spPr>
      </p:sp>
      <p:sp>
        <p:nvSpPr>
          <p:cNvPr id="1013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13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9AEC546-EE83-497A-86FD-9B49964AB9B3}" type="slidenum">
              <a:rPr lang="en-US" altLang="en-US">
                <a:solidFill>
                  <a:srgbClr val="646D72"/>
                </a:solidFill>
                <a:latin typeface="Calibri" pitchFamily="34" charset="0"/>
                <a:cs typeface="Arial" charset="0"/>
              </a:rPr>
              <a:pPr algn="r" eaLnBrk="1" hangingPunct="1">
                <a:spcBef>
                  <a:spcPct val="0"/>
                </a:spcBef>
              </a:pPr>
              <a:t>31</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395051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xfrm>
            <a:off x="2197100" y="696913"/>
            <a:ext cx="2616200" cy="3486150"/>
          </a:xfrm>
          <a:ln/>
        </p:spPr>
      </p:sp>
      <p:sp>
        <p:nvSpPr>
          <p:cNvPr id="1024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24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3A330C6-43BE-47C5-AAA3-1EB0805F3DEB}" type="slidenum">
              <a:rPr lang="en-US" altLang="en-US">
                <a:solidFill>
                  <a:srgbClr val="646D72"/>
                </a:solidFill>
                <a:latin typeface="Calibri" pitchFamily="34" charset="0"/>
                <a:cs typeface="Arial" charset="0"/>
              </a:rPr>
              <a:pPr algn="r" eaLnBrk="1" hangingPunct="1">
                <a:spcBef>
                  <a:spcPct val="0"/>
                </a:spcBef>
              </a:pPr>
              <a:t>32</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57141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2197100" y="696913"/>
            <a:ext cx="2616200" cy="3486150"/>
          </a:xfrm>
          <a:ln/>
        </p:spPr>
      </p:sp>
      <p:sp>
        <p:nvSpPr>
          <p:cNvPr id="686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86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D6F467F-3462-410B-8B63-7FB7B1537756}" type="slidenum">
              <a:rPr lang="en-US" altLang="en-US">
                <a:solidFill>
                  <a:srgbClr val="646D72"/>
                </a:solidFill>
                <a:latin typeface="Calibri" pitchFamily="34" charset="0"/>
                <a:cs typeface="Arial" charset="0"/>
              </a:rPr>
              <a:pPr algn="r" eaLnBrk="1" hangingPunct="1">
                <a:spcBef>
                  <a:spcPct val="0"/>
                </a:spcBef>
              </a:pPr>
              <a:t>4</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8333447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2197100" y="696913"/>
            <a:ext cx="2616200" cy="3486150"/>
          </a:xfrm>
          <a:ln/>
        </p:spPr>
      </p:sp>
      <p:sp>
        <p:nvSpPr>
          <p:cNvPr id="1034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34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4E15CF8-CEBB-45FF-89FF-852F1D0BBB0F}" type="slidenum">
              <a:rPr lang="en-US" altLang="en-US">
                <a:solidFill>
                  <a:srgbClr val="646D72"/>
                </a:solidFill>
                <a:latin typeface="Calibri" pitchFamily="34" charset="0"/>
                <a:cs typeface="Arial" charset="0"/>
              </a:rPr>
              <a:pPr algn="r" eaLnBrk="1" hangingPunct="1">
                <a:spcBef>
                  <a:spcPct val="0"/>
                </a:spcBef>
              </a:pPr>
              <a:t>33</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1409093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2197100" y="696913"/>
            <a:ext cx="2616200" cy="3486150"/>
          </a:xfrm>
          <a:ln/>
        </p:spPr>
      </p:sp>
      <p:sp>
        <p:nvSpPr>
          <p:cNvPr id="1054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547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9D8609D-9F96-4E1C-A756-CE44BB4B9423}" type="slidenum">
              <a:rPr lang="en-US" altLang="en-US">
                <a:solidFill>
                  <a:srgbClr val="646D72"/>
                </a:solidFill>
                <a:latin typeface="Calibri" pitchFamily="34" charset="0"/>
                <a:cs typeface="Arial" charset="0"/>
              </a:rPr>
              <a:pPr algn="r" eaLnBrk="1" hangingPunct="1">
                <a:spcBef>
                  <a:spcPct val="0"/>
                </a:spcBef>
              </a:pPr>
              <a:t>34</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4232246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2197100" y="696913"/>
            <a:ext cx="2616200" cy="3486150"/>
          </a:xfrm>
          <a:ln/>
        </p:spPr>
      </p:sp>
      <p:sp>
        <p:nvSpPr>
          <p:cNvPr id="1064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650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C701567-46C3-44D7-AA19-9DB27CD17C91}" type="slidenum">
              <a:rPr lang="en-US" altLang="en-US">
                <a:solidFill>
                  <a:srgbClr val="646D72"/>
                </a:solidFill>
                <a:latin typeface="Calibri" pitchFamily="34" charset="0"/>
                <a:cs typeface="Arial" charset="0"/>
              </a:rPr>
              <a:pPr algn="r" eaLnBrk="1" hangingPunct="1">
                <a:spcBef>
                  <a:spcPct val="0"/>
                </a:spcBef>
              </a:pPr>
              <a:t>35</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881223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2197100" y="696913"/>
            <a:ext cx="2616200" cy="3486150"/>
          </a:xfrm>
          <a:ln/>
        </p:spPr>
      </p:sp>
      <p:sp>
        <p:nvSpPr>
          <p:cNvPr id="1075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75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78FD72F-F088-4252-8F7E-FB34FB81EE21}" type="slidenum">
              <a:rPr lang="en-US" altLang="en-US">
                <a:solidFill>
                  <a:srgbClr val="646D72"/>
                </a:solidFill>
                <a:latin typeface="Calibri" pitchFamily="34" charset="0"/>
                <a:cs typeface="Arial" charset="0"/>
              </a:rPr>
              <a:pPr algn="r" eaLnBrk="1" hangingPunct="1">
                <a:spcBef>
                  <a:spcPct val="0"/>
                </a:spcBef>
              </a:pPr>
              <a:t>36</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9213148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xfrm>
            <a:off x="2197100" y="696913"/>
            <a:ext cx="2616200" cy="3486150"/>
          </a:xfrm>
          <a:ln/>
        </p:spPr>
      </p:sp>
      <p:sp>
        <p:nvSpPr>
          <p:cNvPr id="1085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85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00BA6A-03E0-4DC6-B814-0A440235EFA2}" type="slidenum">
              <a:rPr lang="en-US" altLang="en-US">
                <a:solidFill>
                  <a:srgbClr val="646D72"/>
                </a:solidFill>
                <a:latin typeface="Calibri" pitchFamily="34" charset="0"/>
                <a:cs typeface="Arial" charset="0"/>
              </a:rPr>
              <a:pPr algn="r" eaLnBrk="1" hangingPunct="1">
                <a:spcBef>
                  <a:spcPct val="0"/>
                </a:spcBef>
              </a:pPr>
              <a:t>37</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7143963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2197100" y="696913"/>
            <a:ext cx="2616200" cy="3486150"/>
          </a:xfrm>
          <a:ln/>
        </p:spPr>
      </p:sp>
      <p:sp>
        <p:nvSpPr>
          <p:cNvPr id="1095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095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D4A4143-8C15-486B-A993-1402C5DC457B}" type="slidenum">
              <a:rPr lang="en-US" altLang="en-US">
                <a:solidFill>
                  <a:srgbClr val="646D72"/>
                </a:solidFill>
                <a:latin typeface="Calibri" pitchFamily="34" charset="0"/>
                <a:cs typeface="Arial" charset="0"/>
              </a:rPr>
              <a:pPr algn="r" eaLnBrk="1" hangingPunct="1">
                <a:spcBef>
                  <a:spcPct val="0"/>
                </a:spcBef>
              </a:pPr>
              <a:t>38</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0701029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2197100" y="696913"/>
            <a:ext cx="2616200" cy="3486150"/>
          </a:xfrm>
          <a:ln/>
        </p:spPr>
      </p:sp>
      <p:sp>
        <p:nvSpPr>
          <p:cNvPr id="1105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1059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35EFAD-BA6B-451B-83D6-D01AF4A97DF0}" type="slidenum">
              <a:rPr lang="en-US" altLang="en-US">
                <a:solidFill>
                  <a:srgbClr val="646D72"/>
                </a:solidFill>
                <a:latin typeface="Calibri" pitchFamily="34" charset="0"/>
                <a:cs typeface="Arial" charset="0"/>
              </a:rPr>
              <a:pPr algn="r" eaLnBrk="1" hangingPunct="1">
                <a:spcBef>
                  <a:spcPct val="0"/>
                </a:spcBef>
              </a:pPr>
              <a:t>39</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9451432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2197100" y="696913"/>
            <a:ext cx="2616200" cy="3486150"/>
          </a:xfrm>
          <a:ln/>
        </p:spPr>
      </p:sp>
      <p:sp>
        <p:nvSpPr>
          <p:cNvPr id="1136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136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B792E2B-2FCA-4341-8D54-EE2F4DC5C83E}" type="slidenum">
              <a:rPr lang="en-US" altLang="en-US">
                <a:solidFill>
                  <a:srgbClr val="646D72"/>
                </a:solidFill>
                <a:latin typeface="Calibri" pitchFamily="34" charset="0"/>
                <a:cs typeface="Arial" charset="0"/>
              </a:rPr>
              <a:pPr algn="r" eaLnBrk="1" hangingPunct="1">
                <a:spcBef>
                  <a:spcPct val="0"/>
                </a:spcBef>
              </a:pPr>
              <a:t>40</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42330279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2197100" y="696913"/>
            <a:ext cx="2616200" cy="3486150"/>
          </a:xfrm>
          <a:ln/>
        </p:spPr>
      </p:sp>
      <p:sp>
        <p:nvSpPr>
          <p:cNvPr id="11571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115716" name="Slide Number Placeholder 3"/>
          <p:cNvSpPr>
            <a:spLocks noGrp="1"/>
          </p:cNvSpPr>
          <p:nvPr>
            <p:ph type="sldNum" sz="quarter" idx="5"/>
          </p:nvPr>
        </p:nvSpPr>
        <p:spPr>
          <a:noFill/>
        </p:spPr>
        <p:txBody>
          <a:bodyPr/>
          <a:lstStyle>
            <a:lvl1pPr defTabSz="461498">
              <a:spcBef>
                <a:spcPct val="30000"/>
              </a:spcBef>
              <a:defRPr sz="1200">
                <a:solidFill>
                  <a:schemeClr val="tx1"/>
                </a:solidFill>
                <a:latin typeface="Arial" charset="0"/>
                <a:ea typeface="ＭＳ Ｐゴシック" pitchFamily="34" charset="-128"/>
              </a:defRPr>
            </a:lvl1pPr>
            <a:lvl2pPr marL="712653" indent="-271562" defTabSz="461498">
              <a:spcBef>
                <a:spcPct val="30000"/>
              </a:spcBef>
              <a:defRPr sz="1200">
                <a:solidFill>
                  <a:schemeClr val="tx1"/>
                </a:solidFill>
                <a:latin typeface="Arial" charset="0"/>
                <a:ea typeface="ＭＳ Ｐゴシック" pitchFamily="34" charset="-128"/>
              </a:defRPr>
            </a:lvl2pPr>
            <a:lvl3pPr marL="1097235" indent="-216621" defTabSz="461498">
              <a:spcBef>
                <a:spcPct val="30000"/>
              </a:spcBef>
              <a:defRPr sz="1200">
                <a:solidFill>
                  <a:schemeClr val="tx1"/>
                </a:solidFill>
                <a:latin typeface="Arial" charset="0"/>
                <a:ea typeface="ＭＳ Ｐゴシック" pitchFamily="34" charset="-128"/>
              </a:defRPr>
            </a:lvl3pPr>
            <a:lvl4pPr marL="1538326" indent="-216621" defTabSz="461498">
              <a:spcBef>
                <a:spcPct val="30000"/>
              </a:spcBef>
              <a:defRPr sz="1200">
                <a:solidFill>
                  <a:schemeClr val="tx1"/>
                </a:solidFill>
                <a:latin typeface="Arial" charset="0"/>
                <a:ea typeface="ＭＳ Ｐゴシック" pitchFamily="34" charset="-128"/>
              </a:defRPr>
            </a:lvl4pPr>
            <a:lvl5pPr marL="1979417" indent="-216621" defTabSz="461498">
              <a:spcBef>
                <a:spcPct val="30000"/>
              </a:spcBef>
              <a:defRPr sz="1200">
                <a:solidFill>
                  <a:schemeClr val="tx1"/>
                </a:solidFill>
                <a:latin typeface="Arial" charset="0"/>
                <a:ea typeface="ＭＳ Ｐゴシック" pitchFamily="34" charset="-128"/>
              </a:defRPr>
            </a:lvl5pPr>
            <a:lvl6pPr marL="2431497" indent="-216621" defTabSz="461498" eaLnBrk="0" fontAlgn="base" hangingPunct="0">
              <a:spcBef>
                <a:spcPct val="30000"/>
              </a:spcBef>
              <a:spcAft>
                <a:spcPct val="0"/>
              </a:spcAft>
              <a:defRPr sz="1200">
                <a:solidFill>
                  <a:schemeClr val="tx1"/>
                </a:solidFill>
                <a:latin typeface="Arial" charset="0"/>
                <a:ea typeface="ＭＳ Ｐゴシック" pitchFamily="34" charset="-128"/>
              </a:defRPr>
            </a:lvl6pPr>
            <a:lvl7pPr marL="2883576" indent="-216621" defTabSz="461498" eaLnBrk="0" fontAlgn="base" hangingPunct="0">
              <a:spcBef>
                <a:spcPct val="30000"/>
              </a:spcBef>
              <a:spcAft>
                <a:spcPct val="0"/>
              </a:spcAft>
              <a:defRPr sz="1200">
                <a:solidFill>
                  <a:schemeClr val="tx1"/>
                </a:solidFill>
                <a:latin typeface="Arial" charset="0"/>
                <a:ea typeface="ＭＳ Ｐゴシック" pitchFamily="34" charset="-128"/>
              </a:defRPr>
            </a:lvl7pPr>
            <a:lvl8pPr marL="3335655" indent="-216621" defTabSz="461498" eaLnBrk="0" fontAlgn="base" hangingPunct="0">
              <a:spcBef>
                <a:spcPct val="30000"/>
              </a:spcBef>
              <a:spcAft>
                <a:spcPct val="0"/>
              </a:spcAft>
              <a:defRPr sz="1200">
                <a:solidFill>
                  <a:schemeClr val="tx1"/>
                </a:solidFill>
                <a:latin typeface="Arial" charset="0"/>
                <a:ea typeface="ＭＳ Ｐゴシック" pitchFamily="34" charset="-128"/>
              </a:defRPr>
            </a:lvl8pPr>
            <a:lvl9pPr marL="3787735" indent="-216621" defTabSz="46149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D2E76B9E-67C9-4273-885E-08F5048D9D2F}" type="slidenum">
              <a:rPr lang="en-US" altLang="en-US" sz="1300"/>
              <a:pPr>
                <a:spcBef>
                  <a:spcPct val="0"/>
                </a:spcBef>
              </a:pPr>
              <a:t>41</a:t>
            </a:fld>
            <a:endParaRPr lang="en-US" altLang="en-US" sz="1300"/>
          </a:p>
        </p:txBody>
      </p:sp>
    </p:spTree>
    <p:extLst>
      <p:ext uri="{BB962C8B-B14F-4D97-AF65-F5344CB8AC3E}">
        <p14:creationId xmlns:p14="http://schemas.microsoft.com/office/powerpoint/2010/main" val="27619030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42</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845373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97100" y="696913"/>
            <a:ext cx="2616200" cy="3486150"/>
          </a:xfrm>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08B9EE1-DC85-4D96-B351-7D97B3F4B40C}" type="slidenum">
              <a:rPr lang="en-US" altLang="en-US">
                <a:solidFill>
                  <a:srgbClr val="646D72"/>
                </a:solidFill>
                <a:latin typeface="Calibri" pitchFamily="34" charset="0"/>
                <a:cs typeface="Arial" charset="0"/>
              </a:rPr>
              <a:pPr algn="r" eaLnBrk="1" hangingPunct="1">
                <a:spcBef>
                  <a:spcPct val="0"/>
                </a:spcBef>
              </a:pPr>
              <a:t>5</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592145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2197100" y="696913"/>
            <a:ext cx="2616200" cy="3486150"/>
          </a:xfrm>
          <a:ln/>
        </p:spPr>
      </p:sp>
      <p:sp>
        <p:nvSpPr>
          <p:cNvPr id="706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06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342AB50-86B9-4A4B-B195-C90D5E117A80}" type="slidenum">
              <a:rPr lang="en-US" altLang="en-US">
                <a:solidFill>
                  <a:srgbClr val="646D72"/>
                </a:solidFill>
                <a:latin typeface="Calibri" pitchFamily="34" charset="0"/>
                <a:cs typeface="Arial" charset="0"/>
              </a:rPr>
              <a:pPr algn="r" eaLnBrk="1" hangingPunct="1">
                <a:spcBef>
                  <a:spcPct val="0"/>
                </a:spcBef>
              </a:pPr>
              <a:t>7</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181582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2197100" y="696913"/>
            <a:ext cx="2616200" cy="3486150"/>
          </a:xfrm>
          <a:ln/>
        </p:spPr>
      </p:sp>
      <p:sp>
        <p:nvSpPr>
          <p:cNvPr id="7168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168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47A006A-C500-42A9-AB14-10E827B333DC}" type="slidenum">
              <a:rPr lang="en-US" altLang="en-US">
                <a:solidFill>
                  <a:srgbClr val="646D72"/>
                </a:solidFill>
                <a:latin typeface="Calibri" pitchFamily="34" charset="0"/>
                <a:cs typeface="Arial" charset="0"/>
              </a:rPr>
              <a:pPr algn="r" eaLnBrk="1" hangingPunct="1">
                <a:spcBef>
                  <a:spcPct val="0"/>
                </a:spcBef>
              </a:pPr>
              <a:t>8</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62899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2197100" y="696913"/>
            <a:ext cx="2616200" cy="3486150"/>
          </a:xfrm>
          <a:ln/>
        </p:spPr>
      </p:sp>
      <p:sp>
        <p:nvSpPr>
          <p:cNvPr id="727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27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1078B1E-96B9-455A-A27F-A68A750CED71}" type="slidenum">
              <a:rPr lang="en-US" altLang="en-US">
                <a:solidFill>
                  <a:srgbClr val="646D72"/>
                </a:solidFill>
                <a:latin typeface="Calibri" pitchFamily="34" charset="0"/>
                <a:cs typeface="Arial" charset="0"/>
              </a:rPr>
              <a:pPr algn="r" eaLnBrk="1" hangingPunct="1">
                <a:spcBef>
                  <a:spcPct val="0"/>
                </a:spcBef>
              </a:pPr>
              <a:t>9</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2858645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2197100" y="696913"/>
            <a:ext cx="2616200" cy="3486150"/>
          </a:xfrm>
          <a:ln/>
        </p:spPr>
      </p:sp>
      <p:sp>
        <p:nvSpPr>
          <p:cNvPr id="757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57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CE2B1B3-9E37-4CBD-96D4-C0DD986B7A1C}" type="slidenum">
              <a:rPr lang="en-US" altLang="en-US">
                <a:solidFill>
                  <a:srgbClr val="646D72"/>
                </a:solidFill>
                <a:latin typeface="Calibri" pitchFamily="34" charset="0"/>
                <a:cs typeface="Arial" charset="0"/>
              </a:rPr>
              <a:pPr algn="r" eaLnBrk="1" hangingPunct="1">
                <a:spcBef>
                  <a:spcPct val="0"/>
                </a:spcBef>
              </a:pPr>
              <a:t>10</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40027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2197100" y="696913"/>
            <a:ext cx="2616200" cy="3486150"/>
          </a:xfrm>
          <a:ln/>
        </p:spPr>
      </p:sp>
      <p:sp>
        <p:nvSpPr>
          <p:cNvPr id="778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78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48" tIns="46574" rIns="93148" bIns="46574"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F94A676-C4CE-4D28-B066-4A3B773143F6}" type="slidenum">
              <a:rPr lang="en-US" altLang="en-US">
                <a:solidFill>
                  <a:srgbClr val="646D72"/>
                </a:solidFill>
                <a:latin typeface="Calibri" pitchFamily="34" charset="0"/>
                <a:cs typeface="Arial" charset="0"/>
              </a:rPr>
              <a:pPr algn="r" eaLnBrk="1" hangingPunct="1">
                <a:spcBef>
                  <a:spcPct val="0"/>
                </a:spcBef>
              </a:pPr>
              <a:t>11</a:t>
            </a:fld>
            <a:endParaRPr lang="en-US" altLang="en-US">
              <a:solidFill>
                <a:srgbClr val="646D72"/>
              </a:solidFill>
              <a:latin typeface="Calibri" pitchFamily="34" charset="0"/>
              <a:cs typeface="Arial" charset="0"/>
            </a:endParaRPr>
          </a:p>
        </p:txBody>
      </p:sp>
    </p:spTree>
    <p:extLst>
      <p:ext uri="{BB962C8B-B14F-4D97-AF65-F5344CB8AC3E}">
        <p14:creationId xmlns:p14="http://schemas.microsoft.com/office/powerpoint/2010/main" val="36744984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37301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1711173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9554503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6744494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8737567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115338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94069071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2308538515"/>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4110580032"/>
      </p:ext>
    </p:extLst>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p:cNvSpPr>
          <p:nvPr>
            <p:ph type="ctrTitle"/>
          </p:nvPr>
        </p:nvSpPr>
        <p:spPr/>
        <p:txBody>
          <a:bodyPr/>
          <a:lstStyle/>
          <a:p>
            <a:r>
              <a:rPr lang="en-US" altLang="en-US" dirty="0"/>
              <a:t>How To Build </a:t>
            </a:r>
            <a:br>
              <a:rPr lang="en-US" altLang="en-US" dirty="0"/>
            </a:br>
            <a:r>
              <a:rPr lang="en-US" altLang="en-US" dirty="0"/>
              <a:t>Successful Teams</a:t>
            </a:r>
          </a:p>
        </p:txBody>
      </p:sp>
      <p:sp>
        <p:nvSpPr>
          <p:cNvPr id="3075" name="Rectangle 11"/>
          <p:cNvSpPr>
            <a:spLocks noGrp="1"/>
          </p:cNvSpPr>
          <p:nvPr>
            <p:ph type="subTitle" idx="1"/>
          </p:nvPr>
        </p:nvSpPr>
        <p:spPr/>
        <p:txBody>
          <a:bodyPr vert="horz" wrap="square" lIns="0" tIns="0" rIns="0" bIns="0" rtlCol="0" anchor="t">
            <a:spAutoFit/>
          </a:bodyPr>
          <a:lstStyle/>
          <a:p>
            <a:r>
              <a:rPr lang="en-US" altLang="en-US" dirty="0"/>
              <a:t>A Discussion for Employees</a:t>
            </a:r>
          </a:p>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106166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1180" y="415637"/>
            <a:ext cx="6209828" cy="816557"/>
          </a:xfrm>
        </p:spPr>
        <p:txBody>
          <a:bodyPr/>
          <a:lstStyle/>
          <a:p>
            <a:r>
              <a:rPr lang="en-US" altLang="en-US"/>
              <a:t>Goals and Objectives</a:t>
            </a:r>
          </a:p>
        </p:txBody>
      </p:sp>
      <p:sp>
        <p:nvSpPr>
          <p:cNvPr id="19459" name="Text Placeholder 10"/>
          <p:cNvSpPr txBox="1">
            <a:spLocks/>
          </p:cNvSpPr>
          <p:nvPr/>
        </p:nvSpPr>
        <p:spPr bwMode="auto">
          <a:xfrm>
            <a:off x="336550" y="1978820"/>
            <a:ext cx="1543050" cy="3899786"/>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It’s important that all members of a team have common goals and objectives, and a clear sense of direction.</a:t>
            </a:r>
          </a:p>
          <a:p>
            <a:pPr>
              <a:spcBef>
                <a:spcPct val="0"/>
              </a:spcBef>
              <a:spcAft>
                <a:spcPts val="590"/>
              </a:spcAft>
              <a:buClr>
                <a:schemeClr val="tx2"/>
              </a:buClr>
              <a:buSzTx/>
            </a:pPr>
            <a:endParaRPr lang="en-US" altLang="en-US" sz="1412" b="1">
              <a:solidFill>
                <a:schemeClr val="bg1"/>
              </a:solidFill>
              <a:cs typeface="Arial" charset="0"/>
            </a:endParaRPr>
          </a:p>
          <a:p>
            <a:pPr>
              <a:spcBef>
                <a:spcPct val="0"/>
              </a:spcBef>
              <a:spcAft>
                <a:spcPts val="590"/>
              </a:spcAft>
              <a:buClr>
                <a:schemeClr val="tx2"/>
              </a:buClr>
              <a:buSzTx/>
            </a:pPr>
            <a:r>
              <a:rPr lang="en-US" altLang="en-US" sz="1412" b="1">
                <a:solidFill>
                  <a:schemeClr val="bg1"/>
                </a:solidFill>
                <a:cs typeface="Arial" charset="0"/>
              </a:rPr>
              <a:t>Write down your understanding of the goals and objectives of your group.</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19460" name="Text Placeholder 12"/>
          <p:cNvSpPr txBox="1">
            <a:spLocks/>
          </p:cNvSpPr>
          <p:nvPr/>
        </p:nvSpPr>
        <p:spPr bwMode="auto">
          <a:xfrm>
            <a:off x="1941514" y="1991146"/>
            <a:ext cx="4708668" cy="57025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a:solidFill>
                <a:srgbClr val="646D72"/>
              </a:solidFill>
              <a:cs typeface="Arial" charset="0"/>
            </a:endParaRPr>
          </a:p>
          <a:p>
            <a:pPr algn="ctr">
              <a:spcBef>
                <a:spcPct val="0"/>
              </a:spcBef>
              <a:spcAft>
                <a:spcPts val="786"/>
              </a:spcAft>
              <a:buClr>
                <a:schemeClr val="tx2"/>
              </a:buClr>
              <a:buSzTx/>
            </a:pPr>
            <a:endParaRPr lang="en-US" altLang="en-US" sz="1412">
              <a:solidFill>
                <a:srgbClr val="646D72"/>
              </a:solidFill>
              <a:cs typeface="Arial" charset="0"/>
            </a:endParaRPr>
          </a:p>
        </p:txBody>
      </p:sp>
    </p:spTree>
    <p:extLst>
      <p:ext uri="{BB962C8B-B14F-4D97-AF65-F5344CB8AC3E}">
        <p14:creationId xmlns:p14="http://schemas.microsoft.com/office/powerpoint/2010/main" val="359436328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a:xfrm>
            <a:off x="281180" y="415637"/>
            <a:ext cx="6209828" cy="816557"/>
          </a:xfrm>
        </p:spPr>
        <p:txBody>
          <a:bodyPr/>
          <a:lstStyle/>
          <a:p>
            <a:r>
              <a:rPr lang="en-US" altLang="en-US"/>
              <a:t>Managing Conflict</a:t>
            </a:r>
          </a:p>
        </p:txBody>
      </p:sp>
      <p:sp>
        <p:nvSpPr>
          <p:cNvPr id="21507" name="Title 1"/>
          <p:cNvSpPr>
            <a:spLocks/>
          </p:cNvSpPr>
          <p:nvPr/>
        </p:nvSpPr>
        <p:spPr bwMode="auto">
          <a:xfrm>
            <a:off x="406214" y="1872784"/>
            <a:ext cx="6189850" cy="6250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Aft>
                <a:spcPts val="590"/>
              </a:spcAft>
              <a:buClr>
                <a:schemeClr val="tx2"/>
              </a:buClr>
            </a:pPr>
            <a:r>
              <a:rPr lang="en-US" altLang="en-US" sz="1412" dirty="0">
                <a:cs typeface="Times New Roman" pitchFamily="18" charset="0"/>
              </a:rPr>
              <a:t>Disagreements are to be encouraged and accepted as a natural consequence of a dynamic, active organization. Effective teams create a climate in which people feel free to express their opinions, even when those opinions are at odds with those of other team members. </a:t>
            </a:r>
          </a:p>
          <a:p>
            <a:pPr>
              <a:spcAft>
                <a:spcPts val="590"/>
              </a:spcAft>
              <a:buClr>
                <a:schemeClr val="tx2"/>
              </a:buClr>
            </a:pPr>
            <a:r>
              <a:rPr lang="en-US" altLang="en-US" sz="1412" dirty="0">
                <a:cs typeface="Times New Roman" pitchFamily="18" charset="0"/>
              </a:rPr>
              <a:t>Problems often arise from the manner in which an opinion is expressed. Conflict can be destructive or constructive. Attacking another team member, denigrating another position, taking a hostile tone of voice or using an aggressive hand gesture can lead to destructive conflict. Strive to keep discussions civil and polite at all times and model that to your co-workers. </a:t>
            </a:r>
          </a:p>
          <a:p>
            <a:pPr>
              <a:spcAft>
                <a:spcPts val="590"/>
              </a:spcAft>
              <a:buClr>
                <a:schemeClr val="tx2"/>
              </a:buClr>
            </a:pPr>
            <a:r>
              <a:rPr lang="en-US" altLang="en-US" sz="1412" dirty="0">
                <a:cs typeface="Times New Roman" pitchFamily="18" charset="0"/>
              </a:rPr>
              <a:t>Effective teams want differences to be expressed, and members want to use their communication and listening skills to ensure that all points surface. They see diversity of opinions and style as a strength of the team. As a result, team members are supported in their efforts to articulate their ideas, to come forth with contrary information and to discuss their feelings in a positive manner.</a:t>
            </a:r>
          </a:p>
          <a:p>
            <a:pPr>
              <a:spcAft>
                <a:spcPts val="590"/>
              </a:spcAft>
              <a:buClr>
                <a:schemeClr val="tx2"/>
              </a:buClr>
            </a:pPr>
            <a:endParaRPr lang="en-US" altLang="en-US" sz="1412" dirty="0">
              <a:cs typeface="Times New Roman" pitchFamily="18" charset="0"/>
            </a:endParaRPr>
          </a:p>
          <a:p>
            <a:pPr>
              <a:spcAft>
                <a:spcPts val="590"/>
              </a:spcAft>
              <a:buClr>
                <a:schemeClr val="tx2"/>
              </a:buClr>
            </a:pPr>
            <a:r>
              <a:rPr lang="en-US" altLang="en-US" sz="1412" dirty="0">
                <a:cs typeface="Times New Roman" pitchFamily="18" charset="0"/>
              </a:rPr>
              <a:t>How are differences of opinion on your team handled now? </a:t>
            </a:r>
          </a:p>
          <a:p>
            <a:pPr>
              <a:spcAft>
                <a:spcPts val="590"/>
              </a:spcAft>
              <a:buClr>
                <a:schemeClr val="tx2"/>
              </a:buClr>
            </a:pPr>
            <a:r>
              <a:rPr lang="en-US" altLang="en-US" sz="1412" dirty="0">
                <a:cs typeface="Times New Roman" pitchFamily="18" charset="0"/>
              </a:rPr>
              <a:t>How can you help make the environment a safe place to handle controversy and resolve problems? </a:t>
            </a:r>
          </a:p>
          <a:p>
            <a:pPr>
              <a:spcAft>
                <a:spcPts val="590"/>
              </a:spcAft>
              <a:buClr>
                <a:schemeClr val="tx2"/>
              </a:buClr>
            </a:pPr>
            <a:r>
              <a:rPr lang="en-US" altLang="en-US" sz="1412" dirty="0">
                <a:cs typeface="Times New Roman" pitchFamily="18" charset="0"/>
              </a:rPr>
              <a:t>How can you incorporate diverse ways of handling conflict on your team moving forward? </a:t>
            </a:r>
          </a:p>
          <a:p>
            <a:pPr>
              <a:spcAft>
                <a:spcPts val="590"/>
              </a:spcAft>
              <a:buClr>
                <a:schemeClr val="tx2"/>
              </a:buClr>
            </a:pPr>
            <a:r>
              <a:rPr lang="en-US" altLang="en-US" sz="1412" dirty="0">
                <a:cs typeface="Times New Roman" pitchFamily="18" charset="0"/>
              </a:rPr>
              <a:t>If there’s time, please share your thoughts with the group today. </a:t>
            </a:r>
          </a:p>
        </p:txBody>
      </p:sp>
    </p:spTree>
    <p:extLst>
      <p:ext uri="{BB962C8B-B14F-4D97-AF65-F5344CB8AC3E}">
        <p14:creationId xmlns:p14="http://schemas.microsoft.com/office/powerpoint/2010/main" val="7596354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a:xfrm>
            <a:off x="281180" y="415637"/>
            <a:ext cx="6209828" cy="816557"/>
          </a:xfrm>
        </p:spPr>
        <p:txBody>
          <a:bodyPr/>
          <a:lstStyle/>
          <a:p>
            <a:r>
              <a:rPr lang="en-US" altLang="en-US"/>
              <a:t>Managing Conflict</a:t>
            </a:r>
          </a:p>
        </p:txBody>
      </p:sp>
      <p:sp>
        <p:nvSpPr>
          <p:cNvPr id="22531" name="Title 1"/>
          <p:cNvSpPr>
            <a:spLocks/>
          </p:cNvSpPr>
          <p:nvPr/>
        </p:nvSpPr>
        <p:spPr bwMode="auto">
          <a:xfrm>
            <a:off x="423863" y="5866280"/>
            <a:ext cx="6172200" cy="2257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endParaRPr lang="en-US" altLang="en-US" sz="1147">
              <a:solidFill>
                <a:srgbClr val="646D72"/>
              </a:solidFill>
              <a:ea typeface="Arial Unicode MS" pitchFamily="34" charset="-128"/>
              <a:cs typeface="Arial Unicode MS" pitchFamily="34" charset="-128"/>
            </a:endParaRPr>
          </a:p>
          <a:p>
            <a:pPr>
              <a:spcBef>
                <a:spcPct val="0"/>
              </a:spcBef>
              <a:spcAft>
                <a:spcPts val="1573"/>
              </a:spcAft>
              <a:buClr>
                <a:schemeClr val="tx2"/>
              </a:buClr>
              <a:buSzTx/>
            </a:pPr>
            <a:endParaRPr lang="en-US" altLang="en-US" sz="1147" b="1">
              <a:solidFill>
                <a:schemeClr val="tx2"/>
              </a:solidFill>
              <a:ea typeface="Arial Unicode MS" pitchFamily="34" charset="-128"/>
              <a:cs typeface="Arial Unicode MS" pitchFamily="34" charset="-128"/>
            </a:endParaRPr>
          </a:p>
        </p:txBody>
      </p:sp>
      <p:sp>
        <p:nvSpPr>
          <p:cNvPr id="22532" name="Text Placeholder 19"/>
          <p:cNvSpPr txBox="1">
            <a:spLocks/>
          </p:cNvSpPr>
          <p:nvPr/>
        </p:nvSpPr>
        <p:spPr bwMode="auto">
          <a:xfrm>
            <a:off x="404185" y="1878204"/>
            <a:ext cx="2640012" cy="4007644"/>
          </a:xfrm>
          <a:prstGeom prst="rect">
            <a:avLst/>
          </a:prstGeom>
          <a:noFill/>
          <a:ln w="12700">
            <a:solidFill>
              <a:srgbClr val="535A5D"/>
            </a:solidFill>
            <a:miter lim="800000"/>
            <a:headEnd/>
            <a:tailEnd/>
          </a:ln>
          <a:extLst>
            <a:ext uri="{909E8E84-426E-40DD-AFC4-6F175D3DCCD1}">
              <a14:hiddenFill xmlns:a14="http://schemas.microsoft.com/office/drawing/2010/main">
                <a:solidFill>
                  <a:srgbClr val="FFFFFF"/>
                </a:solidFill>
              </a14:hiddenFill>
            </a:ext>
          </a:extLst>
        </p:spPr>
        <p:txBody>
          <a:bodyPr lIns="89896" tIns="539378" rIns="89896" bIns="0" anchor="t"/>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Deepens differences </a:t>
            </a:r>
            <a:br>
              <a:rPr lang="en-US" sz="1765" dirty="0">
                <a:solidFill>
                  <a:schemeClr val="tx1"/>
                </a:solidFill>
              </a:rPr>
            </a:br>
            <a:r>
              <a:rPr lang="en-US" altLang="en-US" sz="1147" dirty="0">
                <a:solidFill>
                  <a:srgbClr val="646D72"/>
                </a:solidFill>
                <a:cs typeface="Arial" charset="0"/>
              </a:rPr>
              <a:t>in values.</a:t>
            </a:r>
          </a:p>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Makes people afraid to </a:t>
            </a:r>
            <a:br>
              <a:rPr lang="en-US" sz="1765" dirty="0">
                <a:solidFill>
                  <a:schemeClr val="tx1"/>
                </a:solidFill>
              </a:rPr>
            </a:br>
            <a:r>
              <a:rPr lang="en-US" altLang="en-US" sz="1147" dirty="0">
                <a:solidFill>
                  <a:srgbClr val="646D72"/>
                </a:solidFill>
                <a:cs typeface="Arial" charset="0"/>
              </a:rPr>
              <a:t>speak up.</a:t>
            </a:r>
          </a:p>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Diverts energy from more important activities and issues.</a:t>
            </a:r>
          </a:p>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Destroys the morale of people or reinforces poor self-concepts.</a:t>
            </a:r>
          </a:p>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Polarizes groups so they increase internal cohesiveness and reduce inter-group cooperation.</a:t>
            </a:r>
          </a:p>
          <a:p>
            <a:pPr>
              <a:spcBef>
                <a:spcPct val="0"/>
              </a:spcBef>
              <a:spcAft>
                <a:spcPts val="786"/>
              </a:spcAft>
              <a:buClr>
                <a:schemeClr val="tx2"/>
              </a:buClr>
              <a:buSzTx/>
              <a:buFont typeface="Wingdings" pitchFamily="2" charset="2"/>
              <a:buChar char="§"/>
            </a:pPr>
            <a:r>
              <a:rPr lang="en-US" altLang="en-US" sz="1147" dirty="0">
                <a:solidFill>
                  <a:srgbClr val="646D72"/>
                </a:solidFill>
                <a:cs typeface="Arial" charset="0"/>
              </a:rPr>
              <a:t>Produces irresponsible and regrettable behavior such as name-calling and fighting.</a:t>
            </a:r>
          </a:p>
        </p:txBody>
      </p:sp>
      <p:sp>
        <p:nvSpPr>
          <p:cNvPr id="22533" name="Text Placeholder 18"/>
          <p:cNvSpPr txBox="1">
            <a:spLocks/>
          </p:cNvSpPr>
          <p:nvPr/>
        </p:nvSpPr>
        <p:spPr bwMode="auto">
          <a:xfrm>
            <a:off x="404185" y="1876663"/>
            <a:ext cx="2640012" cy="437590"/>
          </a:xfrm>
          <a:prstGeom prst="rect">
            <a:avLst/>
          </a:prstGeom>
          <a:solidFill>
            <a:schemeClr val="accent1"/>
          </a:solidFill>
          <a:ln>
            <a:noFill/>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412" b="1">
                <a:solidFill>
                  <a:schemeClr val="bg1"/>
                </a:solidFill>
                <a:cs typeface="Arial" charset="0"/>
              </a:rPr>
              <a:t>Destructive Approach</a:t>
            </a:r>
          </a:p>
        </p:txBody>
      </p:sp>
      <p:sp>
        <p:nvSpPr>
          <p:cNvPr id="20" name="Text Placeholder 19"/>
          <p:cNvSpPr txBox="1">
            <a:spLocks/>
          </p:cNvSpPr>
          <p:nvPr/>
        </p:nvSpPr>
        <p:spPr bwMode="auto">
          <a:xfrm>
            <a:off x="3212473" y="1885907"/>
            <a:ext cx="3239314" cy="3999940"/>
          </a:xfrm>
          <a:prstGeom prst="rect">
            <a:avLst/>
          </a:prstGeom>
          <a:noFill/>
          <a:ln w="12700">
            <a:solidFill>
              <a:srgbClr val="535A5D"/>
            </a:solidFill>
            <a:miter lim="800000"/>
            <a:headEnd/>
            <a:tailEnd/>
          </a:ln>
        </p:spPr>
        <p:txBody>
          <a:bodyPr lIns="89896" tIns="539378" rIns="89896" bIns="0" anchor="t"/>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0722" indent="-280722" eaLnBrk="1" hangingPunct="1">
              <a:spcAft>
                <a:spcPts val="885"/>
              </a:spcAft>
              <a:buClr>
                <a:schemeClr val="accent2"/>
              </a:buClr>
              <a:buFont typeface="Wingdings" charset="2"/>
              <a:buChar char="§"/>
              <a:defRPr/>
            </a:pPr>
            <a:r>
              <a:rPr lang="en-US" sz="1147" dirty="0">
                <a:solidFill>
                  <a:srgbClr val="535A5D"/>
                </a:solidFill>
              </a:rPr>
              <a:t>Clarifies issues of importance</a:t>
            </a:r>
            <a:r>
              <a:rPr lang="en-US" sz="1147" dirty="0">
                <a:solidFill>
                  <a:srgbClr val="535A5D"/>
                </a:solidFill>
                <a:cs typeface="Arial"/>
              </a:rPr>
              <a:t>.</a:t>
            </a:r>
            <a:endParaRPr lang="en-US" sz="1765" dirty="0"/>
          </a:p>
          <a:p>
            <a:pPr marL="280722" indent="-280722" eaLnBrk="1" hangingPunct="1">
              <a:spcAft>
                <a:spcPts val="885"/>
              </a:spcAft>
              <a:buClr>
                <a:schemeClr val="accent2"/>
              </a:buClr>
              <a:buFont typeface="Wingdings" charset="2"/>
              <a:buChar char="§"/>
              <a:defRPr/>
            </a:pPr>
            <a:r>
              <a:rPr lang="en-US" sz="1147" dirty="0">
                <a:solidFill>
                  <a:srgbClr val="535A5D"/>
                </a:solidFill>
              </a:rPr>
              <a:t>Results in solutions to problems</a:t>
            </a:r>
            <a:r>
              <a:rPr lang="en-US" sz="1147" dirty="0">
                <a:solidFill>
                  <a:srgbClr val="535A5D"/>
                </a:solidFill>
                <a:cs typeface="Arial"/>
              </a:rPr>
              <a:t>.</a:t>
            </a:r>
          </a:p>
          <a:p>
            <a:pPr marL="280722" indent="-280722" eaLnBrk="1" hangingPunct="1">
              <a:spcAft>
                <a:spcPts val="885"/>
              </a:spcAft>
              <a:buClr>
                <a:schemeClr val="accent2"/>
              </a:buClr>
              <a:buFont typeface="Wingdings" charset="2"/>
              <a:buChar char="§"/>
              <a:defRPr/>
            </a:pPr>
            <a:r>
              <a:rPr lang="en-US" sz="1147" dirty="0">
                <a:solidFill>
                  <a:srgbClr val="535A5D"/>
                </a:solidFill>
              </a:rPr>
              <a:t>Creates authentic communication</a:t>
            </a:r>
            <a:endParaRPr lang="en-US" sz="1147" dirty="0">
              <a:solidFill>
                <a:srgbClr val="535A5D"/>
              </a:solidFill>
              <a:cs typeface="Arial"/>
            </a:endParaRPr>
          </a:p>
          <a:p>
            <a:pPr marL="280722" indent="-280722" eaLnBrk="1" hangingPunct="1">
              <a:spcAft>
                <a:spcPts val="885"/>
              </a:spcAft>
              <a:buClr>
                <a:schemeClr val="accent2"/>
              </a:buClr>
              <a:buFont typeface="Wingdings" charset="2"/>
              <a:buChar char="§"/>
              <a:defRPr/>
            </a:pPr>
            <a:r>
              <a:rPr lang="en-US" sz="1147" dirty="0">
                <a:solidFill>
                  <a:srgbClr val="535A5D"/>
                </a:solidFill>
              </a:rPr>
              <a:t>Serves as a release for pent-up emotions, anxiety and stress</a:t>
            </a:r>
            <a:r>
              <a:rPr lang="en-US" sz="1147" dirty="0">
                <a:solidFill>
                  <a:srgbClr val="535A5D"/>
                </a:solidFill>
                <a:cs typeface="Arial"/>
              </a:rPr>
              <a:t>.</a:t>
            </a:r>
          </a:p>
          <a:p>
            <a:pPr marL="280722" indent="-280722" eaLnBrk="1" hangingPunct="1">
              <a:spcAft>
                <a:spcPts val="885"/>
              </a:spcAft>
              <a:buClr>
                <a:schemeClr val="accent2"/>
              </a:buClr>
              <a:buFont typeface="Wingdings" charset="2"/>
              <a:buChar char="§"/>
              <a:defRPr/>
            </a:pPr>
            <a:r>
              <a:rPr lang="en-US" sz="1147" dirty="0">
                <a:solidFill>
                  <a:srgbClr val="535A5D"/>
                </a:solidFill>
              </a:rPr>
              <a:t>Increases the involvement of individuals in issues of importance to them</a:t>
            </a:r>
            <a:r>
              <a:rPr lang="en-US" sz="1147" dirty="0">
                <a:solidFill>
                  <a:srgbClr val="535A5D"/>
                </a:solidFill>
                <a:cs typeface="Arial"/>
              </a:rPr>
              <a:t>.</a:t>
            </a:r>
          </a:p>
          <a:p>
            <a:pPr marL="280722" indent="-280722" eaLnBrk="1" hangingPunct="1">
              <a:spcAft>
                <a:spcPts val="885"/>
              </a:spcAft>
              <a:buClr>
                <a:schemeClr val="accent2"/>
              </a:buClr>
              <a:buFont typeface="Wingdings" charset="2"/>
              <a:buChar char="§"/>
              <a:defRPr/>
            </a:pPr>
            <a:r>
              <a:rPr lang="en-US" sz="1147" dirty="0">
                <a:solidFill>
                  <a:srgbClr val="535A5D"/>
                </a:solidFill>
              </a:rPr>
              <a:t>Helps individuals grow personally and apply what they learn to future situations</a:t>
            </a:r>
            <a:r>
              <a:rPr lang="en-US" sz="1147" dirty="0">
                <a:solidFill>
                  <a:srgbClr val="535A5D"/>
                </a:solidFill>
                <a:cs typeface="Arial"/>
              </a:rPr>
              <a:t>.</a:t>
            </a:r>
          </a:p>
          <a:p>
            <a:pPr marL="280722" indent="-280722" eaLnBrk="1" hangingPunct="1">
              <a:spcAft>
                <a:spcPts val="885"/>
              </a:spcAft>
              <a:buClr>
                <a:schemeClr val="accent2"/>
              </a:buClr>
              <a:buFont typeface="Wingdings" charset="2"/>
              <a:buChar char="§"/>
              <a:defRPr/>
            </a:pPr>
            <a:r>
              <a:rPr lang="en-US" sz="1147" dirty="0">
                <a:solidFill>
                  <a:srgbClr val="535A5D"/>
                </a:solidFill>
              </a:rPr>
              <a:t>Helps build cohesiveness among people by sharing the conflict, celebrating in </a:t>
            </a:r>
            <a:br>
              <a:rPr lang="en-US" sz="1765" dirty="0">
                <a:latin typeface="+mn-ea"/>
                <a:cs typeface="+mn-ea"/>
              </a:rPr>
            </a:br>
            <a:r>
              <a:rPr lang="en-US" sz="1147" dirty="0">
                <a:solidFill>
                  <a:srgbClr val="535A5D"/>
                </a:solidFill>
              </a:rPr>
              <a:t>its settlement and learning more about each other</a:t>
            </a:r>
            <a:r>
              <a:rPr lang="en-US" sz="1147" dirty="0">
                <a:solidFill>
                  <a:srgbClr val="535A5D"/>
                </a:solidFill>
                <a:cs typeface="Arial"/>
              </a:rPr>
              <a:t>.</a:t>
            </a:r>
          </a:p>
        </p:txBody>
      </p:sp>
      <p:sp>
        <p:nvSpPr>
          <p:cNvPr id="21" name="Text Placeholder 18"/>
          <p:cNvSpPr txBox="1">
            <a:spLocks/>
          </p:cNvSpPr>
          <p:nvPr/>
        </p:nvSpPr>
        <p:spPr bwMode="auto">
          <a:xfrm>
            <a:off x="3212473" y="1876663"/>
            <a:ext cx="3239314" cy="429885"/>
          </a:xfrm>
          <a:prstGeom prst="rect">
            <a:avLst/>
          </a:prstGeom>
          <a:solidFill>
            <a:schemeClr val="accent2"/>
          </a:solidFill>
          <a:ln>
            <a:miter lim="800000"/>
            <a:headEnd/>
            <a:tailEnd/>
          </a:ln>
        </p:spPr>
        <p:txBody>
          <a:bodyPr lIns="0" tIns="0" rIns="0" bIns="26969"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r>
              <a:rPr lang="en-US" sz="1412" b="1" dirty="0">
                <a:solidFill>
                  <a:schemeClr val="bg1"/>
                </a:solidFill>
              </a:rPr>
              <a:t>Constructive Approach</a:t>
            </a:r>
          </a:p>
        </p:txBody>
      </p:sp>
    </p:spTree>
    <p:extLst>
      <p:ext uri="{BB962C8B-B14F-4D97-AF65-F5344CB8AC3E}">
        <p14:creationId xmlns:p14="http://schemas.microsoft.com/office/powerpoint/2010/main" val="173484035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19"/>
          <p:cNvSpPr txBox="1">
            <a:spLocks/>
          </p:cNvSpPr>
          <p:nvPr/>
        </p:nvSpPr>
        <p:spPr bwMode="auto">
          <a:xfrm>
            <a:off x="392096" y="1753692"/>
            <a:ext cx="6172200" cy="620791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cs typeface="Arial" charset="0"/>
            </a:endParaRPr>
          </a:p>
        </p:txBody>
      </p:sp>
      <p:sp>
        <p:nvSpPr>
          <p:cNvPr id="24579" name="Title 7"/>
          <p:cNvSpPr>
            <a:spLocks noGrp="1"/>
          </p:cNvSpPr>
          <p:nvPr>
            <p:ph type="title"/>
          </p:nvPr>
        </p:nvSpPr>
        <p:spPr>
          <a:xfrm>
            <a:off x="281180" y="415637"/>
            <a:ext cx="6209828" cy="816557"/>
          </a:xfrm>
        </p:spPr>
        <p:txBody>
          <a:bodyPr/>
          <a:lstStyle/>
          <a:p>
            <a:r>
              <a:rPr lang="en-US" altLang="en-US"/>
              <a:t>Team Development Survey</a:t>
            </a:r>
          </a:p>
        </p:txBody>
      </p:sp>
      <p:sp>
        <p:nvSpPr>
          <p:cNvPr id="24580" name="Text Placeholder 5"/>
          <p:cNvSpPr txBox="1">
            <a:spLocks/>
          </p:cNvSpPr>
          <p:nvPr/>
        </p:nvSpPr>
        <p:spPr bwMode="auto">
          <a:xfrm>
            <a:off x="431452" y="1451694"/>
            <a:ext cx="6172200" cy="38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412" b="1">
                <a:solidFill>
                  <a:schemeClr val="tx2"/>
                </a:solidFill>
                <a:cs typeface="Arial" charset="0"/>
              </a:rPr>
              <a:t>How often is the statement true?          </a:t>
            </a:r>
            <a:r>
              <a:rPr lang="en-US" altLang="en-US" sz="971">
                <a:solidFill>
                  <a:srgbClr val="646D72"/>
                </a:solidFill>
                <a:cs typeface="Arial" charset="0"/>
              </a:rPr>
              <a:t>Seldom      Sometimes      Often          Frequently</a:t>
            </a:r>
          </a:p>
          <a:p>
            <a:pPr eaLnBrk="1" hangingPunct="1">
              <a:spcBef>
                <a:spcPct val="0"/>
              </a:spcBef>
              <a:buClr>
                <a:schemeClr val="tx2"/>
              </a:buClr>
              <a:buSzTx/>
            </a:pPr>
            <a:endParaRPr lang="en-US" altLang="en-US" sz="2206" b="1">
              <a:solidFill>
                <a:schemeClr val="tx2"/>
              </a:solidFill>
              <a:cs typeface="Arial" charset="0"/>
            </a:endParaRPr>
          </a:p>
        </p:txBody>
      </p:sp>
      <p:sp>
        <p:nvSpPr>
          <p:cNvPr id="24581" name="Text Placeholder 19"/>
          <p:cNvSpPr txBox="1">
            <a:spLocks/>
          </p:cNvSpPr>
          <p:nvPr/>
        </p:nvSpPr>
        <p:spPr bwMode="auto">
          <a:xfrm>
            <a:off x="3602022" y="1405470"/>
            <a:ext cx="2962275" cy="655614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r>
              <a:rPr lang="en-US" altLang="en-US" sz="971">
                <a:solidFill>
                  <a:srgbClr val="646D72"/>
                </a:solidFill>
                <a:cs typeface="Arial" charset="0"/>
              </a:rPr>
              <a:t>   </a:t>
            </a:r>
          </a:p>
        </p:txBody>
      </p:sp>
      <p:sp>
        <p:nvSpPr>
          <p:cNvPr id="24582" name="TextBox 11"/>
          <p:cNvSpPr txBox="1">
            <a:spLocks noChangeArrowheads="1"/>
          </p:cNvSpPr>
          <p:nvPr/>
        </p:nvSpPr>
        <p:spPr bwMode="auto">
          <a:xfrm>
            <a:off x="392097" y="1844601"/>
            <a:ext cx="3209925" cy="611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lstStyle>
            <a:lvl1pPr marL="182563" indent="-182563">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6349" indent="-256349">
              <a:spcBef>
                <a:spcPct val="0"/>
              </a:spcBef>
              <a:spcAft>
                <a:spcPts val="786"/>
              </a:spcAft>
              <a:buClrTx/>
              <a:buSzTx/>
              <a:buFontTx/>
              <a:buAutoNum type="arabicPeriod"/>
            </a:pPr>
            <a:r>
              <a:rPr lang="en-US" altLang="en-US" sz="1147" b="1" dirty="0">
                <a:solidFill>
                  <a:schemeClr val="tx2"/>
                </a:solidFill>
                <a:cs typeface="Arial" charset="0"/>
              </a:rPr>
              <a:t>Clear purpose. </a:t>
            </a:r>
            <a:r>
              <a:rPr lang="en-US" altLang="en-US" sz="1147" dirty="0">
                <a:solidFill>
                  <a:srgbClr val="646D72"/>
                </a:solidFill>
                <a:cs typeface="Arial" charset="0"/>
              </a:rPr>
              <a:t>The vision, mission, goal or task of the team has been defined and is accepted by everyone. There’s an action plan.</a:t>
            </a:r>
          </a:p>
          <a:p>
            <a:pPr marL="256349" indent="-256349">
              <a:spcBef>
                <a:spcPct val="0"/>
              </a:spcBef>
              <a:spcAft>
                <a:spcPts val="786"/>
              </a:spcAft>
              <a:buClrTx/>
              <a:buSzTx/>
              <a:buFontTx/>
              <a:buAutoNum type="arabicPeriod"/>
            </a:pPr>
            <a:r>
              <a:rPr lang="en-US" altLang="en-US" sz="1147" b="1" dirty="0">
                <a:solidFill>
                  <a:schemeClr val="tx2"/>
                </a:solidFill>
                <a:cs typeface="Arial" charset="0"/>
              </a:rPr>
              <a:t>Informality. </a:t>
            </a:r>
            <a:r>
              <a:rPr lang="en-US" altLang="en-US" sz="1147" dirty="0">
                <a:solidFill>
                  <a:srgbClr val="646D72"/>
                </a:solidFill>
                <a:cs typeface="Arial" charset="0"/>
              </a:rPr>
              <a:t>The climate tends to be informal, comfortable and relaxed. </a:t>
            </a:r>
            <a:br>
              <a:rPr lang="en-US" altLang="en-US" sz="1147" dirty="0">
                <a:solidFill>
                  <a:srgbClr val="646D72"/>
                </a:solidFill>
                <a:cs typeface="Arial" charset="0"/>
              </a:rPr>
            </a:br>
            <a:r>
              <a:rPr lang="en-US" altLang="en-US" sz="1147" dirty="0">
                <a:solidFill>
                  <a:srgbClr val="646D72"/>
                </a:solidFill>
                <a:cs typeface="Arial" charset="0"/>
              </a:rPr>
              <a:t>There are no obvious tensions or signs</a:t>
            </a:r>
            <a:br>
              <a:rPr lang="en-US" altLang="en-US" sz="1147" dirty="0">
                <a:solidFill>
                  <a:srgbClr val="646D72"/>
                </a:solidFill>
                <a:cs typeface="Arial" charset="0"/>
              </a:rPr>
            </a:br>
            <a:r>
              <a:rPr lang="en-US" altLang="en-US" sz="1147" dirty="0">
                <a:solidFill>
                  <a:srgbClr val="646D72"/>
                </a:solidFill>
                <a:cs typeface="Arial" charset="0"/>
              </a:rPr>
              <a:t>of boredom.</a:t>
            </a:r>
          </a:p>
          <a:p>
            <a:pPr marL="256349" indent="-256349">
              <a:spcBef>
                <a:spcPct val="0"/>
              </a:spcBef>
              <a:spcAft>
                <a:spcPts val="786"/>
              </a:spcAft>
              <a:buClrTx/>
              <a:buSzTx/>
              <a:buFontTx/>
              <a:buAutoNum type="arabicPeriod"/>
            </a:pPr>
            <a:r>
              <a:rPr lang="en-US" altLang="en-US" sz="1147" b="1" dirty="0">
                <a:solidFill>
                  <a:schemeClr val="tx2"/>
                </a:solidFill>
                <a:cs typeface="Arial" charset="0"/>
              </a:rPr>
              <a:t>Participation. </a:t>
            </a:r>
            <a:r>
              <a:rPr lang="en-US" altLang="en-US" sz="1147" dirty="0">
                <a:solidFill>
                  <a:srgbClr val="646D72"/>
                </a:solidFill>
                <a:cs typeface="Arial" charset="0"/>
              </a:rPr>
              <a:t>There is a lot of discussion and everyone is encouraged to participate.</a:t>
            </a:r>
            <a:br>
              <a:rPr lang="en-US" altLang="en-US" sz="1147" dirty="0">
                <a:solidFill>
                  <a:srgbClr val="646D72"/>
                </a:solidFill>
                <a:cs typeface="Arial" charset="0"/>
              </a:rPr>
            </a:br>
            <a:endParaRPr lang="en-US" altLang="en-US" sz="1147" dirty="0">
              <a:solidFill>
                <a:srgbClr val="646D72"/>
              </a:solidFill>
              <a:cs typeface="Arial" charset="0"/>
            </a:endParaRPr>
          </a:p>
          <a:p>
            <a:pPr marL="256349" indent="-256349">
              <a:spcBef>
                <a:spcPct val="0"/>
              </a:spcBef>
              <a:spcAft>
                <a:spcPts val="786"/>
              </a:spcAft>
              <a:buClrTx/>
              <a:buSzTx/>
              <a:buFontTx/>
              <a:buAutoNum type="arabicPeriod"/>
            </a:pPr>
            <a:r>
              <a:rPr lang="en-US" altLang="en-US" sz="1147" b="1" dirty="0">
                <a:solidFill>
                  <a:schemeClr val="tx2"/>
                </a:solidFill>
                <a:cs typeface="Arial" charset="0"/>
              </a:rPr>
              <a:t>Listening. </a:t>
            </a:r>
            <a:r>
              <a:rPr lang="en-US" altLang="en-US" sz="1147" dirty="0">
                <a:solidFill>
                  <a:srgbClr val="646D72"/>
                </a:solidFill>
                <a:cs typeface="Arial" charset="0"/>
              </a:rPr>
              <a:t>The members use effective listening techniques such as questioning, paraphrasing and summarizing to </a:t>
            </a:r>
            <a:br>
              <a:rPr lang="en-US" altLang="en-US" sz="1147" dirty="0">
                <a:solidFill>
                  <a:srgbClr val="646D72"/>
                </a:solidFill>
                <a:cs typeface="Arial" charset="0"/>
              </a:rPr>
            </a:br>
            <a:r>
              <a:rPr lang="en-US" altLang="en-US" sz="1147" dirty="0">
                <a:solidFill>
                  <a:srgbClr val="646D72"/>
                </a:solidFill>
                <a:cs typeface="Arial" charset="0"/>
              </a:rPr>
              <a:t>express ideas.</a:t>
            </a:r>
          </a:p>
          <a:p>
            <a:pPr marL="256349" indent="-256349">
              <a:spcBef>
                <a:spcPct val="0"/>
              </a:spcBef>
              <a:spcAft>
                <a:spcPts val="786"/>
              </a:spcAft>
              <a:buClrTx/>
              <a:buSzTx/>
              <a:buFontTx/>
              <a:buAutoNum type="arabicPeriod"/>
            </a:pPr>
            <a:r>
              <a:rPr lang="en-US" altLang="en-US" sz="1147" b="1" dirty="0">
                <a:solidFill>
                  <a:schemeClr val="tx2"/>
                </a:solidFill>
                <a:cs typeface="Arial" charset="0"/>
              </a:rPr>
              <a:t>Civilized Disagreement. </a:t>
            </a:r>
            <a:r>
              <a:rPr lang="en-US" altLang="en-US" sz="1147" dirty="0">
                <a:solidFill>
                  <a:srgbClr val="646D72"/>
                </a:solidFill>
                <a:cs typeface="Arial" charset="0"/>
              </a:rPr>
              <a:t>There is disagreement, but the team is comfortable with this and shows no signs of avoiding, smoothing over or suppressing conflict.</a:t>
            </a:r>
          </a:p>
          <a:p>
            <a:pPr marL="256349" indent="-256349">
              <a:spcBef>
                <a:spcPct val="0"/>
              </a:spcBef>
              <a:spcAft>
                <a:spcPts val="786"/>
              </a:spcAft>
              <a:buClrTx/>
              <a:buSzTx/>
              <a:buFontTx/>
              <a:buAutoNum type="arabicPeriod"/>
            </a:pPr>
            <a:r>
              <a:rPr lang="en-US" altLang="en-US" sz="1147" b="1" dirty="0">
                <a:solidFill>
                  <a:schemeClr val="tx2"/>
                </a:solidFill>
                <a:cs typeface="Arial" charset="0"/>
              </a:rPr>
              <a:t>Consensus Decisions. </a:t>
            </a:r>
            <a:r>
              <a:rPr lang="en-US" altLang="en-US" sz="1147" dirty="0">
                <a:solidFill>
                  <a:srgbClr val="646D72"/>
                </a:solidFill>
                <a:cs typeface="Arial" charset="0"/>
              </a:rPr>
              <a:t>For important decisions, the goal is agreement, but not necessarily unanimous, achieved through open discussion of everyone’s ideas, and avoidance of formal voting and easy compromises.</a:t>
            </a:r>
          </a:p>
          <a:p>
            <a:pPr marL="256349" indent="-256349">
              <a:spcBef>
                <a:spcPct val="0"/>
              </a:spcBef>
              <a:spcAft>
                <a:spcPts val="786"/>
              </a:spcAft>
              <a:buClrTx/>
              <a:buSzTx/>
              <a:buFontTx/>
              <a:buAutoNum type="arabicPeriod"/>
            </a:pPr>
            <a:r>
              <a:rPr lang="en-US" altLang="en-US" sz="1147" b="1" dirty="0">
                <a:solidFill>
                  <a:schemeClr val="tx2"/>
                </a:solidFill>
                <a:cs typeface="Arial" charset="0"/>
              </a:rPr>
              <a:t>Open Communication. </a:t>
            </a:r>
            <a:r>
              <a:rPr lang="en-US" altLang="en-US" sz="1147" dirty="0">
                <a:solidFill>
                  <a:srgbClr val="646D72"/>
                </a:solidFill>
                <a:cs typeface="Arial" charset="0"/>
              </a:rPr>
              <a:t>Team members feel free to express their feelings on the task as well as on the group’s operation. There are few hidden agendas. Communication takes place outside </a:t>
            </a:r>
            <a:br>
              <a:rPr lang="en-US" altLang="en-US" sz="1147" dirty="0">
                <a:solidFill>
                  <a:srgbClr val="646D72"/>
                </a:solidFill>
                <a:cs typeface="Arial" charset="0"/>
              </a:rPr>
            </a:br>
            <a:r>
              <a:rPr lang="en-US" altLang="en-US" sz="1147" dirty="0">
                <a:solidFill>
                  <a:srgbClr val="646D72"/>
                </a:solidFill>
                <a:cs typeface="Arial" charset="0"/>
              </a:rPr>
              <a:t>of meetings.</a:t>
            </a:r>
            <a:endParaRPr lang="en-US" altLang="en-US" sz="2206" dirty="0">
              <a:solidFill>
                <a:srgbClr val="646D72"/>
              </a:solidFill>
              <a:cs typeface="Arial" charset="0"/>
            </a:endParaRPr>
          </a:p>
        </p:txBody>
      </p:sp>
      <p:sp>
        <p:nvSpPr>
          <p:cNvPr id="24583" name="TextBox 14"/>
          <p:cNvSpPr txBox="1">
            <a:spLocks noChangeArrowheads="1"/>
          </p:cNvSpPr>
          <p:nvPr/>
        </p:nvSpPr>
        <p:spPr bwMode="auto">
          <a:xfrm>
            <a:off x="3765534" y="2080344"/>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cxnSp>
        <p:nvCxnSpPr>
          <p:cNvPr id="22" name="Straight Connector 21"/>
          <p:cNvCxnSpPr/>
          <p:nvPr/>
        </p:nvCxnSpPr>
        <p:spPr>
          <a:xfrm>
            <a:off x="392096" y="2650443"/>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392096" y="3460909"/>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92096" y="4043334"/>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92096" y="4838392"/>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392096" y="5661184"/>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392096" y="6836821"/>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4590" name="TextBox 29"/>
          <p:cNvSpPr txBox="1">
            <a:spLocks noChangeArrowheads="1"/>
          </p:cNvSpPr>
          <p:nvPr/>
        </p:nvSpPr>
        <p:spPr bwMode="auto">
          <a:xfrm>
            <a:off x="3765534" y="2924708"/>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4591" name="TextBox 30"/>
          <p:cNvSpPr txBox="1">
            <a:spLocks noChangeArrowheads="1"/>
          </p:cNvSpPr>
          <p:nvPr/>
        </p:nvSpPr>
        <p:spPr bwMode="auto">
          <a:xfrm>
            <a:off x="3765534" y="3553358"/>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4592" name="TextBox 31"/>
          <p:cNvSpPr txBox="1">
            <a:spLocks noChangeArrowheads="1"/>
          </p:cNvSpPr>
          <p:nvPr/>
        </p:nvSpPr>
        <p:spPr bwMode="auto">
          <a:xfrm>
            <a:off x="3765534" y="4191252"/>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4593" name="TextBox 32"/>
          <p:cNvSpPr txBox="1">
            <a:spLocks noChangeArrowheads="1"/>
          </p:cNvSpPr>
          <p:nvPr/>
        </p:nvSpPr>
        <p:spPr bwMode="auto">
          <a:xfrm>
            <a:off x="3765534" y="5012504"/>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4594" name="TextBox 33"/>
          <p:cNvSpPr txBox="1">
            <a:spLocks noChangeArrowheads="1"/>
          </p:cNvSpPr>
          <p:nvPr/>
        </p:nvSpPr>
        <p:spPr bwMode="auto">
          <a:xfrm>
            <a:off x="3765534" y="6006325"/>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4595" name="TextBox 34"/>
          <p:cNvSpPr txBox="1">
            <a:spLocks noChangeArrowheads="1"/>
          </p:cNvSpPr>
          <p:nvPr/>
        </p:nvSpPr>
        <p:spPr bwMode="auto">
          <a:xfrm>
            <a:off x="3765534" y="7203534"/>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Tree>
    <p:extLst>
      <p:ext uri="{BB962C8B-B14F-4D97-AF65-F5344CB8AC3E}">
        <p14:creationId xmlns:p14="http://schemas.microsoft.com/office/powerpoint/2010/main" val="7922490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9"/>
          <p:cNvSpPr>
            <a:spLocks noGrp="1"/>
          </p:cNvSpPr>
          <p:nvPr>
            <p:ph type="title"/>
          </p:nvPr>
        </p:nvSpPr>
        <p:spPr>
          <a:xfrm>
            <a:off x="281180" y="415637"/>
            <a:ext cx="6209828" cy="816557"/>
          </a:xfrm>
        </p:spPr>
        <p:txBody>
          <a:bodyPr/>
          <a:lstStyle/>
          <a:p>
            <a:r>
              <a:rPr lang="en-US" altLang="en-US"/>
              <a:t>Team Development Survey</a:t>
            </a:r>
          </a:p>
        </p:txBody>
      </p:sp>
      <p:sp>
        <p:nvSpPr>
          <p:cNvPr id="25603" name="Text Placeholder 19"/>
          <p:cNvSpPr txBox="1">
            <a:spLocks/>
          </p:cNvSpPr>
          <p:nvPr/>
        </p:nvSpPr>
        <p:spPr bwMode="auto">
          <a:xfrm>
            <a:off x="392096" y="1727667"/>
            <a:ext cx="6172200" cy="603688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cs typeface="Arial" charset="0"/>
            </a:endParaRPr>
          </a:p>
        </p:txBody>
      </p:sp>
      <p:sp>
        <p:nvSpPr>
          <p:cNvPr id="25605" name="Text Placeholder 19"/>
          <p:cNvSpPr txBox="1">
            <a:spLocks/>
          </p:cNvSpPr>
          <p:nvPr/>
        </p:nvSpPr>
        <p:spPr bwMode="auto">
          <a:xfrm>
            <a:off x="3602022" y="1379444"/>
            <a:ext cx="2962275" cy="6385112"/>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r>
              <a:rPr lang="en-US" altLang="en-US" sz="971">
                <a:solidFill>
                  <a:srgbClr val="646D72"/>
                </a:solidFill>
                <a:cs typeface="Arial" charset="0"/>
              </a:rPr>
              <a:t>   </a:t>
            </a:r>
          </a:p>
        </p:txBody>
      </p:sp>
      <p:sp>
        <p:nvSpPr>
          <p:cNvPr id="25606" name="TextBox 20"/>
          <p:cNvSpPr txBox="1">
            <a:spLocks noChangeArrowheads="1"/>
          </p:cNvSpPr>
          <p:nvPr/>
        </p:nvSpPr>
        <p:spPr bwMode="auto">
          <a:xfrm>
            <a:off x="392097" y="1818575"/>
            <a:ext cx="3209925" cy="611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lstStyle>
            <a:lvl1pPr marL="273050" indent="-2730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Tx/>
              <a:buSzTx/>
              <a:buFontTx/>
              <a:buAutoNum type="arabicPeriod" startAt="8"/>
            </a:pPr>
            <a:r>
              <a:rPr lang="en-US" altLang="en-US" sz="1147" b="1" dirty="0">
                <a:solidFill>
                  <a:schemeClr val="tx2"/>
                </a:solidFill>
                <a:cs typeface="Arial" charset="0"/>
              </a:rPr>
              <a:t>Clear Roles and Work Assignments.  </a:t>
            </a:r>
            <a:r>
              <a:rPr lang="en-US" altLang="en-US" sz="1147" dirty="0">
                <a:solidFill>
                  <a:srgbClr val="646D72"/>
                </a:solidFill>
                <a:cs typeface="Arial" charset="0"/>
              </a:rPr>
              <a:t>There are clear expectations about the roles played by each team member. When action is taken, clear assignments are made, accepted and carried out. Work is fairly distributed among team members.</a:t>
            </a:r>
          </a:p>
          <a:p>
            <a:pPr>
              <a:spcBef>
                <a:spcPct val="0"/>
              </a:spcBef>
              <a:spcAft>
                <a:spcPts val="786"/>
              </a:spcAft>
              <a:buClrTx/>
              <a:buSzTx/>
              <a:buFontTx/>
              <a:buAutoNum type="arabicPeriod" startAt="8"/>
            </a:pPr>
            <a:endParaRPr lang="en-US" altLang="en-US" sz="1147" dirty="0">
              <a:solidFill>
                <a:srgbClr val="646D72"/>
              </a:solidFill>
              <a:cs typeface="Arial" charset="0"/>
            </a:endParaRPr>
          </a:p>
          <a:p>
            <a:pPr>
              <a:spcBef>
                <a:spcPct val="0"/>
              </a:spcBef>
              <a:spcAft>
                <a:spcPts val="786"/>
              </a:spcAft>
              <a:buClrTx/>
              <a:buSzTx/>
              <a:buFontTx/>
              <a:buAutoNum type="arabicPeriod" startAt="8"/>
            </a:pPr>
            <a:r>
              <a:rPr lang="en-US" altLang="en-US" sz="1147" b="1" dirty="0">
                <a:solidFill>
                  <a:schemeClr val="tx2"/>
                </a:solidFill>
                <a:cs typeface="Arial" charset="0"/>
              </a:rPr>
              <a:t>Shared Leadership. </a:t>
            </a:r>
            <a:r>
              <a:rPr lang="en-US" altLang="en-US" sz="1147" dirty="0">
                <a:solidFill>
                  <a:srgbClr val="646D72"/>
                </a:solidFill>
                <a:cs typeface="Arial" charset="0"/>
              </a:rPr>
              <a:t>While the team has a formal leader, leadership functions shift from time to time, depending upon the circumstances, the needs of the group and the skills of the members. The formal leader models the appropriate behavior and helps establish positive norms.</a:t>
            </a:r>
            <a:br>
              <a:rPr lang="en-US" altLang="en-US" sz="1147" dirty="0">
                <a:solidFill>
                  <a:srgbClr val="646D72"/>
                </a:solidFill>
                <a:cs typeface="Arial" charset="0"/>
              </a:rPr>
            </a:br>
            <a:endParaRPr lang="en-US" altLang="en-US" sz="1147" dirty="0">
              <a:solidFill>
                <a:srgbClr val="646D72"/>
              </a:solidFill>
              <a:cs typeface="Arial" charset="0"/>
            </a:endParaRPr>
          </a:p>
          <a:p>
            <a:pPr>
              <a:spcBef>
                <a:spcPct val="0"/>
              </a:spcBef>
              <a:spcAft>
                <a:spcPts val="786"/>
              </a:spcAft>
              <a:buClrTx/>
              <a:buSzTx/>
              <a:buFontTx/>
              <a:buAutoNum type="arabicPeriod" startAt="8"/>
            </a:pPr>
            <a:r>
              <a:rPr lang="en-US" altLang="en-US" sz="1147" b="1" dirty="0">
                <a:solidFill>
                  <a:schemeClr val="tx2"/>
                </a:solidFill>
                <a:cs typeface="Arial" charset="0"/>
              </a:rPr>
              <a:t>External Relations.</a:t>
            </a:r>
            <a:r>
              <a:rPr lang="en-US" altLang="en-US" sz="1147" dirty="0">
                <a:solidFill>
                  <a:srgbClr val="646D72"/>
                </a:solidFill>
                <a:cs typeface="Arial" charset="0"/>
              </a:rPr>
              <a:t> The team spends time developing key outside relationships, mobilizing resources and building credibility with important players in other parts of the organization.</a:t>
            </a:r>
          </a:p>
          <a:p>
            <a:pPr>
              <a:spcBef>
                <a:spcPct val="0"/>
              </a:spcBef>
              <a:spcAft>
                <a:spcPts val="786"/>
              </a:spcAft>
              <a:buClrTx/>
              <a:buSzTx/>
              <a:buFontTx/>
              <a:buAutoNum type="arabicPeriod" startAt="8"/>
            </a:pPr>
            <a:r>
              <a:rPr lang="en-US" altLang="en-US" sz="1147" b="1" dirty="0">
                <a:solidFill>
                  <a:schemeClr val="tx2"/>
                </a:solidFill>
                <a:cs typeface="Arial" charset="0"/>
              </a:rPr>
              <a:t>Diversity of Styles. </a:t>
            </a:r>
            <a:r>
              <a:rPr lang="en-US" altLang="en-US" sz="1147" dirty="0">
                <a:solidFill>
                  <a:srgbClr val="646D72"/>
                </a:solidFill>
                <a:cs typeface="Arial" charset="0"/>
              </a:rPr>
              <a:t>The team has a </a:t>
            </a:r>
            <a:br>
              <a:rPr lang="en-US" altLang="en-US" sz="1147" dirty="0">
                <a:solidFill>
                  <a:srgbClr val="646D72"/>
                </a:solidFill>
                <a:cs typeface="Arial" charset="0"/>
              </a:rPr>
            </a:br>
            <a:r>
              <a:rPr lang="en-US" altLang="en-US" sz="1147" dirty="0">
                <a:solidFill>
                  <a:srgbClr val="646D72"/>
                </a:solidFill>
                <a:cs typeface="Arial" charset="0"/>
              </a:rPr>
              <a:t>broad spectrum of team-player types, including members who emphasize attention to tasks, goal setting, a focus on process, and questions about how the team is functioning.</a:t>
            </a:r>
          </a:p>
          <a:p>
            <a:pPr>
              <a:spcBef>
                <a:spcPct val="0"/>
              </a:spcBef>
              <a:spcAft>
                <a:spcPts val="786"/>
              </a:spcAft>
              <a:buClrTx/>
              <a:buSzTx/>
              <a:buFontTx/>
              <a:buAutoNum type="arabicPeriod" startAt="8"/>
            </a:pPr>
            <a:r>
              <a:rPr lang="en-US" altLang="en-US" sz="1147" b="1" dirty="0">
                <a:solidFill>
                  <a:schemeClr val="tx2"/>
                </a:solidFill>
                <a:cs typeface="Arial" charset="0"/>
              </a:rPr>
              <a:t>Self-Assessment. </a:t>
            </a:r>
            <a:r>
              <a:rPr lang="en-US" altLang="en-US" sz="1147" dirty="0">
                <a:solidFill>
                  <a:srgbClr val="646D72"/>
                </a:solidFill>
                <a:cs typeface="Arial" charset="0"/>
              </a:rPr>
              <a:t>Periodically, the team stops to examine how well it’s functioning, and what may be interfering with its effectiveness.</a:t>
            </a:r>
          </a:p>
          <a:p>
            <a:pPr>
              <a:spcBef>
                <a:spcPct val="0"/>
              </a:spcBef>
              <a:spcAft>
                <a:spcPts val="2360"/>
              </a:spcAft>
              <a:buClrTx/>
              <a:buSzTx/>
              <a:buFontTx/>
              <a:buAutoNum type="arabicPeriod" startAt="8"/>
            </a:pPr>
            <a:endParaRPr lang="en-US" altLang="en-US" sz="1147" dirty="0">
              <a:solidFill>
                <a:srgbClr val="646D72"/>
              </a:solidFill>
              <a:cs typeface="Arial" charset="0"/>
            </a:endParaRPr>
          </a:p>
          <a:p>
            <a:pPr eaLnBrk="1" hangingPunct="1">
              <a:spcBef>
                <a:spcPct val="0"/>
              </a:spcBef>
              <a:buClrTx/>
              <a:buSzTx/>
            </a:pPr>
            <a:endParaRPr lang="en-US" altLang="en-US" sz="2206" dirty="0">
              <a:solidFill>
                <a:srgbClr val="646D72"/>
              </a:solidFill>
              <a:cs typeface="Arial" charset="0"/>
            </a:endParaRPr>
          </a:p>
        </p:txBody>
      </p:sp>
      <p:sp>
        <p:nvSpPr>
          <p:cNvPr id="25607" name="TextBox 21"/>
          <p:cNvSpPr txBox="1">
            <a:spLocks noChangeArrowheads="1"/>
          </p:cNvSpPr>
          <p:nvPr/>
        </p:nvSpPr>
        <p:spPr bwMode="auto">
          <a:xfrm>
            <a:off x="3765534" y="2305470"/>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cxnSp>
        <p:nvCxnSpPr>
          <p:cNvPr id="23" name="Straight Connector 22"/>
          <p:cNvCxnSpPr/>
          <p:nvPr/>
        </p:nvCxnSpPr>
        <p:spPr>
          <a:xfrm>
            <a:off x="392096" y="3160619"/>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92096" y="4667530"/>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92096" y="5661351"/>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92096" y="6823120"/>
            <a:ext cx="6172200"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5612" name="TextBox 39"/>
          <p:cNvSpPr txBox="1">
            <a:spLocks noChangeArrowheads="1"/>
          </p:cNvSpPr>
          <p:nvPr/>
        </p:nvSpPr>
        <p:spPr bwMode="auto">
          <a:xfrm>
            <a:off x="3765534" y="3767698"/>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5613" name="TextBox 40"/>
          <p:cNvSpPr txBox="1">
            <a:spLocks noChangeArrowheads="1"/>
          </p:cNvSpPr>
          <p:nvPr/>
        </p:nvSpPr>
        <p:spPr bwMode="auto">
          <a:xfrm>
            <a:off x="3765534" y="4986477"/>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5614" name="TextBox 41"/>
          <p:cNvSpPr txBox="1">
            <a:spLocks noChangeArrowheads="1"/>
          </p:cNvSpPr>
          <p:nvPr/>
        </p:nvSpPr>
        <p:spPr bwMode="auto">
          <a:xfrm>
            <a:off x="3765534" y="6081993"/>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25615" name="TextBox 42"/>
          <p:cNvSpPr txBox="1">
            <a:spLocks noChangeArrowheads="1"/>
          </p:cNvSpPr>
          <p:nvPr/>
        </p:nvSpPr>
        <p:spPr bwMode="auto">
          <a:xfrm>
            <a:off x="3765534" y="7155936"/>
            <a:ext cx="293846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1147">
                <a:solidFill>
                  <a:srgbClr val="646D72"/>
                </a:solidFill>
                <a:cs typeface="Arial" charset="0"/>
              </a:rPr>
              <a:t>1      2      3      4      5      6      7      8</a:t>
            </a:r>
          </a:p>
        </p:txBody>
      </p:sp>
      <p:sp>
        <p:nvSpPr>
          <p:cNvPr id="17" name="Text Placeholder 5"/>
          <p:cNvSpPr txBox="1">
            <a:spLocks/>
          </p:cNvSpPr>
          <p:nvPr/>
        </p:nvSpPr>
        <p:spPr bwMode="auto">
          <a:xfrm>
            <a:off x="431452" y="1425095"/>
            <a:ext cx="6172200" cy="38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412" b="1">
                <a:solidFill>
                  <a:schemeClr val="tx2"/>
                </a:solidFill>
                <a:cs typeface="Arial" charset="0"/>
              </a:rPr>
              <a:t>How often is the statement true?          </a:t>
            </a:r>
            <a:r>
              <a:rPr lang="en-US" altLang="en-US" sz="971">
                <a:solidFill>
                  <a:srgbClr val="646D72"/>
                </a:solidFill>
                <a:cs typeface="Arial" charset="0"/>
              </a:rPr>
              <a:t>Seldom      Sometimes      Often          Frequently</a:t>
            </a:r>
          </a:p>
          <a:p>
            <a:pPr eaLnBrk="1" hangingPunct="1">
              <a:spcBef>
                <a:spcPct val="0"/>
              </a:spcBef>
              <a:buClr>
                <a:schemeClr val="tx2"/>
              </a:buClr>
              <a:buSzTx/>
            </a:pPr>
            <a:endParaRPr lang="en-US" altLang="en-US" sz="2206" b="1">
              <a:solidFill>
                <a:schemeClr val="tx2"/>
              </a:solidFill>
              <a:cs typeface="Arial" charset="0"/>
            </a:endParaRPr>
          </a:p>
        </p:txBody>
      </p:sp>
    </p:spTree>
    <p:extLst>
      <p:ext uri="{BB962C8B-B14F-4D97-AF65-F5344CB8AC3E}">
        <p14:creationId xmlns:p14="http://schemas.microsoft.com/office/powerpoint/2010/main" val="21775282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26627" name="Text Box 6"/>
          <p:cNvSpPr txBox="1">
            <a:spLocks noChangeArrowheads="1"/>
          </p:cNvSpPr>
          <p:nvPr/>
        </p:nvSpPr>
        <p:spPr bwMode="auto">
          <a:xfrm>
            <a:off x="3554095" y="4710673"/>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26628" name="Text Box 6"/>
          <p:cNvSpPr txBox="1">
            <a:spLocks noChangeArrowheads="1"/>
          </p:cNvSpPr>
          <p:nvPr/>
        </p:nvSpPr>
        <p:spPr bwMode="auto">
          <a:xfrm>
            <a:off x="3554095" y="4710673"/>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26629" name="Rounded Rectangle 5"/>
          <p:cNvSpPr>
            <a:spLocks noChangeArrowheads="1"/>
          </p:cNvSpPr>
          <p:nvPr/>
        </p:nvSpPr>
        <p:spPr bwMode="auto">
          <a:xfrm>
            <a:off x="4279900" y="4466455"/>
            <a:ext cx="2133600" cy="1097056"/>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5. Flexibility</a:t>
            </a:r>
          </a:p>
          <a:p>
            <a:pPr algn="ctr" eaLnBrk="1" hangingPunct="1">
              <a:buClrTx/>
              <a:buSzTx/>
            </a:pPr>
            <a:r>
              <a:rPr lang="en-AU" altLang="en-US" sz="971" dirty="0">
                <a:solidFill>
                  <a:schemeClr val="bg1"/>
                </a:solidFill>
                <a:cs typeface="Arial" charset="0"/>
              </a:rPr>
              <a:t>Open-minded about others; willing to change own mind, abandon strong opinions, play multiple roles.</a:t>
            </a:r>
          </a:p>
        </p:txBody>
      </p:sp>
      <p:sp>
        <p:nvSpPr>
          <p:cNvPr id="26630" name="Rounded Rectangle 5"/>
          <p:cNvSpPr>
            <a:spLocks noChangeArrowheads="1"/>
          </p:cNvSpPr>
          <p:nvPr/>
        </p:nvSpPr>
        <p:spPr bwMode="auto">
          <a:xfrm>
            <a:off x="4279900" y="5934075"/>
            <a:ext cx="2133600" cy="1097056"/>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7. Sensitivity</a:t>
            </a:r>
          </a:p>
          <a:p>
            <a:pPr algn="ctr" eaLnBrk="1" hangingPunct="1">
              <a:buClrTx/>
              <a:buSzTx/>
            </a:pPr>
            <a:r>
              <a:rPr lang="en-AU" altLang="en-US" sz="971" dirty="0">
                <a:solidFill>
                  <a:schemeClr val="bg1"/>
                </a:solidFill>
                <a:cs typeface="Arial" charset="0"/>
              </a:rPr>
              <a:t>Aware of feelings of others; does not make personal attacks; takes people’s needs and ideas into account while problem-solving.</a:t>
            </a:r>
          </a:p>
        </p:txBody>
      </p:sp>
      <p:sp>
        <p:nvSpPr>
          <p:cNvPr id="26631" name="Rounded Rectangle 5"/>
          <p:cNvSpPr>
            <a:spLocks noChangeArrowheads="1"/>
          </p:cNvSpPr>
          <p:nvPr/>
        </p:nvSpPr>
        <p:spPr bwMode="auto">
          <a:xfrm>
            <a:off x="4279900" y="3011162"/>
            <a:ext cx="2133600" cy="1098596"/>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3. Collaboration</a:t>
            </a:r>
          </a:p>
          <a:p>
            <a:pPr algn="ctr">
              <a:buClrTx/>
              <a:buSzTx/>
            </a:pPr>
            <a:r>
              <a:rPr lang="en-AU" altLang="en-US" sz="971" dirty="0">
                <a:solidFill>
                  <a:schemeClr val="bg1"/>
                </a:solidFill>
                <a:cs typeface="Arial" charset="0"/>
              </a:rPr>
              <a:t>Prioritizes group goals over individual goals; pushes for solutions that benefit the whole group.</a:t>
            </a:r>
          </a:p>
        </p:txBody>
      </p:sp>
      <p:sp>
        <p:nvSpPr>
          <p:cNvPr id="26632" name="Rounded Rectangle 5"/>
          <p:cNvSpPr>
            <a:spLocks noChangeArrowheads="1"/>
          </p:cNvSpPr>
          <p:nvPr/>
        </p:nvSpPr>
        <p:spPr bwMode="auto">
          <a:xfrm>
            <a:off x="406213" y="4466455"/>
            <a:ext cx="2133600" cy="1097056"/>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4. Facilitation</a:t>
            </a:r>
          </a:p>
          <a:p>
            <a:pPr algn="ctr" eaLnBrk="1" hangingPunct="1">
              <a:buClrTx/>
              <a:buSzTx/>
            </a:pPr>
            <a:r>
              <a:rPr lang="en-AU" altLang="en-US" sz="971" dirty="0">
                <a:solidFill>
                  <a:schemeClr val="bg1"/>
                </a:solidFill>
                <a:cs typeface="Arial" charset="0"/>
              </a:rPr>
              <a:t>Helps the group stay on track;</a:t>
            </a:r>
            <a:br>
              <a:rPr lang="en-US" sz="1765" dirty="0">
                <a:solidFill>
                  <a:schemeClr val="tx1"/>
                </a:solidFill>
              </a:rPr>
            </a:br>
            <a:r>
              <a:rPr lang="en-AU" altLang="en-US" sz="971" dirty="0">
                <a:solidFill>
                  <a:schemeClr val="bg1"/>
                </a:solidFill>
                <a:cs typeface="Arial" charset="0"/>
              </a:rPr>
              <a:t> airs and resolves conflicts; </a:t>
            </a:r>
            <a:br>
              <a:rPr lang="en-US" sz="1765" dirty="0">
                <a:solidFill>
                  <a:schemeClr val="tx1"/>
                </a:solidFill>
              </a:rPr>
            </a:br>
            <a:r>
              <a:rPr lang="en-AU" altLang="en-US" sz="971" dirty="0">
                <a:solidFill>
                  <a:schemeClr val="bg1"/>
                </a:solidFill>
                <a:cs typeface="Arial" charset="0"/>
              </a:rPr>
              <a:t>clarifies tasks/issues.</a:t>
            </a:r>
          </a:p>
        </p:txBody>
      </p:sp>
      <p:sp>
        <p:nvSpPr>
          <p:cNvPr id="26633" name="Rounded Rectangle 5"/>
          <p:cNvSpPr>
            <a:spLocks noChangeArrowheads="1"/>
          </p:cNvSpPr>
          <p:nvPr/>
        </p:nvSpPr>
        <p:spPr bwMode="auto">
          <a:xfrm>
            <a:off x="406213" y="5934075"/>
            <a:ext cx="2133600" cy="1097056"/>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6. Commitment</a:t>
            </a:r>
          </a:p>
          <a:p>
            <a:pPr algn="ctr" eaLnBrk="1" hangingPunct="1">
              <a:buClrTx/>
              <a:buSzTx/>
            </a:pPr>
            <a:r>
              <a:rPr lang="en-AU" altLang="en-US" sz="971" dirty="0">
                <a:solidFill>
                  <a:schemeClr val="bg1"/>
                </a:solidFill>
                <a:cs typeface="Arial" charset="0"/>
              </a:rPr>
              <a:t>Strong “we” attitude, including willingness to do fair share of</a:t>
            </a:r>
            <a:br>
              <a:rPr lang="en-US" sz="1765" dirty="0">
                <a:solidFill>
                  <a:schemeClr val="tx1"/>
                </a:solidFill>
                <a:latin typeface="ＭＳ Ｐゴシック"/>
              </a:rPr>
            </a:br>
            <a:r>
              <a:rPr lang="en-AU" altLang="en-US" sz="971" dirty="0">
                <a:solidFill>
                  <a:schemeClr val="bg1"/>
                </a:solidFill>
                <a:cs typeface="Arial" charset="0"/>
              </a:rPr>
              <a:t> team’s work; supports team </a:t>
            </a:r>
            <a:br>
              <a:rPr lang="en-US" sz="1765" dirty="0">
                <a:solidFill>
                  <a:schemeClr val="tx1"/>
                </a:solidFill>
                <a:latin typeface="ＭＳ Ｐゴシック"/>
              </a:rPr>
            </a:br>
            <a:r>
              <a:rPr lang="en-AU" altLang="en-US" sz="971" dirty="0">
                <a:solidFill>
                  <a:schemeClr val="bg1"/>
                </a:solidFill>
                <a:cs typeface="Arial" charset="0"/>
              </a:rPr>
              <a:t>within organization.</a:t>
            </a:r>
          </a:p>
        </p:txBody>
      </p:sp>
      <p:sp>
        <p:nvSpPr>
          <p:cNvPr id="13" name="Rounded Rectangle 5"/>
          <p:cNvSpPr>
            <a:spLocks noChangeArrowheads="1"/>
          </p:cNvSpPr>
          <p:nvPr/>
        </p:nvSpPr>
        <p:spPr bwMode="auto">
          <a:xfrm>
            <a:off x="406213" y="3011162"/>
            <a:ext cx="2133600" cy="1098596"/>
          </a:xfrm>
          <a:prstGeom prst="rect">
            <a:avLst/>
          </a:prstGeom>
          <a:solidFill>
            <a:schemeClr val="accent2"/>
          </a:solidFill>
          <a:ln w="9525" algn="ctr">
            <a:noFill/>
            <a:miter lim="800000"/>
            <a:headEnd/>
            <a:tailEnd/>
          </a:ln>
          <a:effectLst/>
        </p:spPr>
        <p:txBody>
          <a:bodyPr lIns="44948" tIns="44948" rIns="44948" bIns="44948" anchor="ctr"/>
          <a:lstStyle/>
          <a:p>
            <a:pPr algn="ctr" eaLnBrk="1" hangingPunct="1">
              <a:spcBef>
                <a:spcPct val="20000"/>
              </a:spcBef>
              <a:defRPr/>
            </a:pPr>
            <a:r>
              <a:rPr lang="en-AU" sz="1147" b="1" dirty="0">
                <a:solidFill>
                  <a:schemeClr val="bg1"/>
                </a:solidFill>
              </a:rPr>
              <a:t>2. Openness</a:t>
            </a:r>
          </a:p>
          <a:p>
            <a:pPr algn="ctr" eaLnBrk="1" hangingPunct="1">
              <a:spcBef>
                <a:spcPct val="20000"/>
              </a:spcBef>
              <a:defRPr/>
            </a:pPr>
            <a:r>
              <a:rPr lang="en-AU" sz="971" dirty="0">
                <a:solidFill>
                  <a:schemeClr val="bg1"/>
                </a:solidFill>
              </a:rPr>
              <a:t>Expresses concerns, </a:t>
            </a:r>
            <a:br>
              <a:rPr lang="en-US" sz="1941" dirty="0">
                <a:latin typeface="+mn-ea"/>
                <a:cs typeface="+mn-ea"/>
              </a:rPr>
            </a:br>
            <a:r>
              <a:rPr lang="en-AU" sz="971" dirty="0">
                <a:solidFill>
                  <a:schemeClr val="bg1"/>
                </a:solidFill>
              </a:rPr>
              <a:t>attitudes, values, beliefs; </a:t>
            </a:r>
            <a:br>
              <a:rPr lang="en-US" sz="1941" dirty="0">
                <a:latin typeface="+mn-ea"/>
                <a:cs typeface="+mn-ea"/>
              </a:rPr>
            </a:br>
            <a:r>
              <a:rPr lang="en-AU" sz="971" dirty="0">
                <a:solidFill>
                  <a:schemeClr val="bg1"/>
                </a:solidFill>
              </a:rPr>
              <a:t>shares information</a:t>
            </a:r>
            <a:r>
              <a:rPr lang="en-AU" sz="971" dirty="0">
                <a:solidFill>
                  <a:schemeClr val="bg1"/>
                </a:solidFill>
                <a:cs typeface="Arial"/>
              </a:rPr>
              <a:t>.</a:t>
            </a:r>
          </a:p>
        </p:txBody>
      </p:sp>
      <p:sp>
        <p:nvSpPr>
          <p:cNvPr id="14" name="Rounded Rectangle 5"/>
          <p:cNvSpPr>
            <a:spLocks noChangeArrowheads="1"/>
          </p:cNvSpPr>
          <p:nvPr/>
        </p:nvSpPr>
        <p:spPr bwMode="auto">
          <a:xfrm>
            <a:off x="2411413" y="7104250"/>
            <a:ext cx="2133600" cy="1097056"/>
          </a:xfrm>
          <a:prstGeom prst="rect">
            <a:avLst/>
          </a:prstGeom>
          <a:solidFill>
            <a:schemeClr val="accent2"/>
          </a:solidFill>
          <a:ln w="9525" algn="ctr">
            <a:noFill/>
            <a:miter lim="800000"/>
            <a:headEnd/>
            <a:tailEnd/>
          </a:ln>
          <a:effectLst/>
        </p:spPr>
        <p:txBody>
          <a:bodyPr lIns="44948" tIns="44948" rIns="44948" bIns="44948" anchor="ctr"/>
          <a:lstStyle/>
          <a:p>
            <a:pPr algn="ctr" eaLnBrk="1" hangingPunct="1">
              <a:spcBef>
                <a:spcPct val="20000"/>
              </a:spcBef>
              <a:defRPr/>
            </a:pPr>
            <a:r>
              <a:rPr lang="en-AU" sz="1147" b="1" dirty="0">
                <a:solidFill>
                  <a:schemeClr val="bg1"/>
                </a:solidFill>
              </a:rPr>
              <a:t>8. Risk-taking</a:t>
            </a:r>
          </a:p>
          <a:p>
            <a:pPr algn="ctr" eaLnBrk="1" hangingPunct="1">
              <a:spcBef>
                <a:spcPct val="20000"/>
              </a:spcBef>
              <a:defRPr/>
            </a:pPr>
            <a:r>
              <a:rPr lang="en-AU" sz="971" dirty="0">
                <a:solidFill>
                  <a:schemeClr val="bg1"/>
                </a:solidFill>
              </a:rPr>
              <a:t>Confronting difficult situations; playing devil’s advocate; adhering </a:t>
            </a:r>
            <a:br>
              <a:rPr lang="en-US" sz="1941" dirty="0">
                <a:latin typeface="+mn-ea"/>
                <a:cs typeface="+mn-ea"/>
              </a:rPr>
            </a:br>
            <a:r>
              <a:rPr lang="en-AU" sz="971" dirty="0">
                <a:solidFill>
                  <a:schemeClr val="bg1"/>
                </a:solidFill>
              </a:rPr>
              <a:t>to a position; reaching out to</a:t>
            </a:r>
            <a:br>
              <a:rPr lang="en-US" sz="1941" dirty="0">
                <a:latin typeface="+mn-ea"/>
                <a:cs typeface="+mn-ea"/>
              </a:rPr>
            </a:br>
            <a:r>
              <a:rPr lang="en-AU" sz="971" dirty="0">
                <a:solidFill>
                  <a:schemeClr val="bg1"/>
                </a:solidFill>
              </a:rPr>
              <a:t> give support</a:t>
            </a:r>
            <a:r>
              <a:rPr lang="en-AU" sz="971" dirty="0">
                <a:solidFill>
                  <a:schemeClr val="bg1"/>
                </a:solidFill>
                <a:cs typeface="Arial"/>
              </a:rPr>
              <a:t>.</a:t>
            </a:r>
          </a:p>
        </p:txBody>
      </p:sp>
      <p:sp>
        <p:nvSpPr>
          <p:cNvPr id="26636" name="Rounded Rectangle 5"/>
          <p:cNvSpPr>
            <a:spLocks noChangeArrowheads="1"/>
          </p:cNvSpPr>
          <p:nvPr/>
        </p:nvSpPr>
        <p:spPr bwMode="auto">
          <a:xfrm>
            <a:off x="2411413" y="1872784"/>
            <a:ext cx="2133600" cy="1098597"/>
          </a:xfrm>
          <a:prstGeom prst="rect">
            <a:avLst/>
          </a:prstGeom>
          <a:solidFill>
            <a:schemeClr val="accent2"/>
          </a:solidFill>
          <a:ln>
            <a:noFill/>
          </a:ln>
        </p:spPr>
        <p:txBody>
          <a:bodyPr lIns="44948" tIns="44948" rIns="44948" bIns="44948"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buClrTx/>
              <a:buSzTx/>
            </a:pPr>
            <a:r>
              <a:rPr lang="en-AU" altLang="en-US" sz="1147" b="1" dirty="0">
                <a:solidFill>
                  <a:schemeClr val="bg1"/>
                </a:solidFill>
                <a:cs typeface="Arial" charset="0"/>
              </a:rPr>
              <a:t>1. Participation</a:t>
            </a:r>
          </a:p>
          <a:p>
            <a:pPr algn="ctr" eaLnBrk="1" hangingPunct="1">
              <a:buClrTx/>
              <a:buSzTx/>
            </a:pPr>
            <a:r>
              <a:rPr lang="en-AU" altLang="en-US" sz="971" dirty="0">
                <a:solidFill>
                  <a:schemeClr val="bg1"/>
                </a:solidFill>
                <a:cs typeface="Arial" charset="0"/>
              </a:rPr>
              <a:t>Speaks up openly and</a:t>
            </a:r>
            <a:br>
              <a:rPr lang="en-US" sz="1765" dirty="0">
                <a:solidFill>
                  <a:schemeClr val="tx1"/>
                </a:solidFill>
                <a:latin typeface="ＭＳ Ｐゴシック"/>
              </a:rPr>
            </a:br>
            <a:r>
              <a:rPr lang="en-AU" altLang="en-US" sz="971" dirty="0">
                <a:solidFill>
                  <a:schemeClr val="bg1"/>
                </a:solidFill>
                <a:cs typeface="Arial" charset="0"/>
              </a:rPr>
              <a:t> frequently and encourages </a:t>
            </a:r>
            <a:br>
              <a:rPr lang="en-US" sz="1765" dirty="0">
                <a:solidFill>
                  <a:schemeClr val="tx1"/>
                </a:solidFill>
                <a:latin typeface="ＭＳ Ｐゴシック"/>
              </a:rPr>
            </a:br>
            <a:r>
              <a:rPr lang="en-AU" altLang="en-US" sz="971" dirty="0">
                <a:solidFill>
                  <a:schemeClr val="bg1"/>
                </a:solidFill>
                <a:cs typeface="Arial" charset="0"/>
              </a:rPr>
              <a:t>others to do the same.</a:t>
            </a:r>
          </a:p>
        </p:txBody>
      </p:sp>
      <p:cxnSp>
        <p:nvCxnSpPr>
          <p:cNvPr id="16" name="Straight Arrow Connector 15"/>
          <p:cNvCxnSpPr/>
          <p:nvPr/>
        </p:nvCxnSpPr>
        <p:spPr>
          <a:xfrm>
            <a:off x="2573244" y="5014983"/>
            <a:ext cx="167322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478213" y="3108960"/>
            <a:ext cx="0" cy="394528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2606675" y="3738423"/>
            <a:ext cx="1543050" cy="270566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606675" y="3649057"/>
            <a:ext cx="1673225" cy="240674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4775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27651"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38916" name="Text Placeholder 8"/>
          <p:cNvSpPr txBox="1">
            <a:spLocks/>
          </p:cNvSpPr>
          <p:nvPr/>
        </p:nvSpPr>
        <p:spPr bwMode="auto">
          <a:xfrm>
            <a:off x="406214" y="1575901"/>
            <a:ext cx="6045574" cy="657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marL="285750" indent="-285750" algn="l"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lgn="l"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lgn="l"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algn="l"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algn="l"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eaLnBrk="1" hangingPunct="1">
              <a:spcBef>
                <a:spcPct val="0"/>
              </a:spcBef>
              <a:spcAft>
                <a:spcPts val="590"/>
              </a:spcAft>
              <a:buClr>
                <a:schemeClr val="tx2"/>
              </a:buClr>
              <a:buSzTx/>
              <a:defRPr/>
            </a:pPr>
            <a:r>
              <a:rPr lang="en-US" altLang="en-US" sz="1412" b="1" dirty="0">
                <a:solidFill>
                  <a:srgbClr val="646D72"/>
                </a:solidFill>
                <a:cs typeface="Times New Roman" pitchFamily="18" charset="0"/>
              </a:rPr>
              <a:t>Here are eight qualities of an effective team member: </a:t>
            </a:r>
          </a:p>
          <a:p>
            <a:pPr marL="0" indent="0" eaLnBrk="1" hangingPunct="1">
              <a:spcBef>
                <a:spcPct val="0"/>
              </a:spcBef>
              <a:spcAft>
                <a:spcPts val="590"/>
              </a:spcAft>
              <a:buClr>
                <a:schemeClr val="tx2"/>
              </a:buClr>
              <a:buSzTx/>
              <a:defRPr/>
            </a:pPr>
            <a:r>
              <a:rPr lang="en-US" altLang="en-US" sz="1412" b="1" dirty="0">
                <a:solidFill>
                  <a:srgbClr val="646D72"/>
                </a:solidFill>
                <a:cs typeface="Times New Roman" pitchFamily="18" charset="0"/>
              </a:rPr>
              <a:t>1. Participation.</a:t>
            </a:r>
            <a:br>
              <a:rPr lang="en-US" altLang="en-US" sz="1412" dirty="0">
                <a:solidFill>
                  <a:schemeClr val="tx1"/>
                </a:solidFill>
                <a:latin typeface="ＭＳ Ｐゴシック"/>
                <a:cs typeface="Times New Roman" pitchFamily="18" charset="0"/>
              </a:rPr>
            </a:br>
            <a:r>
              <a:rPr lang="en-US" altLang="en-US" sz="1412" dirty="0">
                <a:solidFill>
                  <a:srgbClr val="646D72"/>
                </a:solidFill>
                <a:cs typeface="Times New Roman" pitchFamily="18" charset="0"/>
              </a:rPr>
              <a:t>Members need to be present when the team meets. In this case, present refers both to being psychologically present by being attentive and involved, as well as physically present. For the team to function well, the members must take part actively, speaking up freely and frequently at the team’s meetings, giving points of view and information. Team members encourage others to do the same.</a:t>
            </a:r>
          </a:p>
          <a:p>
            <a:pPr marL="0" indent="0">
              <a:spcBef>
                <a:spcPct val="0"/>
              </a:spcBef>
              <a:spcAft>
                <a:spcPts val="590"/>
              </a:spcAft>
              <a:buClr>
                <a:schemeClr val="tx2"/>
              </a:buClr>
              <a:buSzTx/>
              <a:defRPr/>
            </a:pPr>
            <a:endParaRPr lang="en-US" altLang="en-US" sz="1412" dirty="0">
              <a:solidFill>
                <a:srgbClr val="646D72"/>
              </a:solidFill>
              <a:cs typeface="Times New Roman" pitchFamily="18" charset="0"/>
            </a:endParaRPr>
          </a:p>
          <a:p>
            <a:pPr marL="0" lvl="1" indent="0">
              <a:spcBef>
                <a:spcPct val="0"/>
              </a:spcBef>
              <a:spcAft>
                <a:spcPts val="590"/>
              </a:spcAft>
              <a:buClr>
                <a:schemeClr val="tx2"/>
              </a:buClr>
              <a:defRPr/>
            </a:pPr>
            <a:r>
              <a:rPr lang="en-US" altLang="en-US" sz="1412" b="1" dirty="0">
                <a:solidFill>
                  <a:srgbClr val="646D72"/>
                </a:solidFill>
                <a:cs typeface="Times New Roman" pitchFamily="18" charset="0"/>
              </a:rPr>
              <a:t>2. Openness.</a:t>
            </a:r>
            <a:br>
              <a:rPr lang="en-US" altLang="en-US" sz="1412" dirty="0">
                <a:solidFill>
                  <a:schemeClr val="tx1"/>
                </a:solidFill>
                <a:latin typeface="ＭＳ Ｐゴシック"/>
                <a:cs typeface="Times New Roman" pitchFamily="18" charset="0"/>
              </a:rPr>
            </a:br>
            <a:r>
              <a:rPr lang="en-US" altLang="en-US" sz="1412" dirty="0">
                <a:solidFill>
                  <a:srgbClr val="646D72"/>
                </a:solidFill>
                <a:cs typeface="Times New Roman" pitchFamily="18" charset="0"/>
              </a:rPr>
              <a:t>This aspect of interpersonal relations is probably the most important in determining the climate in which the team operates. If a work group is to function effectively as a team:</a:t>
            </a:r>
          </a:p>
          <a:p>
            <a:pPr marL="252146" lvl="1"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Individuals should not withhold significant information from each other.</a:t>
            </a:r>
          </a:p>
          <a:p>
            <a:pPr marL="252146" lvl="1"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Individuals should not be deceptive in their participation.</a:t>
            </a:r>
          </a:p>
          <a:p>
            <a:pPr marL="252146" lvl="1"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Individuals should make their data available for team problem-solving and planning.</a:t>
            </a:r>
          </a:p>
          <a:p>
            <a:pPr marL="252146" lvl="1" eaLnBrk="1" hangingPunct="1">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Individuals should openly express their feeling, attitudes, values and beliefs relative to the tasks and functioning of the group.</a:t>
            </a:r>
          </a:p>
          <a:p>
            <a:pPr marL="0" indent="0">
              <a:spcBef>
                <a:spcPct val="0"/>
              </a:spcBef>
              <a:spcAft>
                <a:spcPts val="590"/>
              </a:spcAft>
              <a:buClr>
                <a:schemeClr val="tx2"/>
              </a:buClr>
              <a:buSzTx/>
              <a:defRPr/>
            </a:pPr>
            <a:endParaRPr lang="en-US" altLang="en-US" sz="1412" dirty="0">
              <a:solidFill>
                <a:srgbClr val="646D72"/>
              </a:solidFill>
              <a:cs typeface="Times New Roman" pitchFamily="18" charset="0"/>
            </a:endParaRPr>
          </a:p>
          <a:p>
            <a:pPr marL="0" indent="0" eaLnBrk="1" hangingPunct="1">
              <a:spcBef>
                <a:spcPct val="0"/>
              </a:spcBef>
              <a:spcAft>
                <a:spcPts val="590"/>
              </a:spcAft>
              <a:buClr>
                <a:schemeClr val="tx2"/>
              </a:buClr>
              <a:buSzTx/>
              <a:defRPr/>
            </a:pPr>
            <a:r>
              <a:rPr lang="en-US" altLang="en-US" sz="1412" b="1" dirty="0">
                <a:solidFill>
                  <a:srgbClr val="646D72"/>
                </a:solidFill>
                <a:cs typeface="Times New Roman" pitchFamily="18" charset="0"/>
              </a:rPr>
              <a:t>3. Collaboration.</a:t>
            </a:r>
            <a:br>
              <a:rPr lang="en-US" altLang="en-US" sz="1412" dirty="0">
                <a:solidFill>
                  <a:schemeClr val="tx1"/>
                </a:solidFill>
                <a:latin typeface="ＭＳ Ｐゴシック"/>
                <a:cs typeface="Times New Roman" pitchFamily="18" charset="0"/>
              </a:rPr>
            </a:br>
            <a:r>
              <a:rPr lang="en-US" altLang="en-US" sz="1412" dirty="0">
                <a:solidFill>
                  <a:srgbClr val="646D72"/>
                </a:solidFill>
                <a:cs typeface="Times New Roman" pitchFamily="18" charset="0"/>
              </a:rPr>
              <a:t>An obvious characteristic of teamwork is cooperation. Members need to operate as team players, pushing for solutions that benefit the team as a unit. Nay-saying, blocking consensus and threatening to function independently create a dysfunctionally competitive atmosphere. Group goals are prioritized over individual goals. Solutions are sought that benefit the team.</a:t>
            </a:r>
          </a:p>
        </p:txBody>
      </p:sp>
    </p:spTree>
    <p:extLst>
      <p:ext uri="{BB962C8B-B14F-4D97-AF65-F5344CB8AC3E}">
        <p14:creationId xmlns:p14="http://schemas.microsoft.com/office/powerpoint/2010/main" val="8107078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2867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40964" name="Text Placeholder 8"/>
          <p:cNvSpPr txBox="1">
            <a:spLocks/>
          </p:cNvSpPr>
          <p:nvPr/>
        </p:nvSpPr>
        <p:spPr bwMode="auto">
          <a:xfrm>
            <a:off x="406213" y="1872784"/>
            <a:ext cx="6107299" cy="6190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563563" lvl="2" indent="-285750">
              <a:spcBef>
                <a:spcPct val="20000"/>
              </a:spcBef>
              <a:buClr>
                <a:schemeClr val="accent1"/>
              </a:buClr>
              <a:buFont typeface="Arial" panose="020B0604020202020204" pitchFamily="34" charset="0"/>
              <a:buChar char="•"/>
              <a:defRPr sz="1400">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4. Facilitation.</a:t>
            </a:r>
            <a:br>
              <a:rPr lang="en-US" altLang="en-US" sz="1412" dirty="0"/>
            </a:br>
            <a:r>
              <a:rPr lang="en-US" altLang="en-US" sz="1412" dirty="0"/>
              <a:t>Each member of a team has a responsibility to help the group to operate. This idea incorporates the notion of shared leadership, not depending on the formal authority for all guidance. Member behaviors that are helpful in this regard include providing procedural suggestions for team problem-solving, harmonizing conflicts within the team, and clarifying tasks and issues within the team. A group that doesn’t critically examine its own functioning (process) isn’t likely to be effective.</a:t>
            </a:r>
          </a:p>
          <a:p>
            <a:endParaRPr lang="en-US" altLang="en-US" sz="1412" dirty="0"/>
          </a:p>
          <a:p>
            <a:r>
              <a:rPr lang="en-US" altLang="en-US" sz="1412" b="1" dirty="0"/>
              <a:t>5. Flexibility.</a:t>
            </a:r>
            <a:br>
              <a:rPr lang="en-US" altLang="en-US" sz="1412" dirty="0"/>
            </a:br>
            <a:r>
              <a:rPr lang="en-US" altLang="en-US" sz="1412" dirty="0"/>
              <a:t>Ideally, team members have open minds about each other’s point of view and are willing to be influenced by what they hear. They abandon strongly held positions in the interest of the team and assume a variety of responsibilities within the work group situation. The opposite of flexibility is rigidity, which can destroy group problem-solving and planning. Flexibility also includes cross-training. Team members must be able to perform a variety of job functions in order to assure that team and organizational goals are met.</a:t>
            </a:r>
          </a:p>
          <a:p>
            <a:endParaRPr lang="en-US" altLang="en-US" sz="1412" dirty="0"/>
          </a:p>
          <a:p>
            <a:r>
              <a:rPr lang="en-US" altLang="en-US" sz="1412" b="1" dirty="0"/>
              <a:t>6. Commitment.</a:t>
            </a:r>
            <a:br>
              <a:rPr lang="en-US" altLang="en-US" sz="1412" dirty="0"/>
            </a:br>
            <a:r>
              <a:rPr lang="en-US" altLang="en-US" sz="1412" dirty="0"/>
              <a:t>Teamwork implies that members have goals that are consistent with the group's objectives, that members exhibit a strong “we” attitude, that individuals are willing to do their fair share of the team's work, and that they support the team within the organization. It’s clear that an individual isn’t committed when he or she never volunteers to do anything, is “me-oriented” and speaks disparagingly to others about the group.</a:t>
            </a:r>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334428209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29699"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40964" name="Text Placeholder 8"/>
          <p:cNvSpPr txBox="1">
            <a:spLocks/>
          </p:cNvSpPr>
          <p:nvPr/>
        </p:nvSpPr>
        <p:spPr bwMode="auto">
          <a:xfrm>
            <a:off x="406213" y="1872784"/>
            <a:ext cx="6107299" cy="6713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563563" lvl="2" indent="-285750">
              <a:spcBef>
                <a:spcPct val="20000"/>
              </a:spcBef>
              <a:buClr>
                <a:schemeClr val="accent1"/>
              </a:buClr>
              <a:buFont typeface="Arial" panose="020B0604020202020204" pitchFamily="34" charset="0"/>
              <a:buChar char="•"/>
              <a:defRPr sz="1400">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7. Sensitivity.</a:t>
            </a:r>
          </a:p>
          <a:p>
            <a:r>
              <a:rPr lang="en-US" altLang="en-US" sz="1412" dirty="0"/>
              <a:t>This implies being aware of the feelings of other team members, not consciously hurting the feelings of fellow team members, monitoring the psychological climate or atmosphere within the team and taking people’s needs into account while problem-solving. People who are insensitive often are unaware that they have that trait.</a:t>
            </a:r>
          </a:p>
          <a:p>
            <a:endParaRPr lang="en-US" altLang="en-US" sz="1412" dirty="0"/>
          </a:p>
          <a:p>
            <a:r>
              <a:rPr lang="en-US" altLang="en-US" sz="1412" b="1" dirty="0"/>
              <a:t>8. Risk-taking.</a:t>
            </a:r>
            <a:br>
              <a:rPr lang="en-US" altLang="en-US" sz="1412" dirty="0"/>
            </a:br>
            <a:r>
              <a:rPr lang="en-US" altLang="en-US" sz="1412" dirty="0"/>
              <a:t>One of the oldest maxims of our culture is “Nothing ventured, nothing gained.” This is true of interpersonal relations as well as business investments. Risk-taking in the work-group situation may mean different things to different members. What constitutes a risk for one may be easy for another, and vice versa. Often, the most relevant risks that team members can take are confronting negative situations within the team, playing the devil’s advocate, adhering to a point of view even if it alienates other team members, and reaching out to other team members to offer emotional support. In a sense, not taking risks is a risk itself, but the team suffers when too many members “play it safe.”</a:t>
            </a:r>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297266707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3072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30724" name="Text Placeholder 8"/>
          <p:cNvSpPr txBox="1">
            <a:spLocks/>
          </p:cNvSpPr>
          <p:nvPr/>
        </p:nvSpPr>
        <p:spPr bwMode="auto">
          <a:xfrm>
            <a:off x="406213" y="1872784"/>
            <a:ext cx="6045574" cy="656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563563" lvl="2" indent="-285750">
              <a:spcBef>
                <a:spcPct val="20000"/>
              </a:spcBef>
              <a:buClr>
                <a:schemeClr val="accent1"/>
              </a:buClr>
              <a:buFont typeface="Arial" panose="020B0604020202020204" pitchFamily="34" charset="0"/>
              <a:buChar char="•"/>
              <a:defRPr sz="1400">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Each of the eight dimensions forms a pair with the dimension directly opposite in the circular configuration indicated in the workbook. Each pair should be kept in balance both within the behavior of individuals and within that of the team.</a:t>
            </a:r>
          </a:p>
          <a:p>
            <a:endParaRPr lang="en-US" altLang="en-US" sz="1412" dirty="0"/>
          </a:p>
          <a:p>
            <a:r>
              <a:rPr lang="en-US" altLang="en-US" sz="1412" dirty="0"/>
              <a:t>Not only do the individual members of the team need to keep these behaviors in balance, but the team as a unit also needs to watch them closely. It’s important that the team reinforce learning through participation, cooperative work on common goals, group problem-solving that brings out the best from individuals as well as functional openness. Keeping these dimensions balanced within the team and clearing interpersonal perceptions will keep the team functioning as a unit and validate each of its members.</a:t>
            </a:r>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32901446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altLang="en-US" dirty="0">
                <a:cs typeface="Arial"/>
              </a:rPr>
              <a:t>The Program</a:t>
            </a:r>
          </a:p>
        </p:txBody>
      </p:sp>
      <p:sp>
        <p:nvSpPr>
          <p:cNvPr id="11267" name="Text Placeholder 8"/>
          <p:cNvSpPr>
            <a:spLocks noGrp="1"/>
          </p:cNvSpPr>
          <p:nvPr>
            <p:ph type="body" sz="quarter" idx="4294967295"/>
          </p:nvPr>
        </p:nvSpPr>
        <p:spPr>
          <a:xfrm>
            <a:off x="316805" y="1246909"/>
            <a:ext cx="6209828" cy="6036733"/>
          </a:xfrm>
        </p:spPr>
        <p:txBody>
          <a:bodyPr/>
          <a:lstStyle/>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Welcome/Learning Points </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Benefits of Teamwork</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Eight Characteristics of Effective Teams</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Goals and Objectives</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Managing Conflict</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Team Development Survey</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Eight Qualities of an Effective Team Member</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Work Styles Inventory</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Types </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Taking Action</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Strategies for Interaction</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Warning Signs</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Qualities I Bring </a:t>
            </a:r>
          </a:p>
          <a:p>
            <a:pPr marL="0" indent="0">
              <a:spcBef>
                <a:spcPct val="0"/>
              </a:spcBef>
              <a:spcAft>
                <a:spcPts val="1588"/>
              </a:spcAft>
              <a:buClr>
                <a:schemeClr val="tx2"/>
              </a:buClr>
              <a:buNone/>
              <a:defRPr/>
            </a:pPr>
            <a:r>
              <a:rPr lang="en-US" altLang="en-US" dirty="0">
                <a:solidFill>
                  <a:srgbClr val="646D72"/>
                </a:solidFill>
                <a:latin typeface="Arial" charset="0"/>
                <a:ea typeface="ＭＳ Ｐゴシック" pitchFamily="34" charset="-128"/>
                <a:cs typeface="Times New Roman" pitchFamily="18" charset="0"/>
              </a:rPr>
              <a:t>Make Your Action Plan/Closing</a:t>
            </a:r>
          </a:p>
        </p:txBody>
      </p:sp>
    </p:spTree>
    <p:extLst>
      <p:ext uri="{BB962C8B-B14F-4D97-AF65-F5344CB8AC3E}">
        <p14:creationId xmlns:p14="http://schemas.microsoft.com/office/powerpoint/2010/main" val="22721445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a:t>
            </a:r>
          </a:p>
        </p:txBody>
      </p:sp>
      <p:sp>
        <p:nvSpPr>
          <p:cNvPr id="31747"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31748" name="Text Placeholder 8"/>
          <p:cNvSpPr txBox="1">
            <a:spLocks/>
          </p:cNvSpPr>
          <p:nvPr/>
        </p:nvSpPr>
        <p:spPr bwMode="auto">
          <a:xfrm>
            <a:off x="406213" y="1872784"/>
            <a:ext cx="6107299" cy="656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spcBef>
                <a:spcPct val="0"/>
              </a:spcBef>
              <a:spcAft>
                <a:spcPts val="590"/>
              </a:spcAft>
              <a:buClr>
                <a:schemeClr val="tx2"/>
              </a:buClr>
              <a:buSzTx/>
            </a:pPr>
            <a:r>
              <a:rPr lang="en-US" altLang="en-US" sz="1412" b="1" dirty="0">
                <a:solidFill>
                  <a:srgbClr val="646D72"/>
                </a:solidFill>
                <a:cs typeface="Times New Roman" pitchFamily="18" charset="0"/>
              </a:rPr>
              <a:t>The opposites:</a:t>
            </a: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b="1" dirty="0">
                <a:solidFill>
                  <a:srgbClr val="646D72"/>
                </a:solidFill>
                <a:cs typeface="Times New Roman" pitchFamily="18" charset="0"/>
              </a:rPr>
              <a:t>Participation/Risk-taking.</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When a person’s behavior within a team is “high profile,” he or she may or may not be contributing to task accomplishment. This behavior may be attributable to habit or certain personality traits, or it may be a conscious or unconscious attempt to dominate. On the other hand, the team member who never tests himself or herself may seem to go along with anything, and that person’s input can easily become lost. What’s needed is involvement with “stretching” — being present and, at the same time, trying to learn and grow.</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b="1" dirty="0">
                <a:solidFill>
                  <a:srgbClr val="646D72"/>
                </a:solidFill>
                <a:cs typeface="Times New Roman" pitchFamily="18" charset="0"/>
              </a:rPr>
              <a:t>Collaboration/Commitment.</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When collaboration isn’t balanced with commitment, the team member is likely to behave politically, cooperating for private, strategic reasons. In contrast, when members are united in purpose, their cooperation furthers group aims.</a:t>
            </a:r>
          </a:p>
          <a:p>
            <a:pPr marL="252146" lvl="1">
              <a:spcBef>
                <a:spcPct val="0"/>
              </a:spcBef>
              <a:spcAft>
                <a:spcPts val="590"/>
              </a:spcAft>
              <a:buClr>
                <a:schemeClr val="accent1"/>
              </a:buClr>
              <a:buFont typeface="Arial" panose="020B0604020202020204" pitchFamily="34" charset="0"/>
              <a:buChar char="•"/>
            </a:pPr>
            <a:endParaRPr lang="en-US" altLang="en-US" sz="1412" b="1"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b="1" dirty="0">
                <a:solidFill>
                  <a:srgbClr val="646D72"/>
                </a:solidFill>
                <a:cs typeface="Times New Roman" pitchFamily="18" charset="0"/>
              </a:rPr>
              <a:t>Facilitation/Flexibility.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Ideally, members work at helping the group to function effectively as a unit, and they’re capable of being influenced themselves in the process. This produces a situation in which synergy can result. Conversely, when members attempt to influence the dynamics of the group without subjecting themselves to influence, the result can be manipulation.</a:t>
            </a:r>
          </a:p>
        </p:txBody>
      </p:sp>
    </p:spTree>
    <p:extLst>
      <p:ext uri="{BB962C8B-B14F-4D97-AF65-F5344CB8AC3E}">
        <p14:creationId xmlns:p14="http://schemas.microsoft.com/office/powerpoint/2010/main" val="18632220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a:xfrm>
            <a:off x="281180" y="415637"/>
            <a:ext cx="6209828" cy="816557"/>
          </a:xfrm>
        </p:spPr>
        <p:txBody>
          <a:bodyPr/>
          <a:lstStyle/>
          <a:p>
            <a:r>
              <a:rPr lang="en-US" altLang="en-US"/>
              <a:t>Eight Qualities of an </a:t>
            </a:r>
            <a:br>
              <a:rPr lang="en-US" altLang="en-US"/>
            </a:br>
            <a:r>
              <a:rPr lang="en-US" altLang="en-US"/>
              <a:t>Effective Team Member </a:t>
            </a:r>
          </a:p>
        </p:txBody>
      </p:sp>
      <p:sp>
        <p:nvSpPr>
          <p:cNvPr id="32771"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32772" name="Text Placeholder 8"/>
          <p:cNvSpPr txBox="1">
            <a:spLocks/>
          </p:cNvSpPr>
          <p:nvPr/>
        </p:nvSpPr>
        <p:spPr bwMode="auto">
          <a:xfrm>
            <a:off x="406213" y="1872784"/>
            <a:ext cx="6045574" cy="6328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590"/>
              </a:spcAft>
              <a:buClr>
                <a:schemeClr val="accent1"/>
              </a:buClr>
              <a:buFont typeface="Arial" panose="020B0604020202020204" pitchFamily="34" charset="0"/>
              <a:buChar char="•"/>
            </a:pPr>
            <a:r>
              <a:rPr lang="en-US" altLang="en-US" sz="1412" b="1" dirty="0">
                <a:solidFill>
                  <a:srgbClr val="646D72"/>
                </a:solidFill>
                <a:cs typeface="Times New Roman" pitchFamily="18" charset="0"/>
              </a:rPr>
              <a:t>Openness/Sensitivity:</a:t>
            </a:r>
            <a:br>
              <a:rPr lang="en-US" altLang="en-US" sz="1412" b="1" dirty="0">
                <a:solidFill>
                  <a:srgbClr val="646D72"/>
                </a:solidFill>
                <a:cs typeface="Times New Roman" pitchFamily="18" charset="0"/>
              </a:rPr>
            </a:br>
            <a:r>
              <a:rPr lang="en-US" altLang="en-US" sz="1412" dirty="0">
                <a:solidFill>
                  <a:srgbClr val="646D72"/>
                </a:solidFill>
                <a:cs typeface="Times New Roman" pitchFamily="18" charset="0"/>
              </a:rPr>
              <a:t>When people are functionally open, sharing what the group needs to and is ready to hear, the team has valuable data available for problem-solving. But when openness isn’t tempered by sensitivity, inappropriate candor can result, generating stress and diverting the group task.</a:t>
            </a:r>
          </a:p>
          <a:p>
            <a:pPr>
              <a:spcBef>
                <a:spcPct val="0"/>
              </a:spcBef>
              <a:spcAft>
                <a:spcPts val="590"/>
              </a:spcAft>
              <a:buClr>
                <a:schemeClr val="tx2"/>
              </a:buClr>
              <a:buSzTx/>
              <a:buFont typeface="Wingdings" pitchFamily="2" charset="2"/>
              <a:buChar char="§"/>
            </a:pPr>
            <a:endParaRPr lang="en-US" altLang="en-US" sz="1412" dirty="0">
              <a:solidFill>
                <a:srgbClr val="646D72"/>
              </a:solidFill>
              <a:cs typeface="Times New Roman" pitchFamily="18" charset="0"/>
            </a:endParaRPr>
          </a:p>
          <a:p>
            <a:pPr>
              <a:spcBef>
                <a:spcPct val="0"/>
              </a:spcBef>
              <a:spcAft>
                <a:spcPts val="590"/>
              </a:spcAft>
              <a:buClr>
                <a:schemeClr val="tx2"/>
              </a:buClr>
              <a:buSzTx/>
            </a:pPr>
            <a:r>
              <a:rPr lang="en-US" altLang="en-US" sz="1412" dirty="0">
                <a:solidFill>
                  <a:srgbClr val="646D72"/>
                </a:solidFill>
                <a:cs typeface="Times New Roman" pitchFamily="18" charset="0"/>
              </a:rPr>
              <a:t>	</a:t>
            </a: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a:spcBef>
                <a:spcPct val="0"/>
              </a:spcBef>
              <a:spcAft>
                <a:spcPts val="590"/>
              </a:spcAft>
              <a:buClr>
                <a:schemeClr val="tx2"/>
              </a:buClr>
              <a:buSzTx/>
              <a:buFont typeface="Wingdings" pitchFamily="2" charset="2"/>
              <a:buChar char="§"/>
            </a:pPr>
            <a:endParaRPr lang="en-US" altLang="en-US" sz="1412" dirty="0">
              <a:solidFill>
                <a:srgbClr val="646D72"/>
              </a:solidFill>
              <a:cs typeface="Times New Roman" pitchFamily="18" charset="0"/>
            </a:endParaRPr>
          </a:p>
          <a:p>
            <a:pPr>
              <a:spcBef>
                <a:spcPct val="0"/>
              </a:spcBef>
              <a:spcAft>
                <a:spcPts val="590"/>
              </a:spcAft>
              <a:buClr>
                <a:schemeClr val="tx2"/>
              </a:buClr>
              <a:buSzTx/>
              <a:buFont typeface="Wingdings" pitchFamily="2" charset="2"/>
              <a:buChar char="§"/>
            </a:pPr>
            <a:endParaRPr lang="en-US" altLang="en-US" sz="1412" dirty="0">
              <a:solidFill>
                <a:srgbClr val="646D72"/>
              </a:solidFill>
              <a:cs typeface="Times New Roman" pitchFamily="18" charset="0"/>
            </a:endParaRPr>
          </a:p>
          <a:p>
            <a:pPr>
              <a:spcBef>
                <a:spcPct val="0"/>
              </a:spcBef>
              <a:spcAft>
                <a:spcPts val="590"/>
              </a:spcAft>
              <a:buClr>
                <a:schemeClr val="tx2"/>
              </a:buClr>
              <a:buSzTx/>
              <a:buFont typeface="Wingdings" pitchFamily="2" charset="2"/>
              <a:buChar char="§"/>
            </a:pPr>
            <a:endParaRPr lang="en-US" altLang="en-US" sz="1412" dirty="0">
              <a:solidFill>
                <a:srgbClr val="646D72"/>
              </a:solidFill>
              <a:cs typeface="Times New Roman" pitchFamily="18" charset="0"/>
            </a:endParaRPr>
          </a:p>
          <a:p>
            <a:pPr>
              <a:spcBef>
                <a:spcPct val="0"/>
              </a:spcBef>
              <a:spcAft>
                <a:spcPts val="590"/>
              </a:spcAft>
              <a:buClr>
                <a:schemeClr val="tx2"/>
              </a:buClr>
              <a:buSzTx/>
              <a:buFont typeface="Wingdings" pitchFamily="2" charset="2"/>
              <a:buChar char="§"/>
            </a:pPr>
            <a:endParaRPr lang="en-US" altLang="en-US" sz="1412" dirty="0">
              <a:solidFill>
                <a:srgbClr val="646D72"/>
              </a:solidFill>
              <a:cs typeface="Times New Roman" pitchFamily="18" charset="0"/>
            </a:endParaRP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a:spcBef>
                <a:spcPct val="0"/>
              </a:spcBef>
              <a:spcAft>
                <a:spcPts val="590"/>
              </a:spcAft>
              <a:buClr>
                <a:schemeClr val="tx2"/>
              </a:buClr>
              <a:buSzTx/>
            </a:pPr>
            <a:endParaRPr lang="en-US" altLang="en-US" sz="1412" dirty="0">
              <a:solidFill>
                <a:srgbClr val="646D72"/>
              </a:solidFill>
              <a:cs typeface="Arial" charset="0"/>
            </a:endParaRPr>
          </a:p>
        </p:txBody>
      </p:sp>
    </p:spTree>
    <p:extLst>
      <p:ext uri="{BB962C8B-B14F-4D97-AF65-F5344CB8AC3E}">
        <p14:creationId xmlns:p14="http://schemas.microsoft.com/office/powerpoint/2010/main" val="26677557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a:xfrm>
            <a:off x="281180" y="415637"/>
            <a:ext cx="6209828" cy="816557"/>
          </a:xfrm>
        </p:spPr>
        <p:txBody>
          <a:bodyPr/>
          <a:lstStyle/>
          <a:p>
            <a:r>
              <a:rPr lang="en-US" altLang="en-US"/>
              <a:t>Work Styles Inventory</a:t>
            </a:r>
          </a:p>
        </p:txBody>
      </p:sp>
      <p:sp>
        <p:nvSpPr>
          <p:cNvPr id="3584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35844" name="Text Placeholder 8"/>
          <p:cNvSpPr txBox="1">
            <a:spLocks/>
          </p:cNvSpPr>
          <p:nvPr/>
        </p:nvSpPr>
        <p:spPr bwMode="auto">
          <a:xfrm>
            <a:off x="398463" y="1872785"/>
            <a:ext cx="6053324" cy="6505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dirty="0">
                <a:solidFill>
                  <a:srgbClr val="646D72"/>
                </a:solidFill>
                <a:cs typeface="Times New Roman" pitchFamily="18" charset="0"/>
              </a:rPr>
              <a:t>An individual’s ability to be an effective team member is influenced by their culture, personality and work style. Each work style adds something to the overall functioning of the work group. Each work style is necessary to maintain the functioning of the group and to complete the group’s tasks.</a:t>
            </a: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a:spcBef>
                <a:spcPct val="0"/>
              </a:spcBef>
              <a:spcAft>
                <a:spcPts val="590"/>
              </a:spcAft>
              <a:buClr>
                <a:schemeClr val="tx2"/>
              </a:buClr>
              <a:buSzTx/>
            </a:pPr>
            <a:r>
              <a:rPr lang="en-US" altLang="en-US" sz="1412" dirty="0">
                <a:solidFill>
                  <a:srgbClr val="646D72"/>
                </a:solidFill>
                <a:cs typeface="Times New Roman" pitchFamily="18" charset="0"/>
              </a:rPr>
              <a:t>Please fill out the inventory in the workbook to find out your work style. </a:t>
            </a:r>
          </a:p>
        </p:txBody>
      </p:sp>
    </p:spTree>
    <p:extLst>
      <p:ext uri="{BB962C8B-B14F-4D97-AF65-F5344CB8AC3E}">
        <p14:creationId xmlns:p14="http://schemas.microsoft.com/office/powerpoint/2010/main" val="25028761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9"/>
          <p:cNvSpPr>
            <a:spLocks noGrp="1"/>
          </p:cNvSpPr>
          <p:nvPr>
            <p:ph type="title"/>
          </p:nvPr>
        </p:nvSpPr>
        <p:spPr>
          <a:xfrm>
            <a:off x="281180" y="415637"/>
            <a:ext cx="6209828" cy="816557"/>
          </a:xfrm>
        </p:spPr>
        <p:txBody>
          <a:bodyPr/>
          <a:lstStyle/>
          <a:p>
            <a:r>
              <a:rPr lang="en-US" altLang="en-US"/>
              <a:t>Work Styles Inventory </a:t>
            </a:r>
          </a:p>
        </p:txBody>
      </p:sp>
      <p:graphicFrame>
        <p:nvGraphicFramePr>
          <p:cNvPr id="63561" name="Group 73"/>
          <p:cNvGraphicFramePr>
            <a:graphicFrameLocks noGrp="1"/>
          </p:cNvGraphicFramePr>
          <p:nvPr>
            <p:extLst>
              <p:ext uri="{D42A27DB-BD31-4B8C-83A1-F6EECF244321}">
                <p14:modId xmlns:p14="http://schemas.microsoft.com/office/powerpoint/2010/main" val="3470863380"/>
              </p:ext>
            </p:extLst>
          </p:nvPr>
        </p:nvGraphicFramePr>
        <p:xfrm>
          <a:off x="423864" y="1995486"/>
          <a:ext cx="6046786" cy="5153027"/>
        </p:xfrm>
        <a:graphic>
          <a:graphicData uri="http://schemas.openxmlformats.org/drawingml/2006/table">
            <a:tbl>
              <a:tblPr/>
              <a:tblGrid>
                <a:gridCol w="3023393">
                  <a:extLst>
                    <a:ext uri="{9D8B030D-6E8A-4147-A177-3AD203B41FA5}">
                      <a16:colId xmlns:a16="http://schemas.microsoft.com/office/drawing/2014/main" val="20000"/>
                    </a:ext>
                  </a:extLst>
                </a:gridCol>
                <a:gridCol w="3023393">
                  <a:extLst>
                    <a:ext uri="{9D8B030D-6E8A-4147-A177-3AD203B41FA5}">
                      <a16:colId xmlns:a16="http://schemas.microsoft.com/office/drawing/2014/main" val="20001"/>
                    </a:ext>
                  </a:extLst>
                </a:gridCol>
              </a:tblGrid>
              <a:tr h="367211">
                <a:tc>
                  <a:txBody>
                    <a:bodyPr/>
                    <a:lstStyle/>
                    <a:p>
                      <a:pPr marL="0" marR="0" lvl="0" indent="0" algn="ctr"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300" b="1" i="0" u="none" strike="noStrike" cap="none" normalizeH="0" baseline="0" dirty="0">
                          <a:ln>
                            <a:noFill/>
                          </a:ln>
                          <a:solidFill>
                            <a:srgbClr val="FFFFFF"/>
                          </a:solidFill>
                          <a:effectLst/>
                          <a:latin typeface="Arial"/>
                        </a:rPr>
                        <a:t>Column A</a:t>
                      </a:r>
                      <a:endParaRPr kumimoji="0" lang="en-US" sz="1300" b="1" i="0" u="none" strike="noStrike" cap="none" normalizeH="0" baseline="0" dirty="0">
                        <a:ln>
                          <a:noFill/>
                        </a:ln>
                        <a:solidFill>
                          <a:schemeClr val="bg1"/>
                        </a:solidFill>
                        <a:effectLst/>
                        <a:latin typeface="Arial" charset="0"/>
                      </a:endParaRPr>
                    </a:p>
                  </a:txBody>
                  <a:tcPr marT="44367" marB="4436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300" b="1" i="0" u="none" strike="noStrike" cap="none" normalizeH="0" baseline="0" dirty="0">
                          <a:ln>
                            <a:noFill/>
                          </a:ln>
                          <a:solidFill>
                            <a:schemeClr val="bg1"/>
                          </a:solidFill>
                          <a:effectLst/>
                          <a:latin typeface="Arial" charset="0"/>
                        </a:rPr>
                        <a:t>Column B</a:t>
                      </a:r>
                    </a:p>
                  </a:txBody>
                  <a:tcPr marT="44367" marB="4436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Moves slowly and deliberately.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Moves rapidly.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358">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Speaks slowly and softly.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Speaks quickly, intensely and often loudly.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358">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Leans backward, even when making a request or stating an opinion.</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Sits upright or leans forward, especially to make a request or state an opinion.</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13170">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tentative and less forceful in expressing opinions, making requests and giving directions.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emphatic when expressing opinions, making requests and giving directions.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Would rather not confront.</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willing to confront.</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8358">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Lets others take the interpersonal initiative.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Takes the interpersonal initiative.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Asks questions.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Tells others what to do.</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Decides less quickly.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Decides more quickly.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cautious about taking risks.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willing to take more risks.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38358">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Does not pressure for decisions.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willing to pressure others for decisions.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38358">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Has less intense and less consistent eye contact.</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Has more intense and more consistent eye contact.</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7211">
                <a:tc>
                  <a:txBody>
                    <a:bodyPr/>
                    <a:lstStyle/>
                    <a:p>
                      <a:pPr marL="0" marR="0" lvl="0" indent="0" algn="l"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100" b="1" i="0" u="none" strike="noStrike" cap="none" normalizeH="0" baseline="0" dirty="0">
                          <a:ln>
                            <a:noFill/>
                          </a:ln>
                          <a:solidFill>
                            <a:schemeClr val="tx1"/>
                          </a:solidFill>
                          <a:effectLst/>
                          <a:latin typeface="Arial" charset="0"/>
                        </a:rPr>
                        <a:t>Total (column A) _____</a:t>
                      </a:r>
                    </a:p>
                  </a:txBody>
                  <a:tcPr marT="44367" marB="4436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100" b="1" i="0" u="none" strike="noStrike" cap="none" normalizeH="0" baseline="0" dirty="0">
                          <a:ln>
                            <a:noFill/>
                          </a:ln>
                          <a:solidFill>
                            <a:schemeClr val="tx1"/>
                          </a:solidFill>
                          <a:effectLst/>
                          <a:latin typeface="Arial" charset="0"/>
                        </a:rPr>
                        <a:t>Total (column B) _____</a:t>
                      </a:r>
                    </a:p>
                  </a:txBody>
                  <a:tcPr marT="44367" marB="4436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2"/>
                  </a:ext>
                </a:extLst>
              </a:tr>
            </a:tbl>
          </a:graphicData>
        </a:graphic>
      </p:graphicFrame>
      <p:sp>
        <p:nvSpPr>
          <p:cNvPr id="9" name="Title 1"/>
          <p:cNvSpPr>
            <a:spLocks/>
          </p:cNvSpPr>
          <p:nvPr/>
        </p:nvSpPr>
        <p:spPr bwMode="auto">
          <a:xfrm>
            <a:off x="404185" y="7266734"/>
            <a:ext cx="6047602" cy="6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tabLst>
                <a:tab pos="2877264" algn="l"/>
                <a:tab pos="3679928" algn="l"/>
                <a:tab pos="4437766" algn="l"/>
              </a:tabLst>
            </a:pPr>
            <a:r>
              <a:rPr lang="en-US" altLang="en-US" sz="1412" dirty="0">
                <a:solidFill>
                  <a:srgbClr val="646D72"/>
                </a:solidFill>
                <a:ea typeface="Arial Unicode MS" pitchFamily="34" charset="-128"/>
                <a:cs typeface="Arial Unicode MS" pitchFamily="34" charset="-128"/>
              </a:rPr>
              <a:t>Subtract column B from column A: ______ - ______ = ______</a:t>
            </a:r>
            <a:br>
              <a:rPr lang="en-US" altLang="en-US" sz="1412" dirty="0">
                <a:solidFill>
                  <a:srgbClr val="646D72"/>
                </a:solidFill>
                <a:ea typeface="Arial Unicode MS" pitchFamily="34" charset="-128"/>
                <a:cs typeface="Arial Unicode MS" pitchFamily="34" charset="-128"/>
              </a:rPr>
            </a:br>
            <a:r>
              <a:rPr lang="en-US" altLang="en-US" sz="1412" dirty="0">
                <a:solidFill>
                  <a:srgbClr val="646D72"/>
                </a:solidFill>
                <a:ea typeface="Arial Unicode MS" pitchFamily="34" charset="-128"/>
                <a:cs typeface="Arial Unicode MS" pitchFamily="34" charset="-128"/>
              </a:rPr>
              <a:t>	</a:t>
            </a:r>
            <a:r>
              <a:rPr lang="en-US" altLang="en-US" sz="1147" b="1" dirty="0">
                <a:solidFill>
                  <a:srgbClr val="646D72"/>
                </a:solidFill>
                <a:ea typeface="Arial Unicode MS" pitchFamily="34" charset="-128"/>
                <a:cs typeface="Arial Unicode MS" pitchFamily="34" charset="-128"/>
              </a:rPr>
              <a:t>A	B	Total</a:t>
            </a:r>
          </a:p>
          <a:p>
            <a:pPr algn="ctr">
              <a:spcBef>
                <a:spcPct val="0"/>
              </a:spcBef>
              <a:spcAft>
                <a:spcPts val="1573"/>
              </a:spcAft>
              <a:buClr>
                <a:schemeClr val="tx2"/>
              </a:buClr>
              <a:buSzTx/>
            </a:pPr>
            <a:endParaRPr lang="en-US" altLang="en-US" sz="1147" b="1" dirty="0">
              <a:solidFill>
                <a:schemeClr val="tx2"/>
              </a:solidFill>
              <a:ea typeface="Arial Unicode MS" pitchFamily="34" charset="-128"/>
              <a:cs typeface="Arial Unicode MS" pitchFamily="34" charset="-128"/>
            </a:endParaRPr>
          </a:p>
        </p:txBody>
      </p:sp>
      <p:sp>
        <p:nvSpPr>
          <p:cNvPr id="10" name="Title 1"/>
          <p:cNvSpPr>
            <a:spLocks/>
          </p:cNvSpPr>
          <p:nvPr/>
        </p:nvSpPr>
        <p:spPr bwMode="auto">
          <a:xfrm>
            <a:off x="423863" y="1420906"/>
            <a:ext cx="6172200" cy="50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r>
              <a:rPr lang="en-US" altLang="en-US" sz="1412" b="1" dirty="0">
                <a:solidFill>
                  <a:schemeClr val="tx2"/>
                </a:solidFill>
                <a:ea typeface="Arial Unicode MS" pitchFamily="34" charset="-128"/>
                <a:cs typeface="Arial Unicode MS" pitchFamily="34" charset="-128"/>
              </a:rPr>
              <a:t>Directions:</a:t>
            </a:r>
            <a:br>
              <a:rPr lang="en-US" altLang="en-US" sz="1412" b="1" dirty="0">
                <a:solidFill>
                  <a:schemeClr val="tx2"/>
                </a:solidFill>
                <a:ea typeface="Arial Unicode MS" pitchFamily="34" charset="-128"/>
                <a:cs typeface="Arial Unicode MS" pitchFamily="34" charset="-128"/>
              </a:rPr>
            </a:br>
            <a:r>
              <a:rPr lang="en-US" altLang="en-US" sz="1412" dirty="0">
                <a:solidFill>
                  <a:srgbClr val="646D72"/>
                </a:solidFill>
                <a:ea typeface="Arial Unicode MS" pitchFamily="34" charset="-128"/>
                <a:cs typeface="Arial Unicode MS" pitchFamily="34" charset="-128"/>
              </a:rPr>
              <a:t>Choose the responses that best describe your behavior at work.</a:t>
            </a:r>
            <a:endParaRPr lang="en-US" altLang="en-US" sz="1147" b="1" dirty="0">
              <a:solidFill>
                <a:schemeClr val="tx2"/>
              </a:solidFill>
              <a:ea typeface="Arial Unicode MS" pitchFamily="34" charset="-128"/>
              <a:cs typeface="Arial Unicode MS" pitchFamily="34" charset="-128"/>
            </a:endParaRPr>
          </a:p>
        </p:txBody>
      </p:sp>
    </p:spTree>
    <p:extLst>
      <p:ext uri="{BB962C8B-B14F-4D97-AF65-F5344CB8AC3E}">
        <p14:creationId xmlns:p14="http://schemas.microsoft.com/office/powerpoint/2010/main" val="74102557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a:xfrm>
            <a:off x="281180" y="415637"/>
            <a:ext cx="6209828" cy="816557"/>
          </a:xfrm>
        </p:spPr>
        <p:txBody>
          <a:bodyPr/>
          <a:lstStyle/>
          <a:p>
            <a:r>
              <a:rPr lang="en-US" altLang="en-US"/>
              <a:t>Work Styles Inventory</a:t>
            </a:r>
          </a:p>
        </p:txBody>
      </p:sp>
      <p:sp>
        <p:nvSpPr>
          <p:cNvPr id="37892" name="Title 1"/>
          <p:cNvSpPr>
            <a:spLocks/>
          </p:cNvSpPr>
          <p:nvPr/>
        </p:nvSpPr>
        <p:spPr bwMode="auto">
          <a:xfrm>
            <a:off x="423863" y="1397772"/>
            <a:ext cx="6172200" cy="503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pPr>
            <a:r>
              <a:rPr lang="en-US" altLang="en-US" sz="1412" b="1" dirty="0">
                <a:solidFill>
                  <a:schemeClr val="tx2"/>
                </a:solidFill>
                <a:ea typeface="Arial Unicode MS" pitchFamily="34" charset="-128"/>
                <a:cs typeface="Arial Unicode MS" pitchFamily="34" charset="-128"/>
              </a:rPr>
              <a:t>Directions:</a:t>
            </a:r>
            <a:br>
              <a:rPr lang="en-US" altLang="en-US" sz="1412" b="1" dirty="0">
                <a:solidFill>
                  <a:schemeClr val="tx2"/>
                </a:solidFill>
                <a:ea typeface="Arial Unicode MS" pitchFamily="34" charset="-128"/>
                <a:cs typeface="Arial Unicode MS" pitchFamily="34" charset="-128"/>
              </a:rPr>
            </a:br>
            <a:r>
              <a:rPr lang="en-US" altLang="en-US" sz="1412" dirty="0">
                <a:solidFill>
                  <a:srgbClr val="646D72"/>
                </a:solidFill>
                <a:ea typeface="Arial Unicode MS" pitchFamily="34" charset="-128"/>
                <a:cs typeface="Arial Unicode MS" pitchFamily="34" charset="-128"/>
              </a:rPr>
              <a:t>Choose the responses that best describe your behavior at work.</a:t>
            </a:r>
            <a:endParaRPr lang="en-US" altLang="en-US" sz="1147" b="1" dirty="0">
              <a:solidFill>
                <a:schemeClr val="tx2"/>
              </a:solidFill>
              <a:ea typeface="Arial Unicode MS" pitchFamily="34" charset="-128"/>
              <a:cs typeface="Arial Unicode MS" pitchFamily="34" charset="-128"/>
            </a:endParaRPr>
          </a:p>
        </p:txBody>
      </p:sp>
      <p:sp>
        <p:nvSpPr>
          <p:cNvPr id="37897" name="Title 1"/>
          <p:cNvSpPr>
            <a:spLocks/>
          </p:cNvSpPr>
          <p:nvPr/>
        </p:nvSpPr>
        <p:spPr bwMode="auto">
          <a:xfrm>
            <a:off x="403412" y="7243600"/>
            <a:ext cx="6027924" cy="61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786"/>
              </a:spcAft>
              <a:buClr>
                <a:schemeClr val="tx2"/>
              </a:buClr>
              <a:buSzTx/>
              <a:tabLst>
                <a:tab pos="2877264" algn="l"/>
                <a:tab pos="3679928" algn="l"/>
                <a:tab pos="4437766" algn="l"/>
              </a:tabLst>
            </a:pPr>
            <a:r>
              <a:rPr lang="en-US" altLang="en-US" sz="1412" dirty="0">
                <a:solidFill>
                  <a:srgbClr val="646D72"/>
                </a:solidFill>
                <a:ea typeface="Arial Unicode MS" pitchFamily="34" charset="-128"/>
                <a:cs typeface="Arial Unicode MS" pitchFamily="34" charset="-128"/>
              </a:rPr>
              <a:t>Subtract column D from column C: ______ - ______ = ______</a:t>
            </a:r>
            <a:br>
              <a:rPr lang="en-US" altLang="en-US" sz="1412" dirty="0">
                <a:solidFill>
                  <a:srgbClr val="646D72"/>
                </a:solidFill>
                <a:ea typeface="Arial Unicode MS" pitchFamily="34" charset="-128"/>
                <a:cs typeface="Arial Unicode MS" pitchFamily="34" charset="-128"/>
              </a:rPr>
            </a:br>
            <a:r>
              <a:rPr lang="en-US" altLang="en-US" sz="1412" dirty="0">
                <a:solidFill>
                  <a:srgbClr val="646D72"/>
                </a:solidFill>
                <a:ea typeface="Arial Unicode MS" pitchFamily="34" charset="-128"/>
                <a:cs typeface="Arial Unicode MS" pitchFamily="34" charset="-128"/>
              </a:rPr>
              <a:t>	</a:t>
            </a:r>
            <a:r>
              <a:rPr lang="en-US" altLang="en-US" sz="1147" b="1" dirty="0">
                <a:solidFill>
                  <a:srgbClr val="646D72"/>
                </a:solidFill>
                <a:ea typeface="Arial Unicode MS" pitchFamily="34" charset="-128"/>
                <a:cs typeface="Arial Unicode MS" pitchFamily="34" charset="-128"/>
              </a:rPr>
              <a:t>C	D	Total</a:t>
            </a:r>
          </a:p>
          <a:p>
            <a:pPr algn="ctr">
              <a:spcBef>
                <a:spcPct val="0"/>
              </a:spcBef>
              <a:spcAft>
                <a:spcPts val="1573"/>
              </a:spcAft>
              <a:buClr>
                <a:schemeClr val="tx2"/>
              </a:buClr>
              <a:buSzTx/>
            </a:pPr>
            <a:endParaRPr lang="en-US" altLang="en-US" sz="1147" b="1" dirty="0">
              <a:solidFill>
                <a:schemeClr val="tx2"/>
              </a:solidFill>
              <a:ea typeface="Arial Unicode MS" pitchFamily="34" charset="-128"/>
              <a:cs typeface="Arial Unicode MS" pitchFamily="34" charset="-128"/>
            </a:endParaRPr>
          </a:p>
        </p:txBody>
      </p:sp>
      <p:graphicFrame>
        <p:nvGraphicFramePr>
          <p:cNvPr id="23" name="Group 73"/>
          <p:cNvGraphicFramePr>
            <a:graphicFrameLocks noGrp="1"/>
          </p:cNvGraphicFramePr>
          <p:nvPr>
            <p:extLst>
              <p:ext uri="{D42A27DB-BD31-4B8C-83A1-F6EECF244321}">
                <p14:modId xmlns:p14="http://schemas.microsoft.com/office/powerpoint/2010/main" val="2651456434"/>
              </p:ext>
            </p:extLst>
          </p:nvPr>
        </p:nvGraphicFramePr>
        <p:xfrm>
          <a:off x="423864" y="1972352"/>
          <a:ext cx="6046786" cy="5091266"/>
        </p:xfrm>
        <a:graphic>
          <a:graphicData uri="http://schemas.openxmlformats.org/drawingml/2006/table">
            <a:tbl>
              <a:tblPr/>
              <a:tblGrid>
                <a:gridCol w="3023393">
                  <a:extLst>
                    <a:ext uri="{9D8B030D-6E8A-4147-A177-3AD203B41FA5}">
                      <a16:colId xmlns:a16="http://schemas.microsoft.com/office/drawing/2014/main" val="20000"/>
                    </a:ext>
                  </a:extLst>
                </a:gridCol>
                <a:gridCol w="3023393">
                  <a:extLst>
                    <a:ext uri="{9D8B030D-6E8A-4147-A177-3AD203B41FA5}">
                      <a16:colId xmlns:a16="http://schemas.microsoft.com/office/drawing/2014/main" val="20001"/>
                    </a:ext>
                  </a:extLst>
                </a:gridCol>
              </a:tblGrid>
              <a:tr h="367211">
                <a:tc>
                  <a:txBody>
                    <a:bodyPr/>
                    <a:lstStyle/>
                    <a:p>
                      <a:pPr marL="0" marR="0" lvl="0" indent="0" algn="ctr"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300" b="1" i="0" u="none" strike="noStrike" cap="none" normalizeH="0" baseline="0" dirty="0">
                          <a:ln>
                            <a:noFill/>
                          </a:ln>
                          <a:solidFill>
                            <a:srgbClr val="FFFFFF"/>
                          </a:solidFill>
                          <a:effectLst/>
                          <a:latin typeface="Arial"/>
                        </a:rPr>
                        <a:t>Column C.</a:t>
                      </a:r>
                      <a:endParaRPr kumimoji="0" lang="en-US" sz="1300" b="1" i="0" u="none" strike="noStrike" cap="none" normalizeH="0" baseline="0" dirty="0">
                        <a:ln>
                          <a:noFill/>
                        </a:ln>
                        <a:solidFill>
                          <a:schemeClr val="bg1"/>
                        </a:solidFill>
                        <a:effectLst/>
                        <a:latin typeface="Arial" charset="0"/>
                      </a:endParaRPr>
                    </a:p>
                  </a:txBody>
                  <a:tcPr marT="44367" marB="4436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300" b="1" i="0" u="none" strike="noStrike" cap="none" normalizeH="0" baseline="0" dirty="0">
                          <a:ln>
                            <a:noFill/>
                          </a:ln>
                          <a:solidFill>
                            <a:schemeClr val="bg1"/>
                          </a:solidFill>
                          <a:effectLst/>
                          <a:latin typeface="Arial" charset="0"/>
                        </a:rPr>
                        <a:t>Column D</a:t>
                      </a:r>
                    </a:p>
                  </a:txBody>
                  <a:tcPr marT="44367" marB="4436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0"/>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chemeClr val="tx1"/>
                          </a:solidFill>
                          <a:effectLst/>
                          <a:latin typeface="Arial" charset="0"/>
                        </a:rPr>
                        <a:t>Tends to limit use of gestures</a:t>
                      </a: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Gestures frequently.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Moves more rigidly.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Moves more freely.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4094">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more serious in approach </a:t>
                      </a:r>
                      <a:br>
                        <a:rPr kumimoji="0" lang="en-US" sz="900" normalizeH="0" dirty="0">
                          <a:ln>
                            <a:noFill/>
                          </a:ln>
                          <a:effectLst/>
                        </a:rPr>
                      </a:br>
                      <a:r>
                        <a:rPr kumimoji="0" lang="en-US" sz="1100" b="0" i="0" u="none" strike="noStrike" cap="none" normalizeH="0" baseline="0" dirty="0">
                          <a:ln>
                            <a:noFill/>
                          </a:ln>
                          <a:solidFill>
                            <a:srgbClr val="55565A"/>
                          </a:solidFill>
                          <a:effectLst/>
                          <a:latin typeface="Arial"/>
                        </a:rPr>
                        <a:t>to people.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Has a playful approach to people.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reserved.</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friendly.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Dresses more formally.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Dresses less formally.</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4094">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Tends to control expression </a:t>
                      </a:r>
                      <a:br>
                        <a:rPr kumimoji="0" lang="en-US" sz="900" normalizeH="0" dirty="0">
                          <a:ln>
                            <a:noFill/>
                          </a:ln>
                          <a:effectLst/>
                        </a:rPr>
                      </a:br>
                      <a:r>
                        <a:rPr kumimoji="0" lang="en-US" sz="1100" b="0" i="0" u="none" strike="noStrike" cap="none" normalizeH="0" baseline="0" dirty="0">
                          <a:ln>
                            <a:noFill/>
                          </a:ln>
                          <a:solidFill>
                            <a:srgbClr val="55565A"/>
                          </a:solidFill>
                          <a:effectLst/>
                          <a:latin typeface="Arial"/>
                        </a:rPr>
                        <a:t>of feeling.</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Tends to be freer and less guarded in expression of feelings.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Focuses on facts.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Focuses on feelings.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4094">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more task-oriented than </a:t>
                      </a:r>
                      <a:br>
                        <a:rPr kumimoji="0" lang="en-US" sz="900" normalizeH="0" dirty="0">
                          <a:ln>
                            <a:noFill/>
                          </a:ln>
                          <a:effectLst/>
                        </a:rPr>
                      </a:br>
                      <a:r>
                        <a:rPr kumimoji="0" lang="en-US" sz="1100" b="0" i="0" u="none" strike="noStrike" cap="none" normalizeH="0" baseline="0" dirty="0">
                          <a:ln>
                            <a:noFill/>
                          </a:ln>
                          <a:solidFill>
                            <a:srgbClr val="55565A"/>
                          </a:solidFill>
                          <a:effectLst/>
                          <a:latin typeface="Arial"/>
                        </a:rPr>
                        <a:t>people-oriented.</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more people-oriented than </a:t>
                      </a:r>
                      <a:br>
                        <a:rPr kumimoji="0" lang="en-US" sz="900" normalizeH="0" dirty="0">
                          <a:ln>
                            <a:noFill/>
                          </a:ln>
                          <a:effectLst/>
                        </a:rPr>
                      </a:br>
                      <a:r>
                        <a:rPr kumimoji="0" lang="en-US" sz="1100" b="0" i="0" u="none" strike="noStrike" cap="none" normalizeH="0" baseline="0" dirty="0">
                          <a:ln>
                            <a:noFill/>
                          </a:ln>
                          <a:solidFill>
                            <a:srgbClr val="55565A"/>
                          </a:solidFill>
                          <a:effectLst/>
                          <a:latin typeface="Arial"/>
                        </a:rPr>
                        <a:t>task-oriented.</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4094">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less interested in small talk, anecdotes and jokes.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more interested in small talk, anecdotes and jokes.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84094">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Makes decisions based more on facts than emotions.</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Allows feelings to have a greater influence on decision-making.</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2729">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disciplined in use of time.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85750" marR="0" lvl="0" indent="-285750" algn="l" defTabSz="914400" rtl="0" eaLnBrk="0" fontAlgn="base" latinLnBrk="0" hangingPunct="0">
                        <a:lnSpc>
                          <a:spcPct val="100000"/>
                        </a:lnSpc>
                        <a:spcBef>
                          <a:spcPct val="0"/>
                        </a:spcBef>
                        <a:spcAft>
                          <a:spcPts val="600"/>
                        </a:spcAft>
                        <a:buClr>
                          <a:schemeClr val="tx2"/>
                        </a:buClr>
                        <a:buSzPct val="120000"/>
                        <a:buFont typeface="Arial" panose="020B0604020202020204" pitchFamily="34" charset="0"/>
                        <a:buChar char="□"/>
                        <a:tabLst/>
                      </a:pPr>
                      <a:r>
                        <a:rPr kumimoji="0" lang="en-US" sz="1100" b="0" i="0" u="none" strike="noStrike" cap="none" normalizeH="0" baseline="0" dirty="0">
                          <a:ln>
                            <a:noFill/>
                          </a:ln>
                          <a:solidFill>
                            <a:srgbClr val="55565A"/>
                          </a:solidFill>
                          <a:effectLst/>
                          <a:latin typeface="Arial"/>
                        </a:rPr>
                        <a:t>Is less structured in use of time.</a:t>
                      </a:r>
                      <a:endParaRPr kumimoji="0" lang="en-US" sz="1100" b="0" i="0" u="none" strike="noStrike" cap="none" normalizeH="0" baseline="0" dirty="0">
                        <a:ln>
                          <a:noFill/>
                        </a:ln>
                        <a:solidFill>
                          <a:schemeClr val="tx1"/>
                        </a:solidFill>
                        <a:effectLst/>
                        <a:latin typeface="Arial" charset="0"/>
                      </a:endParaRPr>
                    </a:p>
                  </a:txBody>
                  <a:tcPr marT="44367" marB="4436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7211">
                <a:tc>
                  <a:txBody>
                    <a:bodyPr/>
                    <a:lstStyle/>
                    <a:p>
                      <a:pPr marL="0" marR="0" lvl="0" indent="0" algn="l"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100" b="1" i="0" u="none" strike="noStrike" cap="none" normalizeH="0" baseline="0" dirty="0">
                          <a:ln>
                            <a:noFill/>
                          </a:ln>
                          <a:solidFill>
                            <a:schemeClr val="tx1"/>
                          </a:solidFill>
                          <a:effectLst/>
                          <a:latin typeface="Arial" charset="0"/>
                        </a:rPr>
                        <a:t>Total (column C) _____</a:t>
                      </a:r>
                    </a:p>
                  </a:txBody>
                  <a:tcPr marT="44367" marB="4436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ase" latinLnBrk="0" hangingPunct="0">
                        <a:lnSpc>
                          <a:spcPct val="100000"/>
                        </a:lnSpc>
                        <a:spcBef>
                          <a:spcPct val="0"/>
                        </a:spcBef>
                        <a:spcAft>
                          <a:spcPts val="600"/>
                        </a:spcAft>
                        <a:buClr>
                          <a:schemeClr val="tx2"/>
                        </a:buClr>
                        <a:buSzTx/>
                        <a:buFont typeface="Wingdings" pitchFamily="2" charset="2"/>
                        <a:buNone/>
                        <a:tabLst/>
                      </a:pPr>
                      <a:r>
                        <a:rPr kumimoji="0" lang="en-US" sz="1100" b="1" i="0" u="none" strike="noStrike" cap="none" normalizeH="0" baseline="0" dirty="0">
                          <a:ln>
                            <a:noFill/>
                          </a:ln>
                          <a:solidFill>
                            <a:schemeClr val="tx1"/>
                          </a:solidFill>
                          <a:effectLst/>
                          <a:latin typeface="Arial" charset="0"/>
                        </a:rPr>
                        <a:t>Total (column D) _____</a:t>
                      </a:r>
                    </a:p>
                  </a:txBody>
                  <a:tcPr marT="44367" marB="4436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6287910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a:xfrm>
            <a:off x="281180" y="415637"/>
            <a:ext cx="6209828" cy="816557"/>
          </a:xfrm>
        </p:spPr>
        <p:txBody>
          <a:bodyPr/>
          <a:lstStyle/>
          <a:p>
            <a:r>
              <a:rPr lang="en-US" altLang="en-US"/>
              <a:t>Work Styles Inventory</a:t>
            </a:r>
          </a:p>
        </p:txBody>
      </p:sp>
      <p:sp>
        <p:nvSpPr>
          <p:cNvPr id="38915" name="Text Placeholder 8"/>
          <p:cNvSpPr txBox="1">
            <a:spLocks/>
          </p:cNvSpPr>
          <p:nvPr/>
        </p:nvSpPr>
        <p:spPr bwMode="auto">
          <a:xfrm>
            <a:off x="341313" y="1455193"/>
            <a:ext cx="6172200" cy="602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412" b="1" dirty="0">
                <a:solidFill>
                  <a:schemeClr val="tx2"/>
                </a:solidFill>
                <a:cs typeface="Arial" charset="0"/>
              </a:rPr>
              <a:t>Place total score of A-B on horizontal line and </a:t>
            </a:r>
            <a:br>
              <a:rPr lang="en-US" altLang="en-US" sz="1412" b="1" dirty="0">
                <a:solidFill>
                  <a:schemeClr val="tx2"/>
                </a:solidFill>
                <a:cs typeface="Arial" charset="0"/>
              </a:rPr>
            </a:br>
            <a:r>
              <a:rPr lang="en-US" altLang="en-US" sz="1412" b="1" dirty="0">
                <a:solidFill>
                  <a:schemeClr val="tx2"/>
                </a:solidFill>
                <a:cs typeface="Arial" charset="0"/>
              </a:rPr>
              <a:t>total score of C-D on vertical line.</a:t>
            </a:r>
            <a:endParaRPr lang="en-US" altLang="en-US" sz="1147" b="1" dirty="0">
              <a:solidFill>
                <a:schemeClr val="tx2"/>
              </a:solidFill>
              <a:cs typeface="Arial" charset="0"/>
            </a:endParaRPr>
          </a:p>
          <a:p>
            <a:pPr algn="ctr">
              <a:spcBef>
                <a:spcPct val="0"/>
              </a:spcBef>
              <a:spcAft>
                <a:spcPts val="590"/>
              </a:spcAft>
              <a:buClr>
                <a:schemeClr val="tx2"/>
              </a:buClr>
              <a:buSzTx/>
            </a:pPr>
            <a:endParaRPr lang="en-US" altLang="en-US" sz="1147" dirty="0">
              <a:solidFill>
                <a:srgbClr val="646D72"/>
              </a:solidFill>
              <a:cs typeface="Arial" charset="0"/>
            </a:endParaRPr>
          </a:p>
          <a:p>
            <a:pPr algn="ctr">
              <a:spcBef>
                <a:spcPct val="0"/>
              </a:spcBef>
              <a:spcAft>
                <a:spcPts val="590"/>
              </a:spcAft>
              <a:buClr>
                <a:schemeClr val="tx2"/>
              </a:buClr>
              <a:buSzTx/>
            </a:pPr>
            <a:endParaRPr lang="en-US" altLang="en-US" sz="1147" dirty="0">
              <a:solidFill>
                <a:srgbClr val="646D72"/>
              </a:solidFill>
              <a:cs typeface="Arial" charset="0"/>
            </a:endParaRPr>
          </a:p>
        </p:txBody>
      </p:sp>
      <p:sp>
        <p:nvSpPr>
          <p:cNvPr id="38916" name="Text Placeholder 8"/>
          <p:cNvSpPr txBox="1">
            <a:spLocks/>
          </p:cNvSpPr>
          <p:nvPr/>
        </p:nvSpPr>
        <p:spPr bwMode="auto">
          <a:xfrm>
            <a:off x="1719263" y="2014507"/>
            <a:ext cx="3390900" cy="3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a:solidFill>
                  <a:schemeClr val="tx1"/>
                </a:solidFill>
                <a:cs typeface="Arial" charset="0"/>
              </a:rPr>
              <a:t>More Emotionally Self-Controlled</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17" name="Text Placeholder 8"/>
          <p:cNvSpPr txBox="1">
            <a:spLocks/>
          </p:cNvSpPr>
          <p:nvPr/>
        </p:nvSpPr>
        <p:spPr bwMode="auto">
          <a:xfrm>
            <a:off x="1719263" y="7730907"/>
            <a:ext cx="3390900" cy="345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a:solidFill>
                  <a:schemeClr val="tx1"/>
                </a:solidFill>
                <a:cs typeface="Arial" charset="0"/>
              </a:rPr>
              <a:t>More Emotionally Responsive/Expressive</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cxnSp>
        <p:nvCxnSpPr>
          <p:cNvPr id="27" name="Straight Arrow Connector 26"/>
          <p:cNvCxnSpPr/>
          <p:nvPr/>
        </p:nvCxnSpPr>
        <p:spPr>
          <a:xfrm>
            <a:off x="342901" y="4912768"/>
            <a:ext cx="6170613"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3414713" y="2321128"/>
            <a:ext cx="0" cy="531579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38920" name="Text Placeholder 8"/>
          <p:cNvSpPr txBox="1">
            <a:spLocks/>
          </p:cNvSpPr>
          <p:nvPr/>
        </p:nvSpPr>
        <p:spPr bwMode="auto">
          <a:xfrm>
            <a:off x="3582989" y="2476750"/>
            <a:ext cx="484187" cy="243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971">
                <a:solidFill>
                  <a:schemeClr val="tx1"/>
                </a:solidFill>
                <a:cs typeface="Arial" charset="0"/>
              </a:rPr>
              <a:t>+11</a:t>
            </a:r>
          </a:p>
          <a:p>
            <a:pPr>
              <a:spcBef>
                <a:spcPct val="0"/>
              </a:spcBef>
              <a:spcAft>
                <a:spcPts val="590"/>
              </a:spcAft>
              <a:buClr>
                <a:schemeClr val="tx2"/>
              </a:buClr>
              <a:buSzTx/>
            </a:pPr>
            <a:r>
              <a:rPr lang="en-US" altLang="en-US" sz="971">
                <a:solidFill>
                  <a:schemeClr val="tx1"/>
                </a:solidFill>
                <a:cs typeface="Arial" charset="0"/>
              </a:rPr>
              <a:t>+10</a:t>
            </a:r>
          </a:p>
          <a:p>
            <a:pPr>
              <a:spcBef>
                <a:spcPct val="0"/>
              </a:spcBef>
              <a:spcAft>
                <a:spcPts val="590"/>
              </a:spcAft>
              <a:buClr>
                <a:schemeClr val="tx2"/>
              </a:buClr>
              <a:buSzTx/>
            </a:pPr>
            <a:r>
              <a:rPr lang="en-US" altLang="en-US" sz="971">
                <a:solidFill>
                  <a:schemeClr val="tx1"/>
                </a:solidFill>
                <a:cs typeface="Arial" charset="0"/>
              </a:rPr>
              <a:t>+9</a:t>
            </a:r>
          </a:p>
          <a:p>
            <a:pPr>
              <a:spcBef>
                <a:spcPct val="0"/>
              </a:spcBef>
              <a:spcAft>
                <a:spcPts val="590"/>
              </a:spcAft>
              <a:buClr>
                <a:schemeClr val="tx2"/>
              </a:buClr>
              <a:buSzTx/>
            </a:pPr>
            <a:r>
              <a:rPr lang="en-US" altLang="en-US" sz="971">
                <a:solidFill>
                  <a:schemeClr val="tx1"/>
                </a:solidFill>
                <a:cs typeface="Arial" charset="0"/>
              </a:rPr>
              <a:t>+8</a:t>
            </a:r>
          </a:p>
          <a:p>
            <a:pPr>
              <a:spcBef>
                <a:spcPct val="0"/>
              </a:spcBef>
              <a:spcAft>
                <a:spcPts val="590"/>
              </a:spcAft>
              <a:buClr>
                <a:schemeClr val="tx2"/>
              </a:buClr>
              <a:buSzTx/>
            </a:pPr>
            <a:r>
              <a:rPr lang="en-US" altLang="en-US" sz="971">
                <a:solidFill>
                  <a:schemeClr val="tx1"/>
                </a:solidFill>
                <a:cs typeface="Arial" charset="0"/>
              </a:rPr>
              <a:t>+7</a:t>
            </a:r>
          </a:p>
          <a:p>
            <a:pPr>
              <a:spcBef>
                <a:spcPct val="0"/>
              </a:spcBef>
              <a:spcAft>
                <a:spcPts val="590"/>
              </a:spcAft>
              <a:buClr>
                <a:schemeClr val="tx2"/>
              </a:buClr>
              <a:buSzTx/>
            </a:pPr>
            <a:r>
              <a:rPr lang="en-US" altLang="en-US" sz="971">
                <a:solidFill>
                  <a:schemeClr val="tx1"/>
                </a:solidFill>
                <a:cs typeface="Arial" charset="0"/>
              </a:rPr>
              <a:t>+6</a:t>
            </a:r>
          </a:p>
          <a:p>
            <a:pPr>
              <a:spcBef>
                <a:spcPct val="0"/>
              </a:spcBef>
              <a:spcAft>
                <a:spcPts val="590"/>
              </a:spcAft>
              <a:buClr>
                <a:schemeClr val="tx2"/>
              </a:buClr>
              <a:buSzTx/>
            </a:pPr>
            <a:r>
              <a:rPr lang="en-US" altLang="en-US" sz="971">
                <a:solidFill>
                  <a:schemeClr val="tx1"/>
                </a:solidFill>
                <a:cs typeface="Arial" charset="0"/>
              </a:rPr>
              <a:t>+5</a:t>
            </a:r>
          </a:p>
          <a:p>
            <a:pPr>
              <a:spcBef>
                <a:spcPct val="0"/>
              </a:spcBef>
              <a:spcAft>
                <a:spcPts val="590"/>
              </a:spcAft>
              <a:buClr>
                <a:schemeClr val="tx2"/>
              </a:buClr>
              <a:buSzTx/>
            </a:pPr>
            <a:r>
              <a:rPr lang="en-US" altLang="en-US" sz="971">
                <a:solidFill>
                  <a:schemeClr val="tx1"/>
                </a:solidFill>
                <a:cs typeface="Arial" charset="0"/>
              </a:rPr>
              <a:t>+4</a:t>
            </a:r>
          </a:p>
          <a:p>
            <a:pPr>
              <a:spcBef>
                <a:spcPct val="0"/>
              </a:spcBef>
              <a:spcAft>
                <a:spcPts val="590"/>
              </a:spcAft>
              <a:buClr>
                <a:schemeClr val="tx2"/>
              </a:buClr>
              <a:buSzTx/>
            </a:pPr>
            <a:r>
              <a:rPr lang="en-US" altLang="en-US" sz="971">
                <a:solidFill>
                  <a:schemeClr val="tx1"/>
                </a:solidFill>
                <a:cs typeface="Arial" charset="0"/>
              </a:rPr>
              <a:t>+3</a:t>
            </a:r>
          </a:p>
          <a:p>
            <a:pPr>
              <a:spcBef>
                <a:spcPct val="0"/>
              </a:spcBef>
              <a:spcAft>
                <a:spcPts val="590"/>
              </a:spcAft>
              <a:buClr>
                <a:schemeClr val="tx2"/>
              </a:buClr>
              <a:buSzTx/>
            </a:pPr>
            <a:r>
              <a:rPr lang="en-US" altLang="en-US" sz="971">
                <a:solidFill>
                  <a:schemeClr val="tx1"/>
                </a:solidFill>
                <a:cs typeface="Arial" charset="0"/>
              </a:rPr>
              <a:t>+2</a:t>
            </a:r>
          </a:p>
          <a:p>
            <a:pPr>
              <a:spcBef>
                <a:spcPct val="0"/>
              </a:spcBef>
              <a:spcAft>
                <a:spcPts val="590"/>
              </a:spcAft>
              <a:buClr>
                <a:schemeClr val="tx2"/>
              </a:buClr>
              <a:buSzTx/>
            </a:pPr>
            <a:r>
              <a:rPr lang="en-US" altLang="en-US" sz="971">
                <a:solidFill>
                  <a:schemeClr val="tx1"/>
                </a:solidFill>
                <a:cs typeface="Arial" charset="0"/>
              </a:rPr>
              <a:t>+1</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21" name="Text Placeholder 8"/>
          <p:cNvSpPr txBox="1">
            <a:spLocks/>
          </p:cNvSpPr>
          <p:nvPr/>
        </p:nvSpPr>
        <p:spPr bwMode="auto">
          <a:xfrm>
            <a:off x="3582989" y="5043738"/>
            <a:ext cx="484187" cy="243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971">
                <a:solidFill>
                  <a:schemeClr val="tx1"/>
                </a:solidFill>
                <a:cs typeface="Arial" charset="0"/>
              </a:rPr>
              <a:t>-1</a:t>
            </a:r>
          </a:p>
          <a:p>
            <a:pPr>
              <a:spcBef>
                <a:spcPct val="0"/>
              </a:spcBef>
              <a:spcAft>
                <a:spcPts val="590"/>
              </a:spcAft>
              <a:buClr>
                <a:schemeClr val="tx2"/>
              </a:buClr>
              <a:buSzTx/>
            </a:pPr>
            <a:r>
              <a:rPr lang="en-US" altLang="en-US" sz="971">
                <a:solidFill>
                  <a:schemeClr val="tx1"/>
                </a:solidFill>
                <a:cs typeface="Arial" charset="0"/>
              </a:rPr>
              <a:t>-2</a:t>
            </a:r>
          </a:p>
          <a:p>
            <a:pPr>
              <a:spcBef>
                <a:spcPct val="0"/>
              </a:spcBef>
              <a:spcAft>
                <a:spcPts val="590"/>
              </a:spcAft>
              <a:buClr>
                <a:schemeClr val="tx2"/>
              </a:buClr>
              <a:buSzTx/>
            </a:pPr>
            <a:r>
              <a:rPr lang="en-US" altLang="en-US" sz="971">
                <a:solidFill>
                  <a:schemeClr val="tx1"/>
                </a:solidFill>
                <a:cs typeface="Arial" charset="0"/>
              </a:rPr>
              <a:t>-3</a:t>
            </a:r>
          </a:p>
          <a:p>
            <a:pPr>
              <a:spcBef>
                <a:spcPct val="0"/>
              </a:spcBef>
              <a:spcAft>
                <a:spcPts val="590"/>
              </a:spcAft>
              <a:buClr>
                <a:schemeClr val="tx2"/>
              </a:buClr>
              <a:buSzTx/>
            </a:pPr>
            <a:r>
              <a:rPr lang="en-US" altLang="en-US" sz="971">
                <a:solidFill>
                  <a:schemeClr val="tx1"/>
                </a:solidFill>
                <a:cs typeface="Arial" charset="0"/>
              </a:rPr>
              <a:t>-4</a:t>
            </a:r>
          </a:p>
          <a:p>
            <a:pPr>
              <a:spcBef>
                <a:spcPct val="0"/>
              </a:spcBef>
              <a:spcAft>
                <a:spcPts val="590"/>
              </a:spcAft>
              <a:buClr>
                <a:schemeClr val="tx2"/>
              </a:buClr>
              <a:buSzTx/>
            </a:pPr>
            <a:r>
              <a:rPr lang="en-US" altLang="en-US" sz="971">
                <a:solidFill>
                  <a:schemeClr val="tx1"/>
                </a:solidFill>
                <a:cs typeface="Arial" charset="0"/>
              </a:rPr>
              <a:t>-5</a:t>
            </a:r>
          </a:p>
          <a:p>
            <a:pPr>
              <a:spcBef>
                <a:spcPct val="0"/>
              </a:spcBef>
              <a:spcAft>
                <a:spcPts val="590"/>
              </a:spcAft>
              <a:buClr>
                <a:schemeClr val="tx2"/>
              </a:buClr>
              <a:buSzTx/>
            </a:pPr>
            <a:r>
              <a:rPr lang="en-US" altLang="en-US" sz="971">
                <a:solidFill>
                  <a:schemeClr val="tx1"/>
                </a:solidFill>
                <a:cs typeface="Arial" charset="0"/>
              </a:rPr>
              <a:t>-6</a:t>
            </a:r>
          </a:p>
          <a:p>
            <a:pPr>
              <a:spcBef>
                <a:spcPct val="0"/>
              </a:spcBef>
              <a:spcAft>
                <a:spcPts val="590"/>
              </a:spcAft>
              <a:buClr>
                <a:schemeClr val="tx2"/>
              </a:buClr>
              <a:buSzTx/>
            </a:pPr>
            <a:r>
              <a:rPr lang="en-US" altLang="en-US" sz="971">
                <a:solidFill>
                  <a:schemeClr val="tx1"/>
                </a:solidFill>
                <a:cs typeface="Arial" charset="0"/>
              </a:rPr>
              <a:t>-7</a:t>
            </a:r>
          </a:p>
          <a:p>
            <a:pPr>
              <a:spcBef>
                <a:spcPct val="0"/>
              </a:spcBef>
              <a:spcAft>
                <a:spcPts val="590"/>
              </a:spcAft>
              <a:buClr>
                <a:schemeClr val="tx2"/>
              </a:buClr>
              <a:buSzTx/>
            </a:pPr>
            <a:r>
              <a:rPr lang="en-US" altLang="en-US" sz="971">
                <a:solidFill>
                  <a:schemeClr val="tx1"/>
                </a:solidFill>
                <a:cs typeface="Arial" charset="0"/>
              </a:rPr>
              <a:t>-8</a:t>
            </a:r>
          </a:p>
          <a:p>
            <a:pPr>
              <a:spcBef>
                <a:spcPct val="0"/>
              </a:spcBef>
              <a:spcAft>
                <a:spcPts val="590"/>
              </a:spcAft>
              <a:buClr>
                <a:schemeClr val="tx2"/>
              </a:buClr>
              <a:buSzTx/>
            </a:pPr>
            <a:r>
              <a:rPr lang="en-US" altLang="en-US" sz="971">
                <a:solidFill>
                  <a:schemeClr val="tx1"/>
                </a:solidFill>
                <a:cs typeface="Arial" charset="0"/>
              </a:rPr>
              <a:t>-9</a:t>
            </a:r>
          </a:p>
          <a:p>
            <a:pPr>
              <a:spcBef>
                <a:spcPct val="0"/>
              </a:spcBef>
              <a:spcAft>
                <a:spcPts val="590"/>
              </a:spcAft>
              <a:buClr>
                <a:schemeClr val="tx2"/>
              </a:buClr>
              <a:buSzTx/>
            </a:pPr>
            <a:r>
              <a:rPr lang="en-US" altLang="en-US" sz="971">
                <a:solidFill>
                  <a:schemeClr val="tx1"/>
                </a:solidFill>
                <a:cs typeface="Arial" charset="0"/>
              </a:rPr>
              <a:t>-10</a:t>
            </a:r>
          </a:p>
          <a:p>
            <a:pPr>
              <a:spcBef>
                <a:spcPct val="0"/>
              </a:spcBef>
              <a:spcAft>
                <a:spcPts val="590"/>
              </a:spcAft>
              <a:buClr>
                <a:schemeClr val="tx2"/>
              </a:buClr>
              <a:buSzTx/>
            </a:pPr>
            <a:r>
              <a:rPr lang="en-US" altLang="en-US" sz="971">
                <a:solidFill>
                  <a:schemeClr val="tx1"/>
                </a:solidFill>
                <a:cs typeface="Arial" charset="0"/>
              </a:rPr>
              <a:t>-11</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22" name="Text Placeholder 8"/>
          <p:cNvSpPr txBox="1">
            <a:spLocks/>
          </p:cNvSpPr>
          <p:nvPr/>
        </p:nvSpPr>
        <p:spPr bwMode="auto">
          <a:xfrm>
            <a:off x="3821113" y="5043738"/>
            <a:ext cx="2601912" cy="359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971">
                <a:solidFill>
                  <a:schemeClr val="tx1"/>
                </a:solidFill>
                <a:cs typeface="Arial" charset="0"/>
              </a:rPr>
              <a:t>-2    -3    -4    -5     -6    -7    -8    -9   -10    -11</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23" name="Text Placeholder 8"/>
          <p:cNvSpPr txBox="1">
            <a:spLocks/>
          </p:cNvSpPr>
          <p:nvPr/>
        </p:nvSpPr>
        <p:spPr bwMode="auto">
          <a:xfrm>
            <a:off x="417514" y="5043738"/>
            <a:ext cx="2927350" cy="359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971">
                <a:solidFill>
                  <a:schemeClr val="tx1"/>
                </a:solidFill>
                <a:cs typeface="Arial" charset="0"/>
              </a:rPr>
              <a:t>+11  +10   +9   +8   +7   +6   +5   +4   +3    +2   +1</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cxnSp>
        <p:nvCxnSpPr>
          <p:cNvPr id="33" name="Straight Connector 32"/>
          <p:cNvCxnSpPr/>
          <p:nvPr/>
        </p:nvCxnSpPr>
        <p:spPr>
          <a:xfrm>
            <a:off x="3344864" y="4780258"/>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344864" y="4561464"/>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351213" y="4333424"/>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3344864" y="4111548"/>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3351213" y="3888130"/>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3351213" y="3669335"/>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357563" y="3442836"/>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351213" y="3219419"/>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344864" y="2999083"/>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344864" y="2780289"/>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351213" y="2552249"/>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344864" y="7145400"/>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351213" y="6917360"/>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344864" y="6693943"/>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351213" y="6472066"/>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351213" y="6253271"/>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3357563" y="6025232"/>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3351213" y="5803355"/>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3344864" y="5583020"/>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3344864" y="5364225"/>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3351213" y="5136185"/>
            <a:ext cx="138112"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38945" name="Group 54"/>
          <p:cNvGrpSpPr>
            <a:grpSpLocks/>
          </p:cNvGrpSpPr>
          <p:nvPr/>
        </p:nvGrpSpPr>
        <p:grpSpPr bwMode="auto">
          <a:xfrm rot="-5400000">
            <a:off x="1786521" y="3596707"/>
            <a:ext cx="143296" cy="2633662"/>
            <a:chOff x="2390878" y="5467114"/>
            <a:chExt cx="150440" cy="2294831"/>
          </a:xfrm>
        </p:grpSpPr>
        <p:cxnSp>
          <p:nvCxnSpPr>
            <p:cNvPr id="56" name="Straight Connector 55"/>
            <p:cNvCxnSpPr/>
            <p:nvPr/>
          </p:nvCxnSpPr>
          <p:spPr>
            <a:xfrm>
              <a:off x="2390878" y="7761945"/>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2390878" y="7536474"/>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397349" y="7302702"/>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a:off x="2390878" y="7073081"/>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2397349" y="6843459"/>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2397349" y="6617988"/>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403819" y="6384216"/>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p:nvPr/>
          </p:nvCxnSpPr>
          <p:spPr>
            <a:xfrm>
              <a:off x="2397349" y="6154595"/>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a:off x="2390878" y="5926357"/>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a:off x="2390878" y="5702269"/>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2397349" y="5467114"/>
              <a:ext cx="13749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cxnSp>
        <p:nvCxnSpPr>
          <p:cNvPr id="67" name="Straight Connector 66"/>
          <p:cNvCxnSpPr/>
          <p:nvPr/>
        </p:nvCxnSpPr>
        <p:spPr>
          <a:xfrm rot="16200000">
            <a:off x="5947966" y="4921243"/>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rot="16200000">
            <a:off x="5678091" y="4919702"/>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rot="16200000">
            <a:off x="5414566" y="4921243"/>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rot="16200000">
            <a:off x="5151041" y="4919702"/>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rot="16200000">
            <a:off x="4892278" y="4919702"/>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rot="16200000">
            <a:off x="4623991" y="4918161"/>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rot="16200000">
            <a:off x="4360466" y="4919702"/>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rot="16200000">
            <a:off x="4100115" y="4925865"/>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rot="16200000">
            <a:off x="3841354" y="4925865"/>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p:nvPr/>
        </p:nvCxnSpPr>
        <p:spPr>
          <a:xfrm rot="16200000">
            <a:off x="3571478" y="4919702"/>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77" name="Straight Connector 76"/>
          <p:cNvCxnSpPr/>
          <p:nvPr/>
        </p:nvCxnSpPr>
        <p:spPr>
          <a:xfrm rot="16200000">
            <a:off x="6176566" y="4924324"/>
            <a:ext cx="130969"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8957" name="Text Placeholder 8"/>
          <p:cNvSpPr txBox="1">
            <a:spLocks/>
          </p:cNvSpPr>
          <p:nvPr/>
        </p:nvSpPr>
        <p:spPr bwMode="auto">
          <a:xfrm>
            <a:off x="5743576" y="5253287"/>
            <a:ext cx="771525" cy="4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a:solidFill>
                  <a:schemeClr val="tx1"/>
                </a:solidFill>
                <a:cs typeface="Arial" charset="0"/>
              </a:rPr>
              <a:t>More Assertive</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58" name="Text Placeholder 8"/>
          <p:cNvSpPr txBox="1">
            <a:spLocks/>
          </p:cNvSpPr>
          <p:nvPr/>
        </p:nvSpPr>
        <p:spPr bwMode="auto">
          <a:xfrm>
            <a:off x="417514" y="5253288"/>
            <a:ext cx="771525" cy="482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a:solidFill>
                  <a:schemeClr val="tx1"/>
                </a:solidFill>
                <a:cs typeface="Arial" charset="0"/>
              </a:rPr>
              <a:t>Less Assertive</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59" name="Text Placeholder 8"/>
          <p:cNvSpPr txBox="1">
            <a:spLocks/>
          </p:cNvSpPr>
          <p:nvPr/>
        </p:nvSpPr>
        <p:spPr bwMode="auto">
          <a:xfrm>
            <a:off x="4425950" y="3137757"/>
            <a:ext cx="1679575" cy="4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412" b="1">
                <a:solidFill>
                  <a:schemeClr val="tx2"/>
                </a:solidFill>
                <a:cs typeface="Arial" charset="0"/>
              </a:rPr>
              <a:t>Driver</a:t>
            </a:r>
            <a:br>
              <a:rPr lang="en-US" altLang="en-US" sz="1412" b="1">
                <a:solidFill>
                  <a:schemeClr val="tx2"/>
                </a:solidFill>
                <a:cs typeface="Arial" charset="0"/>
              </a:rPr>
            </a:br>
            <a:r>
              <a:rPr lang="en-US" altLang="en-US" sz="1412" b="1">
                <a:solidFill>
                  <a:schemeClr val="tx2"/>
                </a:solidFill>
                <a:cs typeface="Arial" charset="0"/>
              </a:rPr>
              <a:t>(Power </a:t>
            </a:r>
            <a:br>
              <a:rPr lang="en-US" altLang="en-US" sz="1412" b="1">
                <a:solidFill>
                  <a:schemeClr val="tx2"/>
                </a:solidFill>
                <a:cs typeface="Arial" charset="0"/>
              </a:rPr>
            </a:br>
            <a:r>
              <a:rPr lang="en-US" altLang="en-US" sz="1412" b="1">
                <a:solidFill>
                  <a:schemeClr val="tx2"/>
                </a:solidFill>
                <a:cs typeface="Arial" charset="0"/>
              </a:rPr>
              <a:t>Oriented)</a:t>
            </a:r>
          </a:p>
          <a:p>
            <a:pPr>
              <a:spcBef>
                <a:spcPct val="0"/>
              </a:spcBef>
              <a:spcAft>
                <a:spcPts val="590"/>
              </a:spcAft>
              <a:buClr>
                <a:schemeClr val="tx2"/>
              </a:buClr>
              <a:buSzTx/>
            </a:pPr>
            <a:endParaRPr lang="en-US" altLang="en-US" sz="1147">
              <a:solidFill>
                <a:schemeClr val="accent2"/>
              </a:solidFill>
              <a:cs typeface="Arial" charset="0"/>
            </a:endParaRPr>
          </a:p>
          <a:p>
            <a:pPr>
              <a:spcBef>
                <a:spcPct val="0"/>
              </a:spcBef>
              <a:spcAft>
                <a:spcPts val="590"/>
              </a:spcAft>
              <a:buClr>
                <a:schemeClr val="tx2"/>
              </a:buClr>
              <a:buSzTx/>
            </a:pPr>
            <a:endParaRPr lang="en-US" altLang="en-US" sz="1147">
              <a:solidFill>
                <a:schemeClr val="accent2"/>
              </a:solidFill>
              <a:cs typeface="Arial" charset="0"/>
            </a:endParaRPr>
          </a:p>
        </p:txBody>
      </p:sp>
      <p:sp>
        <p:nvSpPr>
          <p:cNvPr id="38960" name="Text Placeholder 8"/>
          <p:cNvSpPr txBox="1">
            <a:spLocks/>
          </p:cNvSpPr>
          <p:nvPr/>
        </p:nvSpPr>
        <p:spPr bwMode="auto">
          <a:xfrm>
            <a:off x="966789" y="3137757"/>
            <a:ext cx="1679575" cy="4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412" b="1">
                <a:solidFill>
                  <a:schemeClr val="tx1"/>
                </a:solidFill>
                <a:cs typeface="Arial" charset="0"/>
              </a:rPr>
              <a:t>Analytical</a:t>
            </a:r>
            <a:br>
              <a:rPr lang="en-US" altLang="en-US" sz="1412" b="1">
                <a:solidFill>
                  <a:schemeClr val="tx1"/>
                </a:solidFill>
                <a:cs typeface="Arial" charset="0"/>
              </a:rPr>
            </a:br>
            <a:r>
              <a:rPr lang="en-US" altLang="en-US" sz="1412" b="1">
                <a:solidFill>
                  <a:schemeClr val="tx1"/>
                </a:solidFill>
                <a:cs typeface="Arial" charset="0"/>
              </a:rPr>
              <a:t>(Achievement Oriented)</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sp>
        <p:nvSpPr>
          <p:cNvPr id="38961" name="Text Placeholder 8"/>
          <p:cNvSpPr txBox="1">
            <a:spLocks/>
          </p:cNvSpPr>
          <p:nvPr/>
        </p:nvSpPr>
        <p:spPr bwMode="auto">
          <a:xfrm>
            <a:off x="4425950" y="6230160"/>
            <a:ext cx="1679575" cy="4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412" b="1">
                <a:solidFill>
                  <a:schemeClr val="tx2"/>
                </a:solidFill>
                <a:cs typeface="Arial" charset="0"/>
              </a:rPr>
              <a:t>Expressive</a:t>
            </a:r>
            <a:br>
              <a:rPr lang="en-US" altLang="en-US" sz="1412" b="1">
                <a:solidFill>
                  <a:schemeClr val="tx2"/>
                </a:solidFill>
                <a:cs typeface="Arial" charset="0"/>
              </a:rPr>
            </a:br>
            <a:r>
              <a:rPr lang="en-US" altLang="en-US" sz="1412" b="1">
                <a:solidFill>
                  <a:schemeClr val="tx2"/>
                </a:solidFill>
                <a:cs typeface="Arial" charset="0"/>
              </a:rPr>
              <a:t>(Recognition)</a:t>
            </a:r>
          </a:p>
          <a:p>
            <a:pPr>
              <a:spcBef>
                <a:spcPct val="0"/>
              </a:spcBef>
              <a:spcAft>
                <a:spcPts val="590"/>
              </a:spcAft>
              <a:buClr>
                <a:schemeClr val="tx2"/>
              </a:buClr>
              <a:buSzTx/>
            </a:pPr>
            <a:endParaRPr lang="en-US" altLang="en-US" sz="1147">
              <a:solidFill>
                <a:schemeClr val="tx2"/>
              </a:solidFill>
              <a:cs typeface="Arial" charset="0"/>
            </a:endParaRPr>
          </a:p>
          <a:p>
            <a:pPr>
              <a:spcBef>
                <a:spcPct val="0"/>
              </a:spcBef>
              <a:spcAft>
                <a:spcPts val="590"/>
              </a:spcAft>
              <a:buClr>
                <a:schemeClr val="tx2"/>
              </a:buClr>
              <a:buSzTx/>
            </a:pPr>
            <a:endParaRPr lang="en-US" altLang="en-US" sz="1147">
              <a:solidFill>
                <a:schemeClr val="tx2"/>
              </a:solidFill>
              <a:cs typeface="Arial" charset="0"/>
            </a:endParaRPr>
          </a:p>
        </p:txBody>
      </p:sp>
      <p:sp>
        <p:nvSpPr>
          <p:cNvPr id="38962" name="Text Placeholder 8"/>
          <p:cNvSpPr txBox="1">
            <a:spLocks/>
          </p:cNvSpPr>
          <p:nvPr/>
        </p:nvSpPr>
        <p:spPr bwMode="auto">
          <a:xfrm>
            <a:off x="966789" y="6230160"/>
            <a:ext cx="1679575" cy="48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412" b="1">
                <a:solidFill>
                  <a:schemeClr val="tx2"/>
                </a:solidFill>
                <a:cs typeface="Arial" charset="0"/>
              </a:rPr>
              <a:t>Amiable</a:t>
            </a:r>
            <a:br>
              <a:rPr lang="en-US" altLang="en-US" sz="1412" b="1">
                <a:solidFill>
                  <a:schemeClr val="tx2"/>
                </a:solidFill>
                <a:cs typeface="Arial" charset="0"/>
              </a:rPr>
            </a:br>
            <a:r>
              <a:rPr lang="en-US" altLang="en-US" sz="1412" b="1">
                <a:solidFill>
                  <a:schemeClr val="tx2"/>
                </a:solidFill>
                <a:cs typeface="Arial" charset="0"/>
              </a:rPr>
              <a:t>(Affiliation)</a:t>
            </a:r>
          </a:p>
          <a:p>
            <a:pPr>
              <a:spcBef>
                <a:spcPct val="0"/>
              </a:spcBef>
              <a:spcAft>
                <a:spcPts val="590"/>
              </a:spcAft>
              <a:buClr>
                <a:schemeClr val="tx2"/>
              </a:buClr>
              <a:buSzTx/>
            </a:pPr>
            <a:endParaRPr lang="en-US" altLang="en-US" sz="1147">
              <a:solidFill>
                <a:srgbClr val="BA4F0F"/>
              </a:solidFill>
              <a:cs typeface="Arial" charset="0"/>
            </a:endParaRPr>
          </a:p>
          <a:p>
            <a:pPr>
              <a:spcBef>
                <a:spcPct val="0"/>
              </a:spcBef>
              <a:spcAft>
                <a:spcPts val="590"/>
              </a:spcAft>
              <a:buClr>
                <a:schemeClr val="tx2"/>
              </a:buClr>
              <a:buSzTx/>
            </a:pPr>
            <a:endParaRPr lang="en-US" altLang="en-US" sz="1147">
              <a:solidFill>
                <a:srgbClr val="BA4F0F"/>
              </a:solidFill>
              <a:cs typeface="Arial" charset="0"/>
            </a:endParaRPr>
          </a:p>
        </p:txBody>
      </p:sp>
      <p:sp>
        <p:nvSpPr>
          <p:cNvPr id="38963" name="Text Placeholder 8"/>
          <p:cNvSpPr txBox="1">
            <a:spLocks/>
          </p:cNvSpPr>
          <p:nvPr/>
        </p:nvSpPr>
        <p:spPr bwMode="auto">
          <a:xfrm>
            <a:off x="4268789" y="2458260"/>
            <a:ext cx="1681162" cy="322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b="1">
                <a:solidFill>
                  <a:schemeClr val="tx1"/>
                </a:solidFill>
                <a:cs typeface="Arial" charset="0"/>
              </a:rPr>
              <a:t>(TOTAL C-D)</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cxnSp>
        <p:nvCxnSpPr>
          <p:cNvPr id="85" name="Straight Arrow Connector 84"/>
          <p:cNvCxnSpPr/>
          <p:nvPr/>
        </p:nvCxnSpPr>
        <p:spPr>
          <a:xfrm flipH="1">
            <a:off x="3906838" y="2635453"/>
            <a:ext cx="704850" cy="3636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965" name="Text Placeholder 8"/>
          <p:cNvSpPr txBox="1">
            <a:spLocks/>
          </p:cNvSpPr>
          <p:nvPr/>
        </p:nvSpPr>
        <p:spPr bwMode="auto">
          <a:xfrm>
            <a:off x="141288" y="3992905"/>
            <a:ext cx="1338262" cy="322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590"/>
              </a:spcAft>
              <a:buClr>
                <a:schemeClr val="tx2"/>
              </a:buClr>
              <a:buSzTx/>
            </a:pPr>
            <a:r>
              <a:rPr lang="en-US" altLang="en-US" sz="1147" b="1">
                <a:solidFill>
                  <a:schemeClr val="tx1"/>
                </a:solidFill>
                <a:cs typeface="Arial" charset="0"/>
              </a:rPr>
              <a:t>(TOTAL A-B)</a:t>
            </a:r>
          </a:p>
          <a:p>
            <a:pPr>
              <a:spcBef>
                <a:spcPct val="0"/>
              </a:spcBef>
              <a:spcAft>
                <a:spcPts val="590"/>
              </a:spcAft>
              <a:buClr>
                <a:schemeClr val="tx2"/>
              </a:buClr>
              <a:buSzTx/>
            </a:pPr>
            <a:endParaRPr lang="en-US" altLang="en-US" sz="1147">
              <a:solidFill>
                <a:schemeClr val="tx1"/>
              </a:solidFill>
              <a:cs typeface="Arial" charset="0"/>
            </a:endParaRPr>
          </a:p>
          <a:p>
            <a:pPr>
              <a:spcBef>
                <a:spcPct val="0"/>
              </a:spcBef>
              <a:spcAft>
                <a:spcPts val="590"/>
              </a:spcAft>
              <a:buClr>
                <a:schemeClr val="tx2"/>
              </a:buClr>
              <a:buSzTx/>
            </a:pPr>
            <a:endParaRPr lang="en-US" altLang="en-US" sz="1147">
              <a:solidFill>
                <a:schemeClr val="tx1"/>
              </a:solidFill>
              <a:cs typeface="Arial" charset="0"/>
            </a:endParaRPr>
          </a:p>
        </p:txBody>
      </p:sp>
      <p:cxnSp>
        <p:nvCxnSpPr>
          <p:cNvPr id="87" name="Straight Arrow Connector 86"/>
          <p:cNvCxnSpPr/>
          <p:nvPr/>
        </p:nvCxnSpPr>
        <p:spPr>
          <a:xfrm>
            <a:off x="966788" y="4199374"/>
            <a:ext cx="512762" cy="580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58951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a:xfrm>
            <a:off x="281180" y="415637"/>
            <a:ext cx="6209828" cy="816557"/>
          </a:xfrm>
        </p:spPr>
        <p:txBody>
          <a:bodyPr/>
          <a:lstStyle/>
          <a:p>
            <a:r>
              <a:rPr lang="en-US" altLang="en-US"/>
              <a:t>Types</a:t>
            </a:r>
          </a:p>
        </p:txBody>
      </p:sp>
      <p:sp>
        <p:nvSpPr>
          <p:cNvPr id="40963" name="Text Box 6"/>
          <p:cNvSpPr txBox="1">
            <a:spLocks noChangeArrowheads="1"/>
          </p:cNvSpPr>
          <p:nvPr/>
        </p:nvSpPr>
        <p:spPr bwMode="auto">
          <a:xfrm>
            <a:off x="3552825" y="4806203"/>
            <a:ext cx="35467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899010">
              <a:spcBef>
                <a:spcPct val="0"/>
              </a:spcBef>
              <a:buClr>
                <a:schemeClr val="tx2"/>
              </a:buClr>
              <a:buSzTx/>
              <a:buFont typeface="Wingdings" pitchFamily="2" charset="2"/>
              <a:buChar char="§"/>
            </a:pPr>
            <a:endParaRPr lang="en-US" altLang="en-US" sz="1147">
              <a:solidFill>
                <a:srgbClr val="646D72"/>
              </a:solidFill>
              <a:cs typeface="Arial" charset="0"/>
            </a:endParaRPr>
          </a:p>
        </p:txBody>
      </p:sp>
      <p:sp>
        <p:nvSpPr>
          <p:cNvPr id="40964" name="Text Box 6"/>
          <p:cNvSpPr txBox="1">
            <a:spLocks noChangeArrowheads="1"/>
          </p:cNvSpPr>
          <p:nvPr/>
        </p:nvSpPr>
        <p:spPr bwMode="auto">
          <a:xfrm>
            <a:off x="3552825" y="4176013"/>
            <a:ext cx="35467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defTabSz="899010">
              <a:spcBef>
                <a:spcPct val="0"/>
              </a:spcBef>
              <a:buClr>
                <a:schemeClr val="tx2"/>
              </a:buClr>
              <a:buSzTx/>
              <a:buFont typeface="Wingdings" pitchFamily="2" charset="2"/>
              <a:buChar char="§"/>
            </a:pPr>
            <a:endParaRPr lang="en-US" altLang="en-US" sz="1147">
              <a:solidFill>
                <a:srgbClr val="646D72"/>
              </a:solidFill>
              <a:cs typeface="Arial" charset="0"/>
            </a:endParaRPr>
          </a:p>
        </p:txBody>
      </p:sp>
      <p:sp>
        <p:nvSpPr>
          <p:cNvPr id="8" name="Rectangle 4"/>
          <p:cNvSpPr>
            <a:spLocks noChangeArrowheads="1"/>
          </p:cNvSpPr>
          <p:nvPr/>
        </p:nvSpPr>
        <p:spPr bwMode="auto">
          <a:xfrm>
            <a:off x="2093913" y="2028125"/>
            <a:ext cx="4419600" cy="1064698"/>
          </a:xfrm>
          <a:prstGeom prst="rect">
            <a:avLst/>
          </a:prstGeom>
          <a:noFill/>
          <a:ln>
            <a:noFill/>
          </a:ln>
        </p:spPr>
        <p:txBody>
          <a:bodyPr lIns="89896" tIns="89896" rIns="0" bIns="89896" anchor="ctr"/>
          <a:lstStyle/>
          <a:p>
            <a:pPr>
              <a:spcAft>
                <a:spcPct val="35000"/>
              </a:spcAft>
              <a:buClr>
                <a:srgbClr val="D45D00"/>
              </a:buClr>
              <a:defRPr/>
            </a:pPr>
            <a:endParaRPr lang="en-US" sz="1412" kern="0" dirty="0">
              <a:latin typeface="Arial" panose="020B0604020202020204" pitchFamily="34" charset="0"/>
              <a:cs typeface="Arial" pitchFamily="34" charset="0"/>
            </a:endParaRPr>
          </a:p>
        </p:txBody>
      </p:sp>
      <p:sp>
        <p:nvSpPr>
          <p:cNvPr id="9" name="Rectangle 5"/>
          <p:cNvSpPr>
            <a:spLocks noChangeArrowheads="1"/>
          </p:cNvSpPr>
          <p:nvPr/>
        </p:nvSpPr>
        <p:spPr bwMode="auto">
          <a:xfrm>
            <a:off x="406213" y="2028125"/>
            <a:ext cx="1600200" cy="1064698"/>
          </a:xfrm>
          <a:prstGeom prst="rect">
            <a:avLst/>
          </a:prstGeom>
          <a:solidFill>
            <a:schemeClr val="tx1"/>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Analytical</a:t>
            </a:r>
          </a:p>
        </p:txBody>
      </p:sp>
      <p:sp>
        <p:nvSpPr>
          <p:cNvPr id="40967" name="Rectangle 9"/>
          <p:cNvSpPr>
            <a:spLocks noChangeArrowheads="1"/>
          </p:cNvSpPr>
          <p:nvPr/>
        </p:nvSpPr>
        <p:spPr bwMode="auto">
          <a:xfrm>
            <a:off x="2093913" y="3493435"/>
            <a:ext cx="4419600" cy="106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89896" rIns="0" bIns="89896"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eaLnBrk="1" hangingPunct="1">
              <a:spcAft>
                <a:spcPct val="35000"/>
              </a:spcAft>
              <a:buClr>
                <a:srgbClr val="D45D00"/>
              </a:buClr>
            </a:pPr>
            <a:endParaRPr lang="en-US" altLang="en-US" sz="1412">
              <a:cs typeface="Arial" charset="0"/>
            </a:endParaRPr>
          </a:p>
        </p:txBody>
      </p:sp>
      <p:sp>
        <p:nvSpPr>
          <p:cNvPr id="11" name="Rectangle 13"/>
          <p:cNvSpPr>
            <a:spLocks noChangeArrowheads="1"/>
          </p:cNvSpPr>
          <p:nvPr/>
        </p:nvSpPr>
        <p:spPr bwMode="auto">
          <a:xfrm>
            <a:off x="406213" y="3493435"/>
            <a:ext cx="1600200" cy="1064699"/>
          </a:xfrm>
          <a:prstGeom prst="rect">
            <a:avLst/>
          </a:prstGeom>
          <a:solidFill>
            <a:schemeClr val="accent2"/>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Amiable</a:t>
            </a:r>
          </a:p>
        </p:txBody>
      </p:sp>
      <p:sp>
        <p:nvSpPr>
          <p:cNvPr id="40969" name="Rectangle 15"/>
          <p:cNvSpPr>
            <a:spLocks noChangeArrowheads="1"/>
          </p:cNvSpPr>
          <p:nvPr/>
        </p:nvSpPr>
        <p:spPr bwMode="auto">
          <a:xfrm>
            <a:off x="2093913" y="4960285"/>
            <a:ext cx="4419600" cy="106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89896" rIns="0" bIns="89896"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eaLnBrk="1" hangingPunct="1">
              <a:spcAft>
                <a:spcPct val="35000"/>
              </a:spcAft>
              <a:buClr>
                <a:srgbClr val="D45D00"/>
              </a:buClr>
            </a:pPr>
            <a:endParaRPr lang="en-US" altLang="en-US" sz="1412">
              <a:cs typeface="Arial" charset="0"/>
            </a:endParaRPr>
          </a:p>
        </p:txBody>
      </p:sp>
      <p:sp>
        <p:nvSpPr>
          <p:cNvPr id="13" name="Rectangle 16"/>
          <p:cNvSpPr>
            <a:spLocks noChangeArrowheads="1"/>
          </p:cNvSpPr>
          <p:nvPr/>
        </p:nvSpPr>
        <p:spPr bwMode="auto">
          <a:xfrm>
            <a:off x="406213" y="4960285"/>
            <a:ext cx="1600200" cy="1064699"/>
          </a:xfrm>
          <a:prstGeom prst="rect">
            <a:avLst/>
          </a:prstGeom>
          <a:solidFill>
            <a:schemeClr val="tx2"/>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Expressive</a:t>
            </a:r>
          </a:p>
        </p:txBody>
      </p:sp>
      <p:sp>
        <p:nvSpPr>
          <p:cNvPr id="40971" name="Rectangle 15"/>
          <p:cNvSpPr>
            <a:spLocks noChangeArrowheads="1"/>
          </p:cNvSpPr>
          <p:nvPr/>
        </p:nvSpPr>
        <p:spPr bwMode="auto">
          <a:xfrm>
            <a:off x="2093913" y="6340850"/>
            <a:ext cx="4419600" cy="106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89896" rIns="0" bIns="89896" anchor="ctr"/>
          <a:lstStyle>
            <a:lvl1pPr>
              <a:defRPr sz="2200">
                <a:solidFill>
                  <a:srgbClr val="646D72"/>
                </a:solidFill>
                <a:latin typeface="Arial" charset="0"/>
                <a:ea typeface="ＭＳ Ｐゴシック" pitchFamily="34" charset="-128"/>
              </a:defRPr>
            </a:lvl1pPr>
            <a:lvl2pPr marL="742950" indent="-285750">
              <a:defRPr sz="2200">
                <a:solidFill>
                  <a:srgbClr val="646D72"/>
                </a:solidFill>
                <a:latin typeface="Arial" charset="0"/>
                <a:ea typeface="ＭＳ Ｐゴシック" pitchFamily="34" charset="-128"/>
              </a:defRPr>
            </a:lvl2pPr>
            <a:lvl3pPr marL="1143000" indent="-228600">
              <a:defRPr sz="2200">
                <a:solidFill>
                  <a:srgbClr val="646D72"/>
                </a:solidFill>
                <a:latin typeface="Arial" charset="0"/>
                <a:ea typeface="ＭＳ Ｐゴシック" pitchFamily="34" charset="-128"/>
              </a:defRPr>
            </a:lvl3pPr>
            <a:lvl4pPr marL="1600200" indent="-228600">
              <a:defRPr sz="2200">
                <a:solidFill>
                  <a:srgbClr val="646D72"/>
                </a:solidFill>
                <a:latin typeface="Arial" charset="0"/>
                <a:ea typeface="ＭＳ Ｐゴシック" pitchFamily="34" charset="-128"/>
              </a:defRPr>
            </a:lvl4pPr>
            <a:lvl5pPr marL="2057400" indent="-228600">
              <a:defRPr sz="2200">
                <a:solidFill>
                  <a:srgbClr val="646D72"/>
                </a:solidFill>
                <a:latin typeface="Arial" charset="0"/>
                <a:ea typeface="ＭＳ Ｐゴシック" pitchFamily="34" charset="-128"/>
              </a:defRPr>
            </a:lvl5pPr>
            <a:lvl6pPr marL="25146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6pPr>
            <a:lvl7pPr marL="29718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7pPr>
            <a:lvl8pPr marL="34290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8pPr>
            <a:lvl9pPr marL="3886200" indent="-228600" defTabSz="457200" eaLnBrk="0" fontAlgn="base" hangingPunct="0">
              <a:spcBef>
                <a:spcPct val="0"/>
              </a:spcBef>
              <a:spcAft>
                <a:spcPct val="0"/>
              </a:spcAft>
              <a:defRPr sz="2200">
                <a:solidFill>
                  <a:srgbClr val="646D72"/>
                </a:solidFill>
                <a:latin typeface="Arial" charset="0"/>
                <a:ea typeface="ＭＳ Ｐゴシック" pitchFamily="34" charset="-128"/>
              </a:defRPr>
            </a:lvl9pPr>
          </a:lstStyle>
          <a:p>
            <a:pPr eaLnBrk="1" hangingPunct="1">
              <a:spcAft>
                <a:spcPct val="35000"/>
              </a:spcAft>
              <a:buClr>
                <a:srgbClr val="D45D00"/>
              </a:buClr>
            </a:pPr>
            <a:endParaRPr lang="en-US" altLang="en-US" sz="1412">
              <a:cs typeface="Arial" charset="0"/>
            </a:endParaRPr>
          </a:p>
        </p:txBody>
      </p:sp>
      <p:sp>
        <p:nvSpPr>
          <p:cNvPr id="15" name="Rectangle 16"/>
          <p:cNvSpPr>
            <a:spLocks noChangeArrowheads="1"/>
          </p:cNvSpPr>
          <p:nvPr/>
        </p:nvSpPr>
        <p:spPr bwMode="auto">
          <a:xfrm>
            <a:off x="406213" y="6340850"/>
            <a:ext cx="1600200" cy="1064699"/>
          </a:xfrm>
          <a:prstGeom prst="rect">
            <a:avLst/>
          </a:prstGeom>
          <a:solidFill>
            <a:schemeClr val="accent2"/>
          </a:solidFill>
          <a:ln w="12700">
            <a:noFill/>
            <a:miter lim="800000"/>
            <a:headEnd/>
            <a:tailEnd/>
          </a:ln>
          <a:effectLst/>
        </p:spPr>
        <p:txBody>
          <a:bodyPr lIns="0" tIns="0" rIns="0" bIns="0" anchor="ctr"/>
          <a:lstStyle/>
          <a:p>
            <a:pPr algn="ctr">
              <a:spcAft>
                <a:spcPct val="35000"/>
              </a:spcAft>
              <a:defRPr/>
            </a:pPr>
            <a:r>
              <a:rPr lang="en-US" sz="1412" b="1" kern="0" dirty="0">
                <a:solidFill>
                  <a:srgbClr val="FFFFFF"/>
                </a:solidFill>
                <a:latin typeface="Arial" panose="020B0604020202020204" pitchFamily="34" charset="0"/>
                <a:cs typeface="Arial" pitchFamily="34" charset="0"/>
              </a:rPr>
              <a:t>Driver</a:t>
            </a:r>
          </a:p>
        </p:txBody>
      </p:sp>
      <p:sp>
        <p:nvSpPr>
          <p:cNvPr id="40973" name="Rectangle 15"/>
          <p:cNvSpPr>
            <a:spLocks noChangeArrowheads="1"/>
          </p:cNvSpPr>
          <p:nvPr/>
        </p:nvSpPr>
        <p:spPr bwMode="auto">
          <a:xfrm>
            <a:off x="2179638" y="2028126"/>
            <a:ext cx="4133850" cy="81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4948" rIns="89896" bIns="44948" anchor="t">
            <a:spAutoFit/>
          </a:bodyPr>
          <a:lstStyle/>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Industrious, objective and well-organized</a:t>
            </a:r>
            <a:r>
              <a:rPr lang="en-US" altLang="en-US" sz="1235" dirty="0">
                <a:cs typeface="Arial"/>
              </a:rPr>
              <a:t>.</a:t>
            </a:r>
            <a:endParaRPr lang="en-US" altLang="en-US" sz="1235" dirty="0">
              <a:cs typeface="Times New Roman" pitchFamily="18" charset="0"/>
            </a:endParaRP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Precise, deliberate and systematic approach</a:t>
            </a:r>
            <a:r>
              <a:rPr lang="en-US" altLang="en-US" sz="1235" dirty="0">
                <a:cs typeface="Arial"/>
              </a:rPr>
              <a:t>.</a:t>
            </a: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High emotional self-control, low-level assertiveness</a:t>
            </a:r>
            <a:r>
              <a:rPr lang="en-US" altLang="en-US" sz="1235" dirty="0">
                <a:cs typeface="Arial"/>
              </a:rPr>
              <a:t>.</a:t>
            </a:r>
          </a:p>
        </p:txBody>
      </p:sp>
      <p:sp>
        <p:nvSpPr>
          <p:cNvPr id="40974" name="Rectangle 16"/>
          <p:cNvSpPr>
            <a:spLocks noChangeArrowheads="1"/>
          </p:cNvSpPr>
          <p:nvPr/>
        </p:nvSpPr>
        <p:spPr bwMode="auto">
          <a:xfrm>
            <a:off x="2179638" y="3493435"/>
            <a:ext cx="4133850" cy="1004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4948" rIns="89896" bIns="44948" anchor="t">
            <a:spAutoFit/>
          </a:bodyPr>
          <a:lstStyle/>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Trust in others brings out the best</a:t>
            </a:r>
            <a:r>
              <a:rPr lang="en-US" altLang="en-US" sz="1235" dirty="0">
                <a:cs typeface="Arial"/>
              </a:rPr>
              <a:t>.</a:t>
            </a:r>
            <a:endParaRPr lang="en-US" altLang="en-US" sz="1235" dirty="0">
              <a:cs typeface="Times New Roman" pitchFamily="18" charset="0"/>
            </a:endParaRP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Sympathetic and empathetic to others’ needs</a:t>
            </a:r>
            <a:r>
              <a:rPr lang="en-US" altLang="en-US" sz="1235" dirty="0">
                <a:cs typeface="Arial"/>
              </a:rPr>
              <a:t>.</a:t>
            </a: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High emotional responsiveness, low-level assertiveness</a:t>
            </a:r>
            <a:r>
              <a:rPr lang="en-US" altLang="en-US" sz="1235" dirty="0">
                <a:cs typeface="Arial"/>
              </a:rPr>
              <a:t>.</a:t>
            </a:r>
          </a:p>
        </p:txBody>
      </p:sp>
      <p:sp>
        <p:nvSpPr>
          <p:cNvPr id="40975" name="Rectangle 17"/>
          <p:cNvSpPr>
            <a:spLocks noChangeArrowheads="1"/>
          </p:cNvSpPr>
          <p:nvPr/>
        </p:nvSpPr>
        <p:spPr bwMode="auto">
          <a:xfrm>
            <a:off x="2179638" y="4960285"/>
            <a:ext cx="4133850" cy="1194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4948" rIns="89896" bIns="44948" anchor="t">
            <a:spAutoFit/>
          </a:bodyPr>
          <a:lstStyle/>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“Big picture” people, innovators and risk-takers</a:t>
            </a:r>
            <a:r>
              <a:rPr lang="en-US" altLang="en-US" sz="1235" dirty="0">
                <a:cs typeface="Arial"/>
              </a:rPr>
              <a:t>.</a:t>
            </a:r>
            <a:endParaRPr lang="en-US" altLang="en-US" sz="1235" dirty="0">
              <a:cs typeface="Times New Roman" pitchFamily="18" charset="0"/>
            </a:endParaRP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High emotional responsiveness, high-level assertiveness</a:t>
            </a:r>
            <a:r>
              <a:rPr lang="en-US" altLang="en-US" sz="1235" dirty="0">
                <a:cs typeface="Arial"/>
              </a:rPr>
              <a:t>.</a:t>
            </a: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Ability to charm, persuade and inspire people; can motivate others</a:t>
            </a:r>
            <a:r>
              <a:rPr lang="en-US" altLang="en-US" sz="1235" dirty="0">
                <a:cs typeface="Arial"/>
              </a:rPr>
              <a:t>.</a:t>
            </a:r>
          </a:p>
        </p:txBody>
      </p:sp>
      <p:sp>
        <p:nvSpPr>
          <p:cNvPr id="40976" name="Rectangle 18"/>
          <p:cNvSpPr>
            <a:spLocks noChangeArrowheads="1"/>
          </p:cNvSpPr>
          <p:nvPr/>
        </p:nvSpPr>
        <p:spPr bwMode="auto">
          <a:xfrm>
            <a:off x="2179638" y="6340850"/>
            <a:ext cx="4305300" cy="1194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4948" rIns="89896" bIns="44948" anchor="t">
            <a:spAutoFit/>
          </a:bodyPr>
          <a:lstStyle/>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Independent and able to get things done</a:t>
            </a:r>
            <a:r>
              <a:rPr lang="en-US" altLang="en-US" sz="1235" dirty="0">
                <a:cs typeface="Arial"/>
              </a:rPr>
              <a:t>.</a:t>
            </a:r>
            <a:endParaRPr lang="en-US" altLang="en-US" sz="1235" dirty="0">
              <a:cs typeface="Times New Roman" pitchFamily="18" charset="0"/>
            </a:endParaRP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High-level emotional self-control, high-level assertiveness</a:t>
            </a:r>
            <a:r>
              <a:rPr lang="en-US" altLang="en-US" sz="1235" dirty="0">
                <a:cs typeface="Arial"/>
              </a:rPr>
              <a:t>.</a:t>
            </a:r>
          </a:p>
          <a:p>
            <a:pPr marL="252146" lvl="1" indent="-252146">
              <a:spcAft>
                <a:spcPts val="590"/>
              </a:spcAft>
              <a:buClr>
                <a:schemeClr val="accent1"/>
              </a:buClr>
              <a:buFont typeface="Arial" panose="020B0604020202020204" pitchFamily="34" charset="0"/>
              <a:buChar char="•"/>
            </a:pPr>
            <a:r>
              <a:rPr lang="en-US" altLang="en-US" sz="1235" dirty="0">
                <a:cs typeface="Times New Roman" pitchFamily="18" charset="0"/>
              </a:rPr>
              <a:t>Pragmatic, decisive, results-oriented and competitive</a:t>
            </a:r>
            <a:br>
              <a:rPr lang="en-US" sz="1941" dirty="0">
                <a:latin typeface="+mn-ea"/>
                <a:cs typeface="+mn-ea"/>
              </a:rPr>
            </a:br>
            <a:r>
              <a:rPr lang="en-US" altLang="en-US" sz="1235" dirty="0">
                <a:cs typeface="Times New Roman" pitchFamily="18" charset="0"/>
              </a:rPr>
              <a:t>in approach</a:t>
            </a:r>
            <a:r>
              <a:rPr lang="en-US" altLang="en-US" sz="1235" dirty="0">
                <a:cs typeface="Arial"/>
              </a:rPr>
              <a:t>.</a:t>
            </a:r>
          </a:p>
        </p:txBody>
      </p:sp>
    </p:spTree>
    <p:extLst>
      <p:ext uri="{BB962C8B-B14F-4D97-AF65-F5344CB8AC3E}">
        <p14:creationId xmlns:p14="http://schemas.microsoft.com/office/powerpoint/2010/main" val="16315713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a:xfrm>
            <a:off x="281180" y="415637"/>
            <a:ext cx="6209828" cy="816557"/>
          </a:xfrm>
        </p:spPr>
        <p:txBody>
          <a:bodyPr/>
          <a:lstStyle/>
          <a:p>
            <a:r>
              <a:rPr lang="en-US" altLang="en-US"/>
              <a:t>Types</a:t>
            </a:r>
          </a:p>
        </p:txBody>
      </p:sp>
      <p:sp>
        <p:nvSpPr>
          <p:cNvPr id="41987"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cs typeface="Arial" charset="0"/>
            </a:endParaRPr>
          </a:p>
        </p:txBody>
      </p:sp>
      <p:sp>
        <p:nvSpPr>
          <p:cNvPr id="41988" name="Text Placeholder 8"/>
          <p:cNvSpPr txBox="1">
            <a:spLocks/>
          </p:cNvSpPr>
          <p:nvPr/>
        </p:nvSpPr>
        <p:spPr bwMode="auto">
          <a:xfrm>
            <a:off x="406213" y="1872786"/>
            <a:ext cx="6045574" cy="6328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800100" lvl="1" indent="-285750">
              <a:spcBef>
                <a:spcPct val="0"/>
              </a:spcBef>
              <a:spcAft>
                <a:spcPts val="669"/>
              </a:spcAft>
              <a:buClr>
                <a:schemeClr val="accent1"/>
              </a:buClr>
              <a:buFont typeface="Arial" panose="020B0604020202020204" pitchFamily="34" charset="0"/>
              <a:buChar char="•"/>
              <a:defRPr sz="14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12" dirty="0"/>
              <a:t>As discussed, individuals with different work styles can be misunderstood. For example, drivers are likely to perceive </a:t>
            </a:r>
            <a:r>
              <a:rPr lang="en-US" sz="1412" dirty="0" err="1"/>
              <a:t>Amiables</a:t>
            </a:r>
            <a:r>
              <a:rPr lang="en-US" sz="1412" dirty="0"/>
              <a:t> as being social butterflies, caring more about socializing than working. </a:t>
            </a:r>
            <a:r>
              <a:rPr lang="en-US" sz="1412" dirty="0" err="1"/>
              <a:t>Amiables</a:t>
            </a:r>
            <a:r>
              <a:rPr lang="en-US" sz="1412" dirty="0"/>
              <a:t> are likely to perceive drivers as rude, overpowering and insensitive to the needs of the work group. </a:t>
            </a:r>
            <a:r>
              <a:rPr lang="en-US" sz="1412" dirty="0" err="1"/>
              <a:t>Expressives</a:t>
            </a:r>
            <a:r>
              <a:rPr lang="en-US" sz="1412" dirty="0"/>
              <a:t> are likely to perceive </a:t>
            </a:r>
            <a:r>
              <a:rPr lang="en-US" sz="1412" dirty="0" err="1"/>
              <a:t>Analyticals</a:t>
            </a:r>
            <a:r>
              <a:rPr lang="en-US" sz="1412" dirty="0"/>
              <a:t> as “nerds,” and </a:t>
            </a:r>
            <a:r>
              <a:rPr lang="en-US" sz="1412" dirty="0" err="1"/>
              <a:t>Analyticals</a:t>
            </a:r>
            <a:r>
              <a:rPr lang="en-US" sz="1412" dirty="0"/>
              <a:t> are likely to perceive </a:t>
            </a:r>
            <a:r>
              <a:rPr lang="en-US" sz="1412" dirty="0" err="1"/>
              <a:t>Expressives</a:t>
            </a:r>
            <a:r>
              <a:rPr lang="en-US" sz="1412" dirty="0"/>
              <a:t> as manipulative and overbearing.</a:t>
            </a:r>
            <a:endParaRPr lang="en-US" sz="1412" dirty="0">
              <a:solidFill>
                <a:schemeClr val="tx1"/>
              </a:solidFill>
              <a:cs typeface="Arial"/>
            </a:endParaRPr>
          </a:p>
          <a:p>
            <a:pPr indent="806867"/>
            <a:endParaRPr lang="en-US" sz="1412" dirty="0">
              <a:solidFill>
                <a:schemeClr val="tx1"/>
              </a:solidFill>
              <a:cs typeface="Arial"/>
            </a:endParaRPr>
          </a:p>
          <a:p>
            <a:r>
              <a:rPr lang="en-US" sz="1412" dirty="0"/>
              <a:t>Understanding the styles of our team members can reduce this misunderstanding and potential for conflict. It’s important for each of us to understand how our style is perceived by others and modify our behavior when appropriate. </a:t>
            </a:r>
            <a:endParaRPr sz="1412" dirty="0">
              <a:solidFill>
                <a:schemeClr val="tx1"/>
              </a:solidFill>
            </a:endParaRPr>
          </a:p>
          <a:p>
            <a:endParaRPr lang="en-US" altLang="en-US" sz="1412" dirty="0">
              <a:cs typeface="Arial"/>
            </a:endParaRPr>
          </a:p>
        </p:txBody>
      </p:sp>
    </p:spTree>
    <p:extLst>
      <p:ext uri="{BB962C8B-B14F-4D97-AF65-F5344CB8AC3E}">
        <p14:creationId xmlns:p14="http://schemas.microsoft.com/office/powerpoint/2010/main" val="25739631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a:xfrm>
            <a:off x="281180" y="415637"/>
            <a:ext cx="6209828" cy="816557"/>
          </a:xfrm>
        </p:spPr>
        <p:txBody>
          <a:bodyPr/>
          <a:lstStyle/>
          <a:p>
            <a:r>
              <a:rPr lang="en-US" altLang="en-US"/>
              <a:t>Analyticals</a:t>
            </a:r>
          </a:p>
        </p:txBody>
      </p:sp>
      <p:sp>
        <p:nvSpPr>
          <p:cNvPr id="43011" name="Text Placeholder 8"/>
          <p:cNvSpPr>
            <a:spLocks noGrp="1" noChangeArrowheads="1"/>
          </p:cNvSpPr>
          <p:nvPr>
            <p:ph type="body" sz="quarter" idx="4294967295"/>
          </p:nvPr>
        </p:nvSpPr>
        <p:spPr>
          <a:xfrm>
            <a:off x="280988" y="1246188"/>
            <a:ext cx="5929312" cy="6037262"/>
          </a:xfrm>
        </p:spPr>
        <p:txBody>
          <a:bodyPr/>
          <a:lstStyle/>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 slow, systematic fact gathering, careful weighing of alternatives and cautious decision-making often stress your co-workers.</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It would serve you well to make a determined effort to decide, meaning taking a stand more frequently in the discussion phase.</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It would serve the team better not to let your fact gathering and careful weighing of alternatives impede the progress of others.</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Once you’ve made your decision, act on it with reasonable haste.</a:t>
            </a:r>
          </a:p>
          <a:p>
            <a:pPr marL="280941" indent="-280941"/>
            <a:endParaRPr lang="en-US" altLang="en-US" dirty="0">
              <a:solidFill>
                <a:schemeClr val="tx2"/>
              </a:solidFill>
            </a:endParaRPr>
          </a:p>
          <a:p>
            <a:pPr marL="280941" indent="-280941"/>
            <a:r>
              <a:rPr lang="en-US" altLang="en-US" sz="1588" b="1" dirty="0">
                <a:solidFill>
                  <a:schemeClr val="tx2"/>
                </a:solidFill>
              </a:rPr>
              <a:t>In sum: </a:t>
            </a:r>
          </a:p>
          <a:p>
            <a:pPr marL="280941" indent="-280941">
              <a:buClr>
                <a:schemeClr val="tx2"/>
              </a:buClr>
              <a:buFont typeface="Wingdings" pitchFamily="2" charset="2"/>
              <a:buChar char="ü"/>
            </a:pPr>
            <a:r>
              <a:rPr lang="en-US" altLang="en-US" dirty="0">
                <a:solidFill>
                  <a:schemeClr val="tx2"/>
                </a:solidFill>
              </a:rPr>
              <a:t>Decide.</a:t>
            </a:r>
          </a:p>
          <a:p>
            <a:pPr marL="280941" indent="-280941">
              <a:buClr>
                <a:schemeClr val="tx2"/>
              </a:buClr>
              <a:buFont typeface="Wingdings" pitchFamily="2" charset="2"/>
              <a:buChar char="ü"/>
            </a:pPr>
            <a:r>
              <a:rPr lang="en-US" altLang="en-US" dirty="0">
                <a:solidFill>
                  <a:schemeClr val="tx2"/>
                </a:solidFill>
              </a:rPr>
              <a:t>State your point of view.</a:t>
            </a:r>
          </a:p>
          <a:p>
            <a:pPr marL="280941" indent="-280941">
              <a:buClr>
                <a:schemeClr val="tx2"/>
              </a:buClr>
              <a:buFont typeface="Wingdings" pitchFamily="2" charset="2"/>
              <a:buChar char="ü"/>
            </a:pPr>
            <a:r>
              <a:rPr lang="en-US" altLang="en-US" dirty="0">
                <a:solidFill>
                  <a:schemeClr val="tx2"/>
                </a:solidFill>
              </a:rPr>
              <a:t>Act, so that you don’t hold others up.</a:t>
            </a:r>
          </a:p>
        </p:txBody>
      </p:sp>
    </p:spTree>
    <p:extLst>
      <p:ext uri="{BB962C8B-B14F-4D97-AF65-F5344CB8AC3E}">
        <p14:creationId xmlns:p14="http://schemas.microsoft.com/office/powerpoint/2010/main" val="217416027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p:txBody>
          <a:bodyPr/>
          <a:lstStyle/>
          <a:p>
            <a:pPr eaLnBrk="1" hangingPunct="1"/>
            <a:r>
              <a:rPr lang="en-US" altLang="en-US"/>
              <a:t>Drivers</a:t>
            </a:r>
          </a:p>
        </p:txBody>
      </p:sp>
      <p:sp>
        <p:nvSpPr>
          <p:cNvPr id="44035" name="Text Placeholder 8"/>
          <p:cNvSpPr>
            <a:spLocks noGrp="1" noChangeArrowheads="1"/>
          </p:cNvSpPr>
          <p:nvPr>
            <p:ph type="body" sz="quarter" idx="4294967295"/>
          </p:nvPr>
        </p:nvSpPr>
        <p:spPr>
          <a:xfrm>
            <a:off x="281180" y="1246909"/>
            <a:ext cx="6209828" cy="6036733"/>
          </a:xfrm>
        </p:spPr>
        <p:txBody>
          <a:bodyPr/>
          <a:lstStyle/>
          <a:p>
            <a:pPr marL="252146"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Your fast-paced, goal-oriented approach often causes stress in your co-workers.</a:t>
            </a:r>
          </a:p>
          <a:p>
            <a:pPr marL="252146"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It would serve the team better for you to make a determined effort to listen to others. Try to understand their ideas, suggestions and requests.</a:t>
            </a:r>
          </a:p>
          <a:p>
            <a:pPr marL="252146" indent="-252146">
              <a:spcBef>
                <a:spcPct val="0"/>
              </a:spcBef>
              <a:spcAft>
                <a:spcPts val="590"/>
              </a:spcAft>
            </a:pPr>
            <a:r>
              <a:rPr lang="en-US" altLang="en-US" dirty="0">
                <a:solidFill>
                  <a:srgbClr val="646D72"/>
                </a:solidFill>
                <a:latin typeface="Arial" charset="0"/>
                <a:ea typeface="ＭＳ Ｐゴシック" pitchFamily="34" charset="-128"/>
                <a:cs typeface="Times New Roman" pitchFamily="18" charset="0"/>
              </a:rPr>
              <a:t>You would also be advised to listen until you understand the nature and strength of other’s feelings; work to understand the values and frame of reference that make their ideas worthwhile to them.</a:t>
            </a:r>
          </a:p>
          <a:p>
            <a:pPr marL="280941" indent="-280941">
              <a:buFont typeface="Wingdings" pitchFamily="2" charset="2"/>
              <a:buChar char="§"/>
            </a:pPr>
            <a:endParaRPr lang="en-US" altLang="en-US" dirty="0"/>
          </a:p>
          <a:p>
            <a:pPr marL="280941" indent="-280941"/>
            <a:endParaRPr lang="en-US" altLang="en-US" dirty="0">
              <a:solidFill>
                <a:schemeClr val="tx2"/>
              </a:solidFill>
            </a:endParaRPr>
          </a:p>
          <a:p>
            <a:pPr marL="280941" indent="-280941"/>
            <a:r>
              <a:rPr lang="en-US" altLang="en-US" sz="1588" b="1" dirty="0">
                <a:solidFill>
                  <a:schemeClr val="tx2"/>
                </a:solidFill>
              </a:rPr>
              <a:t>In sum: </a:t>
            </a:r>
          </a:p>
          <a:p>
            <a:pPr marL="280941" indent="-280941">
              <a:buClr>
                <a:schemeClr val="tx2"/>
              </a:buClr>
              <a:buFont typeface="Wingdings" pitchFamily="2" charset="2"/>
              <a:buChar char="ü"/>
            </a:pPr>
            <a:r>
              <a:rPr lang="en-US" altLang="en-US" dirty="0">
                <a:solidFill>
                  <a:schemeClr val="tx2"/>
                </a:solidFill>
              </a:rPr>
              <a:t>Concentrate on listening to others.</a:t>
            </a:r>
          </a:p>
        </p:txBody>
      </p:sp>
    </p:spTree>
    <p:extLst>
      <p:ext uri="{BB962C8B-B14F-4D97-AF65-F5344CB8AC3E}">
        <p14:creationId xmlns:p14="http://schemas.microsoft.com/office/powerpoint/2010/main" val="32995029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81180" y="415637"/>
            <a:ext cx="6209828" cy="816557"/>
          </a:xfrm>
        </p:spPr>
        <p:txBody>
          <a:bodyPr/>
          <a:lstStyle/>
          <a:p>
            <a:r>
              <a:rPr lang="en-US" altLang="en-US"/>
              <a:t>Learning Points</a:t>
            </a:r>
          </a:p>
        </p:txBody>
      </p:sp>
      <p:sp>
        <p:nvSpPr>
          <p:cNvPr id="14"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
        <p:nvSpPr>
          <p:cNvPr id="15"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Explore the benefits of teamwork</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3250318"/>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Identify the characteristics of an effective team</a:t>
            </a:r>
            <a:r>
              <a:rPr lang="en-US" altLang="en-US" sz="1588" dirty="0">
                <a:solidFill>
                  <a:schemeClr val="bg1"/>
                </a:solidFill>
                <a:cs typeface="Arial"/>
              </a:rPr>
              <a:t>.</a:t>
            </a:r>
            <a:endParaRPr lang="en-US" altLang="en-US" sz="1588" dirty="0">
              <a:solidFill>
                <a:schemeClr val="bg1"/>
              </a:solidFill>
            </a:endParaRPr>
          </a:p>
        </p:txBody>
      </p:sp>
      <p:sp>
        <p:nvSpPr>
          <p:cNvPr id="17" name="Text Placeholder 6"/>
          <p:cNvSpPr txBox="1">
            <a:spLocks/>
          </p:cNvSpPr>
          <p:nvPr/>
        </p:nvSpPr>
        <p:spPr bwMode="auto">
          <a:xfrm>
            <a:off x="406214" y="3919450"/>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Examine the qualities of an effective team member</a:t>
            </a:r>
            <a:r>
              <a:rPr lang="en-US" altLang="en-US" sz="1588" dirty="0">
                <a:solidFill>
                  <a:schemeClr val="bg1"/>
                </a:solidFill>
                <a:cs typeface="Arial"/>
              </a:rPr>
              <a:t>.</a:t>
            </a:r>
            <a:endParaRPr lang="en-US" altLang="en-US" sz="1588" dirty="0">
              <a:solidFill>
                <a:schemeClr val="bg1"/>
              </a:solidFill>
            </a:endParaRPr>
          </a:p>
        </p:txBody>
      </p:sp>
      <p:sp>
        <p:nvSpPr>
          <p:cNvPr id="18" name="Text Placeholder 6"/>
          <p:cNvSpPr txBox="1">
            <a:spLocks/>
          </p:cNvSpPr>
          <p:nvPr/>
        </p:nvSpPr>
        <p:spPr bwMode="auto">
          <a:xfrm>
            <a:off x="406214" y="4588582"/>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Discover your work style and practical application</a:t>
            </a:r>
            <a:r>
              <a:rPr lang="en-US" altLang="en-US" sz="1588" dirty="0">
                <a:solidFill>
                  <a:schemeClr val="bg1"/>
                </a:solidFill>
                <a:cs typeface="Arial"/>
              </a:rPr>
              <a:t>.</a:t>
            </a:r>
            <a:endParaRPr lang="en-US" altLang="en-US" sz="1588" dirty="0">
              <a:solidFill>
                <a:schemeClr val="bg1"/>
              </a:solidFill>
            </a:endParaRPr>
          </a:p>
        </p:txBody>
      </p:sp>
      <p:sp>
        <p:nvSpPr>
          <p:cNvPr id="19" name="Text Placeholder 6"/>
          <p:cNvSpPr txBox="1">
            <a:spLocks/>
          </p:cNvSpPr>
          <p:nvPr/>
        </p:nvSpPr>
        <p:spPr bwMode="auto">
          <a:xfrm>
            <a:off x="406214" y="525771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Determine strategies for interaction</a:t>
            </a:r>
            <a:r>
              <a:rPr lang="en-US" altLang="en-US" sz="1588" dirty="0">
                <a:solidFill>
                  <a:schemeClr val="bg1"/>
                </a:solidFill>
                <a:cs typeface="Arial"/>
              </a:rPr>
              <a:t>.</a:t>
            </a:r>
            <a:endParaRPr lang="en-US" altLang="en-US" sz="1588" dirty="0">
              <a:solidFill>
                <a:schemeClr val="bg1"/>
              </a:solidFill>
            </a:endParaRPr>
          </a:p>
        </p:txBody>
      </p:sp>
      <p:sp>
        <p:nvSpPr>
          <p:cNvPr id="20" name="Text Placeholder 6"/>
          <p:cNvSpPr txBox="1">
            <a:spLocks/>
          </p:cNvSpPr>
          <p:nvPr/>
        </p:nvSpPr>
        <p:spPr bwMode="auto">
          <a:xfrm>
            <a:off x="406214" y="592684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Identify warning signs</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29919176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7"/>
          <p:cNvSpPr>
            <a:spLocks noGrp="1"/>
          </p:cNvSpPr>
          <p:nvPr>
            <p:ph type="title"/>
          </p:nvPr>
        </p:nvSpPr>
        <p:spPr/>
        <p:txBody>
          <a:bodyPr/>
          <a:lstStyle/>
          <a:p>
            <a:pPr eaLnBrk="1" hangingPunct="1"/>
            <a:r>
              <a:rPr lang="en-US" altLang="en-US"/>
              <a:t>Expressives</a:t>
            </a:r>
          </a:p>
        </p:txBody>
      </p:sp>
      <p:sp>
        <p:nvSpPr>
          <p:cNvPr id="45059" name="Text Placeholder 8"/>
          <p:cNvSpPr>
            <a:spLocks noGrp="1" noChangeArrowheads="1"/>
          </p:cNvSpPr>
          <p:nvPr>
            <p:ph type="body" sz="quarter" idx="4294967295"/>
          </p:nvPr>
        </p:nvSpPr>
        <p:spPr>
          <a:xfrm>
            <a:off x="281180" y="1246909"/>
            <a:ext cx="6209828" cy="6036733"/>
          </a:xfrm>
        </p:spPr>
        <p:txBody>
          <a:bodyPr/>
          <a:lstStyle/>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 quick, impulsive decisions and actions — often based on hunches —may stress your co-workers who are less risk-oriented or more fact-oriented than you are.</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 high energy, verbal fluency and louder voice may intimidate others.</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 need to restrain your impulsiveness.</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It’s advisable to check the facts before making decisions. When others start to speak, don’t raise your voice to talk over them.</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You’re encouraged to listen more.</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It would serve the team if you would restrain your tendency to be center stage; share the limelight with others.</a:t>
            </a:r>
          </a:p>
          <a:p>
            <a:pPr marL="280941" indent="-280941">
              <a:buFont typeface="Wingdings" pitchFamily="2" charset="2"/>
              <a:buChar char="§"/>
            </a:pPr>
            <a:endParaRPr lang="en-US" altLang="en-US" dirty="0">
              <a:solidFill>
                <a:schemeClr val="tx2"/>
              </a:solidFill>
            </a:endParaRPr>
          </a:p>
          <a:p>
            <a:pPr marL="280941" indent="-280941"/>
            <a:endParaRPr lang="en-US" altLang="en-US" dirty="0">
              <a:solidFill>
                <a:schemeClr val="tx2"/>
              </a:solidFill>
            </a:endParaRPr>
          </a:p>
          <a:p>
            <a:pPr marL="280941" indent="-280941"/>
            <a:r>
              <a:rPr lang="en-US" altLang="en-US" sz="1588" b="1" dirty="0">
                <a:solidFill>
                  <a:schemeClr val="tx2"/>
                </a:solidFill>
              </a:rPr>
              <a:t>In sum: </a:t>
            </a:r>
          </a:p>
          <a:p>
            <a:pPr marL="280941" indent="-280941">
              <a:buClr>
                <a:schemeClr val="tx2"/>
              </a:buClr>
              <a:buFont typeface="Wingdings" pitchFamily="2" charset="2"/>
              <a:buChar char="ü"/>
            </a:pPr>
            <a:r>
              <a:rPr lang="en-US" altLang="en-US" dirty="0">
                <a:solidFill>
                  <a:schemeClr val="tx2"/>
                </a:solidFill>
              </a:rPr>
              <a:t>Restrain your impulsiveness.</a:t>
            </a:r>
          </a:p>
          <a:p>
            <a:pPr marL="280941" indent="-280941">
              <a:buClr>
                <a:schemeClr val="tx2"/>
              </a:buClr>
              <a:buFont typeface="Wingdings" pitchFamily="2" charset="2"/>
              <a:buChar char="ü"/>
            </a:pPr>
            <a:r>
              <a:rPr lang="en-US" altLang="en-US" dirty="0">
                <a:solidFill>
                  <a:schemeClr val="tx2"/>
                </a:solidFill>
              </a:rPr>
              <a:t>Restrain your desire to be talkative and center stage.</a:t>
            </a:r>
          </a:p>
        </p:txBody>
      </p:sp>
    </p:spTree>
    <p:extLst>
      <p:ext uri="{BB962C8B-B14F-4D97-AF65-F5344CB8AC3E}">
        <p14:creationId xmlns:p14="http://schemas.microsoft.com/office/powerpoint/2010/main" val="11864622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7"/>
          <p:cNvSpPr>
            <a:spLocks noGrp="1"/>
          </p:cNvSpPr>
          <p:nvPr>
            <p:ph type="title"/>
          </p:nvPr>
        </p:nvSpPr>
        <p:spPr/>
        <p:txBody>
          <a:bodyPr/>
          <a:lstStyle/>
          <a:p>
            <a:pPr eaLnBrk="1" hangingPunct="1"/>
            <a:r>
              <a:rPr lang="en-US" altLang="en-US"/>
              <a:t>Amiables</a:t>
            </a:r>
          </a:p>
        </p:txBody>
      </p:sp>
      <p:sp>
        <p:nvSpPr>
          <p:cNvPr id="46083" name="Text Placeholder 8"/>
          <p:cNvSpPr>
            <a:spLocks noGrp="1" noChangeArrowheads="1"/>
          </p:cNvSpPr>
          <p:nvPr>
            <p:ph type="body" sz="quarter" idx="4294967295"/>
          </p:nvPr>
        </p:nvSpPr>
        <p:spPr>
          <a:xfrm>
            <a:off x="281180" y="1246909"/>
            <a:ext cx="6209828" cy="6036733"/>
          </a:xfrm>
        </p:spPr>
        <p:txBody>
          <a:bodyPr/>
          <a:lstStyle/>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 slower-paced, people-oriented, cooperative, low-risk approach may stress your co-workers who are faster paced and more goal-oriented. </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You’re advised to demonstrate self-determination.</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It would best serve the team if you would set and achieve goals; don’t dodge issues –– let others know where you stand.</a:t>
            </a:r>
          </a:p>
          <a:p>
            <a:pPr marL="252146" indent="-252146">
              <a:spcBef>
                <a:spcPct val="0"/>
              </a:spcBef>
              <a:spcAft>
                <a:spcPts val="590"/>
              </a:spcAft>
            </a:pPr>
            <a:r>
              <a:rPr lang="en-US" altLang="en-US" dirty="0">
                <a:solidFill>
                  <a:schemeClr val="tx2"/>
                </a:solidFill>
                <a:latin typeface="Arial" charset="0"/>
                <a:ea typeface="ＭＳ Ｐゴシック" pitchFamily="34" charset="-128"/>
                <a:cs typeface="Times New Roman" pitchFamily="18" charset="0"/>
              </a:rPr>
              <a:t>You may be in one of the best positions to challenge others to do their best.</a:t>
            </a:r>
          </a:p>
          <a:p>
            <a:pPr marL="280941" indent="-280941">
              <a:buFont typeface="Wingdings" pitchFamily="2" charset="2"/>
              <a:buChar char="§"/>
            </a:pPr>
            <a:endParaRPr lang="en-US" altLang="en-US" dirty="0">
              <a:solidFill>
                <a:schemeClr val="tx2"/>
              </a:solidFill>
            </a:endParaRPr>
          </a:p>
          <a:p>
            <a:pPr marL="280941" indent="-280941"/>
            <a:endParaRPr lang="en-US" altLang="en-US" dirty="0">
              <a:solidFill>
                <a:schemeClr val="tx2"/>
              </a:solidFill>
            </a:endParaRPr>
          </a:p>
          <a:p>
            <a:pPr marL="280941" indent="-280941"/>
            <a:r>
              <a:rPr lang="en-US" altLang="en-US" sz="1588" b="1" dirty="0">
                <a:solidFill>
                  <a:schemeClr val="tx2"/>
                </a:solidFill>
              </a:rPr>
              <a:t>In sum: </a:t>
            </a:r>
          </a:p>
          <a:p>
            <a:pPr marL="280941" indent="-280941">
              <a:buClr>
                <a:schemeClr val="tx2"/>
              </a:buClr>
              <a:buFont typeface="Wingdings" pitchFamily="2" charset="2"/>
              <a:buChar char="ü"/>
            </a:pPr>
            <a:r>
              <a:rPr lang="en-US" altLang="en-US" dirty="0">
                <a:solidFill>
                  <a:schemeClr val="tx2"/>
                </a:solidFill>
              </a:rPr>
              <a:t>Stretch toward challenging goals.</a:t>
            </a:r>
          </a:p>
          <a:p>
            <a:pPr marL="280941" indent="-280941">
              <a:buClr>
                <a:schemeClr val="tx2"/>
              </a:buClr>
              <a:buFont typeface="Wingdings" pitchFamily="2" charset="2"/>
              <a:buChar char="ü"/>
            </a:pPr>
            <a:r>
              <a:rPr lang="en-US" altLang="en-US" dirty="0">
                <a:solidFill>
                  <a:schemeClr val="tx2"/>
                </a:solidFill>
              </a:rPr>
              <a:t>Demonstrate your commitment to straight talk and results.</a:t>
            </a:r>
          </a:p>
        </p:txBody>
      </p:sp>
    </p:spTree>
    <p:extLst>
      <p:ext uri="{BB962C8B-B14F-4D97-AF65-F5344CB8AC3E}">
        <p14:creationId xmlns:p14="http://schemas.microsoft.com/office/powerpoint/2010/main" val="24545172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7"/>
          <p:cNvSpPr>
            <a:spLocks noGrp="1"/>
          </p:cNvSpPr>
          <p:nvPr>
            <p:ph type="title"/>
          </p:nvPr>
        </p:nvSpPr>
        <p:spPr>
          <a:xfrm>
            <a:off x="281180" y="415637"/>
            <a:ext cx="6209828" cy="816557"/>
          </a:xfrm>
        </p:spPr>
        <p:txBody>
          <a:bodyPr/>
          <a:lstStyle/>
          <a:p>
            <a:r>
              <a:rPr lang="en-US" altLang="en-US"/>
              <a:t>Taking Action</a:t>
            </a:r>
          </a:p>
        </p:txBody>
      </p:sp>
      <p:sp>
        <p:nvSpPr>
          <p:cNvPr id="47107" name="Text Placeholder 8"/>
          <p:cNvSpPr txBox="1">
            <a:spLocks/>
          </p:cNvSpPr>
          <p:nvPr/>
        </p:nvSpPr>
        <p:spPr bwMode="auto">
          <a:xfrm>
            <a:off x="406213" y="1872784"/>
            <a:ext cx="6045574" cy="6615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800100" lvl="1" indent="-285750">
              <a:spcBef>
                <a:spcPct val="0"/>
              </a:spcBef>
              <a:spcAft>
                <a:spcPts val="669"/>
              </a:spcAft>
              <a:buClr>
                <a:schemeClr val="accent1"/>
              </a:buClr>
              <a:buFont typeface="Arial" panose="020B0604020202020204" pitchFamily="34" charset="0"/>
              <a:buChar char="•"/>
              <a:defRPr sz="14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In addition to recognizing how our behavior is likely to affect others, it’s important to assess the work style of our co-workers in order to modify our behavior appropriately. We can do this by first assessing the work style of the other person. Use the questions in the workbook to help with that assessment.</a:t>
            </a:r>
          </a:p>
          <a:p>
            <a:endParaRPr lang="en-US" altLang="en-US" sz="1412" dirty="0"/>
          </a:p>
          <a:p>
            <a:r>
              <a:rPr lang="en-US" altLang="en-US" sz="1412" dirty="0"/>
              <a:t>After assessing the work style of the other person, choose the most effective influence strategy. Again, the questions in the workbook can help with that determination.</a:t>
            </a:r>
          </a:p>
          <a:p>
            <a:endParaRPr lang="en-US" altLang="en-US" sz="1412" dirty="0"/>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40252581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a:xfrm>
            <a:off x="281180" y="415637"/>
            <a:ext cx="6209828" cy="816557"/>
          </a:xfrm>
        </p:spPr>
        <p:txBody>
          <a:bodyPr/>
          <a:lstStyle/>
          <a:p>
            <a:r>
              <a:rPr lang="en-US" altLang="en-US"/>
              <a:t>Taking Action</a:t>
            </a:r>
          </a:p>
        </p:txBody>
      </p:sp>
      <p:sp>
        <p:nvSpPr>
          <p:cNvPr id="9" name="Rectangle 4"/>
          <p:cNvSpPr>
            <a:spLocks noChangeArrowheads="1"/>
          </p:cNvSpPr>
          <p:nvPr/>
        </p:nvSpPr>
        <p:spPr bwMode="auto">
          <a:xfrm>
            <a:off x="2247405" y="2052779"/>
            <a:ext cx="4419600" cy="2024623"/>
          </a:xfrm>
          <a:prstGeom prst="rect">
            <a:avLst/>
          </a:prstGeom>
          <a:noFill/>
          <a:ln>
            <a:noFill/>
          </a:ln>
        </p:spPr>
        <p:txBody>
          <a:bodyPr lIns="0" tIns="0" rIns="0" bIns="0" anchor="t" anchorCtr="0"/>
          <a:lstStyle/>
          <a:p>
            <a:pPr marL="236538" indent="-236538">
              <a:spcAft>
                <a:spcPct val="35000"/>
              </a:spcAft>
              <a:buClr>
                <a:schemeClr val="accent1"/>
              </a:buClr>
              <a:buFont typeface="Arial" panose="020B0604020202020204" pitchFamily="34" charset="0"/>
              <a:buChar char="•"/>
              <a:defRPr/>
            </a:pPr>
            <a:r>
              <a:rPr lang="en-US" sz="1412" kern="0" dirty="0">
                <a:latin typeface="Arial" panose="020B0604020202020204" pitchFamily="34" charset="0"/>
                <a:cs typeface="Arial" panose="020B0604020202020204" pitchFamily="34" charset="0"/>
              </a:rPr>
              <a:t>What </a:t>
            </a:r>
            <a:r>
              <a:rPr lang="en-US" sz="1412" b="1" kern="0" dirty="0">
                <a:latin typeface="Arial" panose="020B0604020202020204" pitchFamily="34" charset="0"/>
                <a:cs typeface="Arial" panose="020B0604020202020204" pitchFamily="34" charset="0"/>
              </a:rPr>
              <a:t>needs</a:t>
            </a:r>
            <a:r>
              <a:rPr lang="en-US" sz="1412" kern="0" dirty="0">
                <a:latin typeface="Arial" panose="020B0604020202020204" pitchFamily="34" charset="0"/>
                <a:cs typeface="Arial" panose="020B0604020202020204" pitchFamily="34" charset="0"/>
              </a:rPr>
              <a:t> do they have?</a:t>
            </a:r>
          </a:p>
          <a:p>
            <a:pPr marL="236538" indent="-236538">
              <a:spcAft>
                <a:spcPct val="35000"/>
              </a:spcAft>
              <a:buClr>
                <a:schemeClr val="accent1"/>
              </a:buClr>
              <a:buFont typeface="Arial" panose="020B0604020202020204" pitchFamily="34" charset="0"/>
              <a:buChar char="•"/>
              <a:defRPr/>
            </a:pPr>
            <a:r>
              <a:rPr lang="en-US" sz="1412" kern="0" dirty="0">
                <a:latin typeface="Arial" panose="020B0604020202020204" pitchFamily="34" charset="0"/>
                <a:cs typeface="Arial" panose="020B0604020202020204" pitchFamily="34" charset="0"/>
              </a:rPr>
              <a:t>How do they use their</a:t>
            </a:r>
            <a:r>
              <a:rPr lang="en-US" sz="1412" b="1" kern="0" dirty="0">
                <a:latin typeface="Arial" panose="020B0604020202020204" pitchFamily="34" charset="0"/>
                <a:cs typeface="Arial" panose="020B0604020202020204" pitchFamily="34" charset="0"/>
              </a:rPr>
              <a:t> time</a:t>
            </a:r>
            <a:r>
              <a:rPr lang="en-US" sz="1412" kern="0" dirty="0">
                <a:latin typeface="Arial" panose="020B0604020202020204" pitchFamily="34" charset="0"/>
                <a:cs typeface="Arial" panose="020B0604020202020204" pitchFamily="34" charset="0"/>
              </a:rPr>
              <a:t>?</a:t>
            </a:r>
          </a:p>
          <a:p>
            <a:pPr marL="236538" indent="-236538">
              <a:spcAft>
                <a:spcPct val="35000"/>
              </a:spcAft>
              <a:buClr>
                <a:schemeClr val="accent1"/>
              </a:buClr>
              <a:buFont typeface="Arial" panose="020B0604020202020204" pitchFamily="34" charset="0"/>
              <a:buChar char="•"/>
              <a:defRPr/>
            </a:pPr>
            <a:r>
              <a:rPr lang="en-US" sz="1412" kern="0" dirty="0">
                <a:latin typeface="Arial" panose="020B0604020202020204" pitchFamily="34" charset="0"/>
                <a:cs typeface="Arial" panose="020B0604020202020204" pitchFamily="34" charset="0"/>
              </a:rPr>
              <a:t>How do they make d</a:t>
            </a:r>
            <a:r>
              <a:rPr lang="en-US" sz="1412" b="1" kern="0" dirty="0">
                <a:latin typeface="Arial" panose="020B0604020202020204" pitchFamily="34" charset="0"/>
                <a:cs typeface="Arial" panose="020B0604020202020204" pitchFamily="34" charset="0"/>
              </a:rPr>
              <a:t>ecisions</a:t>
            </a:r>
            <a:r>
              <a:rPr lang="en-US" sz="1412" kern="0" dirty="0">
                <a:latin typeface="Arial" panose="020B0604020202020204" pitchFamily="34" charset="0"/>
                <a:cs typeface="Arial" panose="020B0604020202020204" pitchFamily="34" charset="0"/>
              </a:rPr>
              <a:t>?</a:t>
            </a:r>
          </a:p>
          <a:p>
            <a:pPr marL="236538" indent="-236538">
              <a:spcAft>
                <a:spcPct val="35000"/>
              </a:spcAft>
              <a:buClr>
                <a:schemeClr val="accent1"/>
              </a:buClr>
              <a:buFont typeface="Arial" panose="020B0604020202020204" pitchFamily="34" charset="0"/>
              <a:buChar char="•"/>
              <a:defRPr/>
            </a:pPr>
            <a:r>
              <a:rPr lang="en-US" sz="1412" kern="0" dirty="0">
                <a:latin typeface="Arial" panose="020B0604020202020204" pitchFamily="34" charset="0"/>
                <a:cs typeface="Arial" panose="020B0604020202020204" pitchFamily="34" charset="0"/>
              </a:rPr>
              <a:t>What kind of </a:t>
            </a:r>
            <a:r>
              <a:rPr lang="en-US" sz="1412" b="1" kern="0" dirty="0">
                <a:latin typeface="Arial" panose="020B0604020202020204" pitchFamily="34" charset="0"/>
                <a:cs typeface="Arial" panose="020B0604020202020204" pitchFamily="34" charset="0"/>
              </a:rPr>
              <a:t>relationships </a:t>
            </a:r>
            <a:r>
              <a:rPr lang="en-US" sz="1412" kern="0" dirty="0">
                <a:latin typeface="Arial" panose="020B0604020202020204" pitchFamily="34" charset="0"/>
                <a:cs typeface="Arial" panose="020B0604020202020204" pitchFamily="34" charset="0"/>
              </a:rPr>
              <a:t>do they have?</a:t>
            </a:r>
          </a:p>
          <a:p>
            <a:pPr marL="236538" indent="-236538">
              <a:spcAft>
                <a:spcPct val="35000"/>
              </a:spcAft>
              <a:buClr>
                <a:schemeClr val="accent1"/>
              </a:buClr>
              <a:buFont typeface="Arial" panose="020B0604020202020204" pitchFamily="34" charset="0"/>
              <a:buChar char="•"/>
              <a:defRPr/>
            </a:pPr>
            <a:r>
              <a:rPr lang="en-US" sz="1412" kern="0" dirty="0">
                <a:latin typeface="Arial" panose="020B0604020202020204" pitchFamily="34" charset="0"/>
                <a:cs typeface="Arial" panose="020B0604020202020204" pitchFamily="34" charset="0"/>
              </a:rPr>
              <a:t>What </a:t>
            </a:r>
            <a:r>
              <a:rPr lang="en-US" sz="1412" b="1" kern="0" dirty="0">
                <a:latin typeface="Arial" panose="020B0604020202020204" pitchFamily="34" charset="0"/>
                <a:cs typeface="Arial" panose="020B0604020202020204" pitchFamily="34" charset="0"/>
              </a:rPr>
              <a:t>back-up style </a:t>
            </a:r>
            <a:r>
              <a:rPr lang="en-US" sz="1412" kern="0" dirty="0">
                <a:latin typeface="Arial" panose="020B0604020202020204" pitchFamily="34" charset="0"/>
                <a:cs typeface="Arial" panose="020B0604020202020204" pitchFamily="34" charset="0"/>
              </a:rPr>
              <a:t>do they use under stress?</a:t>
            </a:r>
            <a:endParaRPr lang="en-US" sz="971" kern="0" dirty="0">
              <a:latin typeface="Arial" panose="020B0604020202020204" pitchFamily="34" charset="0"/>
              <a:cs typeface="Arial" panose="020B0604020202020204" pitchFamily="34" charset="0"/>
            </a:endParaRPr>
          </a:p>
        </p:txBody>
      </p:sp>
      <p:sp>
        <p:nvSpPr>
          <p:cNvPr id="10" name="Rectangle 5"/>
          <p:cNvSpPr>
            <a:spLocks noChangeArrowheads="1"/>
          </p:cNvSpPr>
          <p:nvPr/>
        </p:nvSpPr>
        <p:spPr bwMode="auto">
          <a:xfrm>
            <a:off x="399422" y="2052779"/>
            <a:ext cx="1600200" cy="2024623"/>
          </a:xfrm>
          <a:prstGeom prst="rect">
            <a:avLst/>
          </a:prstGeom>
          <a:solidFill>
            <a:schemeClr val="accent2"/>
          </a:solidFill>
          <a:ln w="12700">
            <a:noFill/>
            <a:miter lim="800000"/>
            <a:headEnd/>
            <a:tailEnd/>
          </a:ln>
          <a:effectLst/>
        </p:spPr>
        <p:txBody>
          <a:bodyPr lIns="89896" tIns="0" rIns="0" bIns="0" anchor="ctr"/>
          <a:lstStyle/>
          <a:p>
            <a:pPr>
              <a:spcAft>
                <a:spcPct val="35000"/>
              </a:spcAft>
              <a:defRPr/>
            </a:pPr>
            <a:r>
              <a:rPr lang="en-US" sz="1412" b="1" kern="0" dirty="0">
                <a:solidFill>
                  <a:srgbClr val="FFFFFF"/>
                </a:solidFill>
                <a:latin typeface="Arial" panose="020B0604020202020204" pitchFamily="34" charset="0"/>
                <a:cs typeface="Arial" panose="020B0604020202020204" pitchFamily="34" charset="0"/>
              </a:rPr>
              <a:t>1. Assess the </a:t>
            </a:r>
            <a:br>
              <a:rPr lang="en-US" sz="1412" b="1" kern="0" dirty="0">
                <a:solidFill>
                  <a:srgbClr val="FFFFFF"/>
                </a:solidFill>
                <a:latin typeface="Arial" panose="020B0604020202020204" pitchFamily="34" charset="0"/>
                <a:cs typeface="Arial" panose="020B0604020202020204" pitchFamily="34" charset="0"/>
              </a:rPr>
            </a:br>
            <a:r>
              <a:rPr lang="en-US" sz="1412" b="1" kern="0" dirty="0">
                <a:solidFill>
                  <a:srgbClr val="FFFFFF"/>
                </a:solidFill>
                <a:latin typeface="Arial" panose="020B0604020202020204" pitchFamily="34" charset="0"/>
                <a:cs typeface="Arial" panose="020B0604020202020204" pitchFamily="34" charset="0"/>
              </a:rPr>
              <a:t>work style </a:t>
            </a:r>
            <a:br>
              <a:rPr lang="en-US" sz="1412" b="1" kern="0" dirty="0">
                <a:solidFill>
                  <a:srgbClr val="FFFFFF"/>
                </a:solidFill>
                <a:latin typeface="Arial" panose="020B0604020202020204" pitchFamily="34" charset="0"/>
                <a:cs typeface="Arial" panose="020B0604020202020204" pitchFamily="34" charset="0"/>
              </a:rPr>
            </a:br>
            <a:r>
              <a:rPr lang="en-US" sz="1412" b="1" kern="0" dirty="0">
                <a:solidFill>
                  <a:srgbClr val="FFFFFF"/>
                </a:solidFill>
                <a:latin typeface="Arial" panose="020B0604020202020204" pitchFamily="34" charset="0"/>
                <a:cs typeface="Arial" panose="020B0604020202020204" pitchFamily="34" charset="0"/>
              </a:rPr>
              <a:t>of the other person.</a:t>
            </a:r>
          </a:p>
          <a:p>
            <a:pPr>
              <a:spcAft>
                <a:spcPct val="35000"/>
              </a:spcAft>
              <a:defRPr/>
            </a:pPr>
            <a:endParaRPr lang="en-US" sz="1412" b="1" kern="0" dirty="0">
              <a:solidFill>
                <a:srgbClr val="FFFFFF"/>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247405" y="4427165"/>
            <a:ext cx="4419600" cy="2445264"/>
          </a:xfrm>
          <a:prstGeom prst="rect">
            <a:avLst/>
          </a:prstGeom>
          <a:noFill/>
          <a:ln>
            <a:noFill/>
          </a:ln>
        </p:spPr>
        <p:txBody>
          <a:bodyPr lIns="0" tIns="0" rIns="0" bIns="0" anchor="t" anchorCtr="0"/>
          <a:lstStyle/>
          <a:p>
            <a:pPr marL="236538" indent="-236538">
              <a:spcAft>
                <a:spcPct val="35000"/>
              </a:spcAft>
              <a:buClr>
                <a:schemeClr val="accent1"/>
              </a:buClr>
              <a:buFont typeface="Arial" panose="020B0604020202020204" pitchFamily="34" charset="0"/>
              <a:buChar char="•"/>
              <a:defRPr/>
            </a:pPr>
            <a:r>
              <a:rPr lang="en-US" sz="1412" dirty="0"/>
              <a:t>What should you </a:t>
            </a:r>
            <a:r>
              <a:rPr lang="en-US" sz="1412" b="1" dirty="0"/>
              <a:t>support</a:t>
            </a:r>
            <a:r>
              <a:rPr lang="en-US" sz="1412" dirty="0"/>
              <a:t>?</a:t>
            </a:r>
          </a:p>
          <a:p>
            <a:pPr marL="236538" indent="-236538">
              <a:spcAft>
                <a:spcPct val="35000"/>
              </a:spcAft>
              <a:buClr>
                <a:schemeClr val="accent1"/>
              </a:buClr>
              <a:buFont typeface="Arial" panose="020B0604020202020204" pitchFamily="34" charset="0"/>
              <a:buChar char="•"/>
              <a:defRPr/>
            </a:pPr>
            <a:r>
              <a:rPr lang="en-US" sz="1412" dirty="0"/>
              <a:t>What</a:t>
            </a:r>
            <a:r>
              <a:rPr lang="en-US" sz="1412" b="1" dirty="0"/>
              <a:t> focus </a:t>
            </a:r>
            <a:r>
              <a:rPr lang="en-US" sz="1412" dirty="0"/>
              <a:t>should you keep?</a:t>
            </a:r>
          </a:p>
          <a:p>
            <a:pPr marL="236538" indent="-236538">
              <a:spcAft>
                <a:spcPct val="35000"/>
              </a:spcAft>
              <a:buClr>
                <a:schemeClr val="accent1"/>
              </a:buClr>
              <a:buFont typeface="Arial" panose="020B0604020202020204" pitchFamily="34" charset="0"/>
              <a:buChar char="•"/>
              <a:defRPr/>
            </a:pPr>
            <a:r>
              <a:rPr lang="en-US" sz="1412" dirty="0"/>
              <a:t>How should you use your </a:t>
            </a:r>
            <a:r>
              <a:rPr lang="en-US" sz="1412" b="1" dirty="0"/>
              <a:t>time</a:t>
            </a:r>
            <a:r>
              <a:rPr lang="en-US" sz="1412" dirty="0"/>
              <a:t>?</a:t>
            </a:r>
          </a:p>
          <a:p>
            <a:pPr marL="236538" indent="-236538">
              <a:spcAft>
                <a:spcPct val="35000"/>
              </a:spcAft>
              <a:buClr>
                <a:schemeClr val="accent1"/>
              </a:buClr>
              <a:buFont typeface="Arial" panose="020B0604020202020204" pitchFamily="34" charset="0"/>
              <a:buChar char="•"/>
              <a:defRPr/>
            </a:pPr>
            <a:r>
              <a:rPr lang="en-US" sz="1412" dirty="0"/>
              <a:t>What </a:t>
            </a:r>
            <a:r>
              <a:rPr lang="en-US" sz="1412" b="1" dirty="0"/>
              <a:t>demeanor</a:t>
            </a:r>
            <a:r>
              <a:rPr lang="en-US" sz="1412" dirty="0"/>
              <a:t> should you use?</a:t>
            </a:r>
          </a:p>
          <a:p>
            <a:pPr marL="236538" indent="-236538">
              <a:spcAft>
                <a:spcPct val="35000"/>
              </a:spcAft>
              <a:buClr>
                <a:schemeClr val="accent1"/>
              </a:buClr>
              <a:buFont typeface="Arial" panose="020B0604020202020204" pitchFamily="34" charset="0"/>
              <a:buChar char="•"/>
              <a:defRPr/>
            </a:pPr>
            <a:r>
              <a:rPr lang="en-US" sz="1412" dirty="0"/>
              <a:t>How should you </a:t>
            </a:r>
            <a:r>
              <a:rPr lang="en-US" sz="1412" b="1" dirty="0"/>
              <a:t>pace</a:t>
            </a:r>
            <a:r>
              <a:rPr lang="en-US" sz="1412" dirty="0"/>
              <a:t> the interaction?</a:t>
            </a:r>
          </a:p>
          <a:p>
            <a:pPr marL="236538" indent="-236538">
              <a:spcAft>
                <a:spcPct val="35000"/>
              </a:spcAft>
              <a:buClr>
                <a:schemeClr val="accent1"/>
              </a:buClr>
              <a:buFont typeface="Arial" panose="020B0604020202020204" pitchFamily="34" charset="0"/>
              <a:buChar char="•"/>
              <a:defRPr/>
            </a:pPr>
            <a:r>
              <a:rPr lang="en-US" sz="1412" dirty="0"/>
              <a:t>What</a:t>
            </a:r>
            <a:r>
              <a:rPr lang="en-US" sz="1412" b="1" dirty="0"/>
              <a:t> approach </a:t>
            </a:r>
            <a:r>
              <a:rPr lang="en-US" sz="1412" dirty="0"/>
              <a:t>is best with this style?</a:t>
            </a:r>
          </a:p>
          <a:p>
            <a:pPr marL="236538" indent="-236538">
              <a:spcAft>
                <a:spcPct val="35000"/>
              </a:spcAft>
              <a:buClr>
                <a:schemeClr val="accent1"/>
              </a:buClr>
              <a:buFont typeface="Arial" panose="020B0604020202020204" pitchFamily="34" charset="0"/>
              <a:buChar char="•"/>
              <a:defRPr/>
            </a:pPr>
            <a:r>
              <a:rPr lang="en-US" sz="1412" dirty="0"/>
              <a:t>How should you influence their </a:t>
            </a:r>
            <a:r>
              <a:rPr lang="en-US" sz="1412" b="1" dirty="0"/>
              <a:t>decisions</a:t>
            </a:r>
            <a:r>
              <a:rPr lang="en-US" sz="1412" dirty="0"/>
              <a:t>?</a:t>
            </a:r>
          </a:p>
        </p:txBody>
      </p:sp>
      <p:sp>
        <p:nvSpPr>
          <p:cNvPr id="12" name="Rectangle 13"/>
          <p:cNvSpPr>
            <a:spLocks noChangeArrowheads="1"/>
          </p:cNvSpPr>
          <p:nvPr/>
        </p:nvSpPr>
        <p:spPr bwMode="auto">
          <a:xfrm>
            <a:off x="399422" y="4427165"/>
            <a:ext cx="1600200" cy="2445264"/>
          </a:xfrm>
          <a:prstGeom prst="rect">
            <a:avLst/>
          </a:prstGeom>
          <a:solidFill>
            <a:schemeClr val="accent2"/>
          </a:solidFill>
          <a:ln w="12700">
            <a:noFill/>
            <a:miter lim="800000"/>
            <a:headEnd/>
            <a:tailEnd/>
          </a:ln>
          <a:effectLst/>
        </p:spPr>
        <p:txBody>
          <a:bodyPr lIns="89896" tIns="0" rIns="0" bIns="0" anchor="ctr"/>
          <a:lstStyle/>
          <a:p>
            <a:pPr>
              <a:spcAft>
                <a:spcPct val="35000"/>
              </a:spcAft>
              <a:defRPr/>
            </a:pPr>
            <a:r>
              <a:rPr lang="en-US" sz="1412" b="1" kern="0" dirty="0">
                <a:solidFill>
                  <a:srgbClr val="FFFFFF"/>
                </a:solidFill>
                <a:latin typeface="Arial" panose="020B0604020202020204" pitchFamily="34" charset="0"/>
                <a:cs typeface="Arial" panose="020B0604020202020204" pitchFamily="34" charset="0"/>
              </a:rPr>
              <a:t>2. Choose the </a:t>
            </a:r>
            <a:br>
              <a:rPr lang="en-US" sz="1412" b="1" kern="0" dirty="0">
                <a:solidFill>
                  <a:srgbClr val="FFFFFF"/>
                </a:solidFill>
                <a:latin typeface="Arial" panose="020B0604020202020204" pitchFamily="34" charset="0"/>
                <a:cs typeface="Arial" panose="020B0604020202020204" pitchFamily="34" charset="0"/>
              </a:rPr>
            </a:br>
            <a:r>
              <a:rPr lang="en-US" sz="1412" b="1" kern="0" dirty="0">
                <a:solidFill>
                  <a:srgbClr val="FFFFFF"/>
                </a:solidFill>
                <a:latin typeface="Arial" panose="020B0604020202020204" pitchFamily="34" charset="0"/>
                <a:cs typeface="Arial" panose="020B0604020202020204" pitchFamily="34" charset="0"/>
              </a:rPr>
              <a:t>most effective influence strategy.</a:t>
            </a:r>
            <a:br>
              <a:rPr lang="en-US" sz="1412" b="1" kern="0" dirty="0">
                <a:solidFill>
                  <a:srgbClr val="FFFFFF"/>
                </a:solidFill>
                <a:latin typeface="Arial" panose="020B0604020202020204" pitchFamily="34" charset="0"/>
                <a:cs typeface="Arial" panose="020B0604020202020204" pitchFamily="34" charset="0"/>
              </a:rPr>
            </a:br>
            <a:endParaRPr lang="en-US" sz="1412" b="1" kern="0"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2594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7"/>
          <p:cNvSpPr>
            <a:spLocks noGrp="1"/>
          </p:cNvSpPr>
          <p:nvPr>
            <p:ph type="title"/>
          </p:nvPr>
        </p:nvSpPr>
        <p:spPr>
          <a:xfrm>
            <a:off x="281180" y="415637"/>
            <a:ext cx="6209828" cy="816557"/>
          </a:xfrm>
        </p:spPr>
        <p:txBody>
          <a:bodyPr/>
          <a:lstStyle/>
          <a:p>
            <a:r>
              <a:rPr lang="en-US" altLang="en-US"/>
              <a:t>Strategies for Interaction</a:t>
            </a:r>
          </a:p>
        </p:txBody>
      </p:sp>
      <p:sp>
        <p:nvSpPr>
          <p:cNvPr id="50179" name="Text Placeholder 8"/>
          <p:cNvSpPr txBox="1">
            <a:spLocks/>
          </p:cNvSpPr>
          <p:nvPr/>
        </p:nvSpPr>
        <p:spPr bwMode="auto">
          <a:xfrm>
            <a:off x="406213" y="1872784"/>
            <a:ext cx="6045574" cy="6505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800100" lvl="1" indent="-285750">
              <a:spcBef>
                <a:spcPct val="0"/>
              </a:spcBef>
              <a:spcAft>
                <a:spcPts val="669"/>
              </a:spcAft>
              <a:buClr>
                <a:schemeClr val="accent1"/>
              </a:buClr>
              <a:buFont typeface="Arial" panose="020B0604020202020204" pitchFamily="34" charset="0"/>
              <a:buChar char="•"/>
              <a:defRPr sz="14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The strategies for interaction grid summarizes the information in the presentation. The top part of the grid gives information you need in order to assess a co-worker’s work style. The information in the bottom part of the grid will help you decide on an influence strategy.</a:t>
            </a:r>
          </a:p>
          <a:p>
            <a:endParaRPr lang="en-US" altLang="en-US" sz="1412" dirty="0"/>
          </a:p>
          <a:p>
            <a:endParaRPr lang="en-US" altLang="en-US" sz="1412" dirty="0"/>
          </a:p>
          <a:p>
            <a:r>
              <a:rPr lang="en-US" altLang="en-US" sz="1412" b="1" dirty="0"/>
              <a:t>Strengths and Weaknesses:</a:t>
            </a:r>
          </a:p>
          <a:p>
            <a:r>
              <a:rPr lang="en-US" altLang="en-US" sz="1412" dirty="0"/>
              <a:t>Discuss the importance of having each type present in your work group. </a:t>
            </a:r>
          </a:p>
          <a:p>
            <a:r>
              <a:rPr lang="en-US" altLang="en-US" sz="1412" dirty="0"/>
              <a:t>What would your team look like if it were made up of only one type?</a:t>
            </a:r>
          </a:p>
          <a:p>
            <a:r>
              <a:rPr lang="en-US" altLang="en-US" sz="1412" dirty="0"/>
              <a:t>What are the advantages of having diverse styles? </a:t>
            </a:r>
          </a:p>
          <a:p>
            <a:r>
              <a:rPr lang="en-US" altLang="en-US" sz="1412" dirty="0"/>
              <a:t>What are some of the potential conflicts between styles?</a:t>
            </a:r>
          </a:p>
          <a:p>
            <a:endParaRPr lang="en-US" altLang="en-US" sz="1412" dirty="0"/>
          </a:p>
          <a:p>
            <a:r>
              <a:rPr lang="en-US" altLang="en-US" sz="1412" b="1" dirty="0"/>
              <a:t>Contributions:</a:t>
            </a:r>
          </a:p>
          <a:p>
            <a:r>
              <a:rPr lang="en-US" altLang="en-US" sz="1412" dirty="0"/>
              <a:t>What do you contribute to your team?</a:t>
            </a:r>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7240149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Placeholder 18"/>
          <p:cNvSpPr txBox="1">
            <a:spLocks/>
          </p:cNvSpPr>
          <p:nvPr/>
        </p:nvSpPr>
        <p:spPr bwMode="auto">
          <a:xfrm>
            <a:off x="1668463" y="1422544"/>
            <a:ext cx="1196975" cy="437590"/>
          </a:xfrm>
          <a:prstGeom prst="rect">
            <a:avLst/>
          </a:prstGeom>
          <a:solidFill>
            <a:schemeClr val="accent4"/>
          </a:solidFill>
          <a:ln>
            <a:miter lim="800000"/>
            <a:headEnd/>
            <a:tailEnd/>
          </a:ln>
        </p:spPr>
        <p:txBody>
          <a:bodyPr lIns="0" tIns="0" rIns="0" bIns="26969"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r>
              <a:rPr lang="en-US" sz="1412" b="1" dirty="0">
                <a:solidFill>
                  <a:schemeClr val="bg1"/>
                </a:solidFill>
              </a:rPr>
              <a:t>Driver</a:t>
            </a:r>
          </a:p>
        </p:txBody>
      </p:sp>
      <p:sp>
        <p:nvSpPr>
          <p:cNvPr id="51208" name="Text Placeholder 18"/>
          <p:cNvSpPr txBox="1">
            <a:spLocks/>
          </p:cNvSpPr>
          <p:nvPr/>
        </p:nvSpPr>
        <p:spPr bwMode="auto">
          <a:xfrm>
            <a:off x="2868613" y="1422544"/>
            <a:ext cx="1198562" cy="437590"/>
          </a:xfrm>
          <a:prstGeom prst="rect">
            <a:avLst/>
          </a:prstGeom>
          <a:solidFill>
            <a:schemeClr val="accent2"/>
          </a:solidFill>
          <a:ln>
            <a:noFill/>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412" b="1">
                <a:solidFill>
                  <a:schemeClr val="bg1"/>
                </a:solidFill>
                <a:cs typeface="Arial" charset="0"/>
              </a:rPr>
              <a:t>Expressive</a:t>
            </a:r>
          </a:p>
        </p:txBody>
      </p:sp>
      <p:sp>
        <p:nvSpPr>
          <p:cNvPr id="51210" name="Text Placeholder 18"/>
          <p:cNvSpPr txBox="1">
            <a:spLocks/>
          </p:cNvSpPr>
          <p:nvPr/>
        </p:nvSpPr>
        <p:spPr bwMode="auto">
          <a:xfrm>
            <a:off x="4068763" y="1422544"/>
            <a:ext cx="1198562" cy="43759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412" b="1">
                <a:solidFill>
                  <a:schemeClr val="bg1"/>
                </a:solidFill>
                <a:cs typeface="Arial" charset="0"/>
              </a:rPr>
              <a:t>Analytical</a:t>
            </a:r>
          </a:p>
        </p:txBody>
      </p:sp>
      <p:sp>
        <p:nvSpPr>
          <p:cNvPr id="51212" name="Text Placeholder 18"/>
          <p:cNvSpPr txBox="1">
            <a:spLocks/>
          </p:cNvSpPr>
          <p:nvPr/>
        </p:nvSpPr>
        <p:spPr bwMode="auto">
          <a:xfrm>
            <a:off x="5270501" y="1422544"/>
            <a:ext cx="1196975" cy="437590"/>
          </a:xfrm>
          <a:prstGeom prst="rect">
            <a:avLst/>
          </a:prstGeom>
          <a:solidFill>
            <a:schemeClr val="accent2"/>
          </a:solidFill>
          <a:ln>
            <a:noFill/>
          </a:ln>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eaLnBrk="1" hangingPunct="1">
              <a:spcBef>
                <a:spcPct val="0"/>
              </a:spcBef>
              <a:buClr>
                <a:schemeClr val="tx2"/>
              </a:buClr>
              <a:buSzTx/>
            </a:pPr>
            <a:r>
              <a:rPr lang="en-US" altLang="en-US" sz="1412" b="1">
                <a:solidFill>
                  <a:schemeClr val="bg1"/>
                </a:solidFill>
                <a:cs typeface="Arial" charset="0"/>
              </a:rPr>
              <a:t>Amiable</a:t>
            </a:r>
          </a:p>
        </p:txBody>
      </p:sp>
      <p:sp>
        <p:nvSpPr>
          <p:cNvPr id="51202" name="Title 7"/>
          <p:cNvSpPr>
            <a:spLocks noGrp="1"/>
          </p:cNvSpPr>
          <p:nvPr>
            <p:ph type="title"/>
          </p:nvPr>
        </p:nvSpPr>
        <p:spPr>
          <a:xfrm>
            <a:off x="281180" y="415637"/>
            <a:ext cx="6209828" cy="816557"/>
          </a:xfrm>
        </p:spPr>
        <p:txBody>
          <a:bodyPr/>
          <a:lstStyle/>
          <a:p>
            <a:r>
              <a:rPr lang="en-US" altLang="en-US"/>
              <a:t>Strategies for Interaction</a:t>
            </a:r>
          </a:p>
        </p:txBody>
      </p:sp>
      <p:sp>
        <p:nvSpPr>
          <p:cNvPr id="27" name="Text Placeholder 18"/>
          <p:cNvSpPr txBox="1">
            <a:spLocks/>
          </p:cNvSpPr>
          <p:nvPr/>
        </p:nvSpPr>
        <p:spPr bwMode="auto">
          <a:xfrm>
            <a:off x="352426" y="4698306"/>
            <a:ext cx="6105525" cy="3191545"/>
          </a:xfrm>
          <a:prstGeom prst="rect">
            <a:avLst/>
          </a:prstGeom>
          <a:solidFill>
            <a:schemeClr val="bg1">
              <a:lumMod val="85000"/>
            </a:schemeClr>
          </a:solidFill>
          <a:ln>
            <a:miter lim="800000"/>
            <a:headEnd/>
            <a:tailEnd/>
          </a:ln>
        </p:spPr>
        <p:txBody>
          <a:bodyPr lIns="0" tIns="0" rIns="0" bIns="26969" anchor="ctr"/>
          <a:lstStyle>
            <a:lvl1pPr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1pPr>
            <a:lvl2pPr marL="511175"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2pPr>
            <a:lvl3pPr marL="776288"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3pPr>
            <a:lvl4pPr marL="1143000" indent="-228600" algn="l" defTabSz="457200" rtl="0" eaLnBrk="0" fontAlgn="base" hangingPunct="0">
              <a:spcBef>
                <a:spcPct val="0"/>
              </a:spcBef>
              <a:spcAft>
                <a:spcPts val="600"/>
              </a:spcAft>
              <a:buFont typeface="Arial" charset="0"/>
              <a:buChar char="–"/>
              <a:defRPr sz="2000" kern="1200">
                <a:solidFill>
                  <a:schemeClr val="tx1"/>
                </a:solidFill>
                <a:latin typeface="+mn-lt"/>
                <a:ea typeface="+mn-ea"/>
                <a:cs typeface="+mn-cs"/>
              </a:defRPr>
            </a:lvl4pPr>
            <a:lvl5pPr marL="1416050" indent="-163513" algn="l" defTabSz="457200" rtl="0" eaLnBrk="0" fontAlgn="base" hangingPunct="0">
              <a:spcBef>
                <a:spcPct val="0"/>
              </a:spcBef>
              <a:spcAft>
                <a:spcPts val="600"/>
              </a:spcAft>
              <a:buClr>
                <a:schemeClr val="tx2"/>
              </a:buClr>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indent="0" algn="ctr" eaLnBrk="1" hangingPunct="1">
              <a:spcAft>
                <a:spcPct val="0"/>
              </a:spcAft>
              <a:buNone/>
              <a:defRPr/>
            </a:pPr>
            <a:endParaRPr lang="en-US" sz="1412" b="1" dirty="0">
              <a:solidFill>
                <a:schemeClr val="bg1"/>
              </a:solidFill>
            </a:endParaRPr>
          </a:p>
        </p:txBody>
      </p:sp>
      <p:sp>
        <p:nvSpPr>
          <p:cNvPr id="51204" name="Text Placeholder 19"/>
          <p:cNvSpPr txBox="1">
            <a:spLocks/>
          </p:cNvSpPr>
          <p:nvPr/>
        </p:nvSpPr>
        <p:spPr bwMode="auto">
          <a:xfrm>
            <a:off x="1668463" y="1424086"/>
            <a:ext cx="1196975" cy="6447445"/>
          </a:xfrm>
          <a:prstGeom prst="rect">
            <a:avLst/>
          </a:prstGeom>
          <a:noFill/>
          <a:ln w="1270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lIns="89896" tIns="539378"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85"/>
              </a:spcAft>
              <a:buClr>
                <a:schemeClr val="tx2"/>
              </a:buClr>
              <a:buSzTx/>
            </a:pPr>
            <a:r>
              <a:rPr lang="en-US" altLang="en-US" sz="1147" dirty="0">
                <a:solidFill>
                  <a:schemeClr val="tx2"/>
                </a:solidFill>
                <a:cs typeface="Arial" charset="0"/>
              </a:rPr>
              <a:t>Cool, competitive</a:t>
            </a:r>
          </a:p>
          <a:p>
            <a:pPr>
              <a:spcBef>
                <a:spcPct val="0"/>
              </a:spcBef>
              <a:spcAft>
                <a:spcPts val="885"/>
              </a:spcAft>
              <a:buClr>
                <a:schemeClr val="tx2"/>
              </a:buClr>
              <a:buSzTx/>
            </a:pPr>
            <a:r>
              <a:rPr lang="en-US" altLang="en-US" sz="1147" dirty="0">
                <a:solidFill>
                  <a:schemeClr val="tx2"/>
                </a:solidFill>
                <a:cs typeface="Arial" charset="0"/>
              </a:rPr>
              <a:t>Fast, disciplined</a:t>
            </a:r>
          </a:p>
          <a:p>
            <a:pPr>
              <a:spcBef>
                <a:spcPct val="0"/>
              </a:spcBef>
              <a:spcAft>
                <a:spcPts val="885"/>
              </a:spcAft>
              <a:buClr>
                <a:schemeClr val="tx2"/>
              </a:buClr>
              <a:buSzTx/>
            </a:pPr>
            <a:r>
              <a:rPr lang="en-US" altLang="en-US" sz="1147" dirty="0">
                <a:solidFill>
                  <a:schemeClr val="tx2"/>
                </a:solidFill>
                <a:cs typeface="Arial" charset="0"/>
              </a:rPr>
              <a:t>Uses facts, takes risks</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Autocratic</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What</a:t>
            </a:r>
          </a:p>
          <a:p>
            <a:pPr>
              <a:spcBef>
                <a:spcPct val="0"/>
              </a:spcBef>
              <a:spcAft>
                <a:spcPts val="885"/>
              </a:spcAft>
              <a:buClr>
                <a:schemeClr val="tx2"/>
              </a:buClr>
              <a:buSzTx/>
            </a:pPr>
            <a:r>
              <a:rPr lang="en-US" altLang="en-US" sz="1147" dirty="0">
                <a:solidFill>
                  <a:schemeClr val="tx2"/>
                </a:solidFill>
                <a:cs typeface="Arial" charset="0"/>
              </a:rPr>
              <a:t>To be in charge</a:t>
            </a:r>
          </a:p>
          <a:p>
            <a:pPr>
              <a:spcBef>
                <a:spcPct val="0"/>
              </a:spcBef>
              <a:spcAft>
                <a:spcPts val="885"/>
              </a:spcAft>
              <a:buClr>
                <a:schemeClr val="tx2"/>
              </a:buClr>
              <a:buSzTx/>
            </a:pPr>
            <a:br>
              <a:rPr lang="en-US" altLang="en-US" sz="1147" dirty="0">
                <a:solidFill>
                  <a:schemeClr val="tx2"/>
                </a:solidFill>
                <a:cs typeface="Arial" charset="0"/>
              </a:rPr>
            </a:br>
            <a:r>
              <a:rPr lang="en-US" altLang="en-US" sz="1147" dirty="0">
                <a:solidFill>
                  <a:schemeClr val="tx2"/>
                </a:solidFill>
                <a:cs typeface="Arial" charset="0"/>
              </a:rPr>
              <a:t>With an objective</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Businesslike, formal</a:t>
            </a:r>
          </a:p>
          <a:p>
            <a:pPr>
              <a:spcBef>
                <a:spcPct val="0"/>
              </a:spcBef>
              <a:spcAft>
                <a:spcPts val="885"/>
              </a:spcAft>
              <a:buClr>
                <a:schemeClr val="tx2"/>
              </a:buClr>
              <a:buSzTx/>
            </a:pPr>
            <a:r>
              <a:rPr lang="en-US" altLang="en-US" sz="1147" dirty="0">
                <a:solidFill>
                  <a:schemeClr val="tx2"/>
                </a:solidFill>
                <a:cs typeface="Arial" charset="0"/>
              </a:rPr>
              <a:t>Fast</a:t>
            </a:r>
          </a:p>
          <a:p>
            <a:pPr>
              <a:spcBef>
                <a:spcPct val="0"/>
              </a:spcBef>
              <a:spcAft>
                <a:spcPts val="885"/>
              </a:spcAft>
              <a:buClr>
                <a:schemeClr val="tx2"/>
              </a:buClr>
              <a:buSzTx/>
            </a:pPr>
            <a:r>
              <a:rPr lang="en-US" altLang="en-US" sz="1147" dirty="0">
                <a:solidFill>
                  <a:schemeClr val="tx2"/>
                </a:solidFill>
                <a:cs typeface="Arial" charset="0"/>
              </a:rPr>
              <a:t>Task</a:t>
            </a:r>
          </a:p>
          <a:p>
            <a:pPr>
              <a:spcBef>
                <a:spcPct val="0"/>
              </a:spcBef>
              <a:spcAft>
                <a:spcPts val="885"/>
              </a:spcAft>
              <a:buClr>
                <a:schemeClr val="tx2"/>
              </a:buClr>
              <a:buSzTx/>
            </a:pPr>
            <a:r>
              <a:rPr lang="en-US" altLang="en-US" sz="1147" dirty="0">
                <a:solidFill>
                  <a:schemeClr val="tx2"/>
                </a:solidFill>
                <a:cs typeface="Arial" charset="0"/>
              </a:rPr>
              <a:t>Conclusions and actions</a:t>
            </a:r>
          </a:p>
          <a:p>
            <a:pPr>
              <a:spcBef>
                <a:spcPct val="0"/>
              </a:spcBef>
              <a:spcAft>
                <a:spcPts val="885"/>
              </a:spcAft>
              <a:buClr>
                <a:schemeClr val="tx2"/>
              </a:buClr>
              <a:buSzTx/>
            </a:pPr>
            <a:r>
              <a:rPr lang="en-US" altLang="en-US" sz="1147" dirty="0">
                <a:solidFill>
                  <a:schemeClr val="tx2"/>
                </a:solidFill>
                <a:cs typeface="Arial" charset="0"/>
              </a:rPr>
              <a:t>To be efficient</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Options and probabilities</a:t>
            </a:r>
          </a:p>
          <a:p>
            <a:pPr>
              <a:spcBef>
                <a:spcPct val="0"/>
              </a:spcBef>
              <a:spcAft>
                <a:spcPts val="885"/>
              </a:spcAft>
              <a:buClr>
                <a:schemeClr val="tx2"/>
              </a:buClr>
              <a:buSzTx/>
              <a:buFont typeface="Wingdings" pitchFamily="2" charset="2"/>
              <a:buChar char="§"/>
            </a:pPr>
            <a:endParaRPr lang="en-US" altLang="en-US" sz="1147" dirty="0">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147" dirty="0">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412" dirty="0">
              <a:solidFill>
                <a:schemeClr val="tx2"/>
              </a:solidFill>
              <a:cs typeface="Arial" charset="0"/>
            </a:endParaRPr>
          </a:p>
        </p:txBody>
      </p:sp>
      <p:sp>
        <p:nvSpPr>
          <p:cNvPr id="51206" name="TextBox 29"/>
          <p:cNvSpPr txBox="1">
            <a:spLocks noChangeArrowheads="1"/>
          </p:cNvSpPr>
          <p:nvPr/>
        </p:nvSpPr>
        <p:spPr bwMode="auto">
          <a:xfrm>
            <a:off x="355601" y="1912521"/>
            <a:ext cx="1422400" cy="571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885"/>
              </a:spcAft>
              <a:buClrTx/>
              <a:buSzTx/>
            </a:pPr>
            <a:r>
              <a:rPr lang="en-US" altLang="en-US" sz="1147" b="1" dirty="0">
                <a:solidFill>
                  <a:schemeClr val="tx2"/>
                </a:solidFill>
                <a:cs typeface="Arial" charset="0"/>
              </a:rPr>
              <a:t>Relationships</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Use of time</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Decisions</a:t>
            </a:r>
            <a:br>
              <a:rPr lang="en-US" altLang="en-US" sz="1147" b="1" dirty="0">
                <a:solidFill>
                  <a:schemeClr val="tx2"/>
                </a:solidFill>
                <a:cs typeface="Arial" charset="0"/>
              </a:rPr>
            </a:b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Back-up </a:t>
            </a:r>
            <a:br>
              <a:rPr lang="en-US" altLang="en-US" sz="1147" b="1" dirty="0">
                <a:solidFill>
                  <a:schemeClr val="tx2"/>
                </a:solidFill>
                <a:cs typeface="Arial" charset="0"/>
              </a:rPr>
            </a:br>
            <a:r>
              <a:rPr lang="en-US" altLang="en-US" sz="1147" b="1" dirty="0">
                <a:solidFill>
                  <a:schemeClr val="tx2"/>
                </a:solidFill>
                <a:cs typeface="Arial" charset="0"/>
              </a:rPr>
              <a:t>(under stress)</a:t>
            </a:r>
          </a:p>
          <a:p>
            <a:pPr algn="ctr">
              <a:spcBef>
                <a:spcPct val="0"/>
              </a:spcBef>
              <a:spcAft>
                <a:spcPts val="885"/>
              </a:spcAft>
              <a:buClrTx/>
              <a:buSzTx/>
            </a:pPr>
            <a:r>
              <a:rPr lang="en-US" altLang="en-US" sz="1147" b="1" dirty="0">
                <a:solidFill>
                  <a:schemeClr val="tx2"/>
                </a:solidFill>
                <a:cs typeface="Arial" charset="0"/>
              </a:rPr>
              <a:t>Concentrate</a:t>
            </a:r>
          </a:p>
          <a:p>
            <a:pPr algn="ctr">
              <a:spcBef>
                <a:spcPct val="0"/>
              </a:spcBef>
              <a:spcAft>
                <a:spcPts val="885"/>
              </a:spcAft>
              <a:buClrTx/>
              <a:buSzTx/>
            </a:pPr>
            <a:r>
              <a:rPr lang="en-US" altLang="en-US" sz="1147" b="1" dirty="0">
                <a:solidFill>
                  <a:schemeClr val="tx2"/>
                </a:solidFill>
                <a:cs typeface="Arial" charset="0"/>
              </a:rPr>
              <a:t>Need</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Approach</a:t>
            </a:r>
            <a:br>
              <a:rPr lang="en-US" altLang="en-US" sz="1147" b="1" dirty="0">
                <a:solidFill>
                  <a:schemeClr val="tx2"/>
                </a:solidFill>
                <a:cs typeface="Arial" charset="0"/>
              </a:rPr>
            </a:b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Demeanor</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Pace</a:t>
            </a:r>
          </a:p>
          <a:p>
            <a:pPr algn="ctr">
              <a:spcBef>
                <a:spcPct val="0"/>
              </a:spcBef>
              <a:spcAft>
                <a:spcPts val="885"/>
              </a:spcAft>
              <a:buClrTx/>
              <a:buSzTx/>
            </a:pPr>
            <a:r>
              <a:rPr lang="en-US" altLang="en-US" sz="1147" b="1" dirty="0">
                <a:solidFill>
                  <a:schemeClr val="tx2"/>
                </a:solidFill>
                <a:cs typeface="Arial" charset="0"/>
              </a:rPr>
              <a:t>Focus</a:t>
            </a:r>
          </a:p>
          <a:p>
            <a:pPr algn="ctr">
              <a:spcBef>
                <a:spcPct val="0"/>
              </a:spcBef>
              <a:spcAft>
                <a:spcPts val="885"/>
              </a:spcAft>
              <a:buClrTx/>
              <a:buSzTx/>
            </a:pPr>
            <a:r>
              <a:rPr lang="en-US" altLang="en-US" sz="1147" b="1" dirty="0">
                <a:solidFill>
                  <a:schemeClr val="tx2"/>
                </a:solidFill>
                <a:cs typeface="Arial" charset="0"/>
              </a:rPr>
              <a:t>Support</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Use time</a:t>
            </a:r>
            <a:br>
              <a:rPr lang="en-US" altLang="en-US" sz="1147" b="1" dirty="0">
                <a:solidFill>
                  <a:schemeClr val="tx2"/>
                </a:solidFill>
                <a:cs typeface="Arial" charset="0"/>
              </a:rPr>
            </a:br>
            <a:endParaRPr lang="en-US" altLang="en-US" sz="1147" b="1" dirty="0">
              <a:solidFill>
                <a:schemeClr val="tx2"/>
              </a:solidFill>
              <a:cs typeface="Arial" charset="0"/>
            </a:endParaRPr>
          </a:p>
          <a:p>
            <a:pPr algn="ctr">
              <a:spcBef>
                <a:spcPct val="0"/>
              </a:spcBef>
              <a:spcAft>
                <a:spcPts val="885"/>
              </a:spcAft>
              <a:buClrTx/>
              <a:buSzTx/>
            </a:pPr>
            <a:r>
              <a:rPr lang="en-US" altLang="en-US" sz="1147" b="1" dirty="0">
                <a:solidFill>
                  <a:schemeClr val="tx2"/>
                </a:solidFill>
                <a:cs typeface="Arial" charset="0"/>
              </a:rPr>
              <a:t>Decisions</a:t>
            </a:r>
          </a:p>
        </p:txBody>
      </p:sp>
      <p:sp>
        <p:nvSpPr>
          <p:cNvPr id="51207" name="Text Placeholder 19"/>
          <p:cNvSpPr txBox="1">
            <a:spLocks/>
          </p:cNvSpPr>
          <p:nvPr/>
        </p:nvSpPr>
        <p:spPr bwMode="auto">
          <a:xfrm>
            <a:off x="2868613" y="1425627"/>
            <a:ext cx="1198562" cy="6445940"/>
          </a:xfrm>
          <a:prstGeom prst="rect">
            <a:avLst/>
          </a:prstGeom>
          <a:noFill/>
          <a:ln w="1270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lIns="89896" tIns="539378"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85"/>
              </a:spcAft>
              <a:buClr>
                <a:schemeClr val="tx2"/>
              </a:buClr>
              <a:buSzTx/>
            </a:pPr>
            <a:r>
              <a:rPr lang="en-US" altLang="en-US" sz="1147">
                <a:solidFill>
                  <a:schemeClr val="tx2"/>
                </a:solidFill>
                <a:cs typeface="Arial" charset="0"/>
              </a:rPr>
              <a:t>Warm, competitive</a:t>
            </a:r>
          </a:p>
          <a:p>
            <a:pPr>
              <a:spcBef>
                <a:spcPct val="0"/>
              </a:spcBef>
              <a:spcAft>
                <a:spcPts val="885"/>
              </a:spcAft>
              <a:buClr>
                <a:schemeClr val="tx2"/>
              </a:buClr>
              <a:buSzTx/>
            </a:pPr>
            <a:r>
              <a:rPr lang="en-US" altLang="en-US" sz="1147">
                <a:solidFill>
                  <a:schemeClr val="tx2"/>
                </a:solidFill>
                <a:cs typeface="Arial" charset="0"/>
              </a:rPr>
              <a:t>Fast, undisciplined</a:t>
            </a:r>
          </a:p>
          <a:p>
            <a:pPr>
              <a:spcBef>
                <a:spcPct val="0"/>
              </a:spcBef>
              <a:spcAft>
                <a:spcPts val="885"/>
              </a:spcAft>
              <a:buClr>
                <a:schemeClr val="tx2"/>
              </a:buClr>
              <a:buSzTx/>
            </a:pPr>
            <a:r>
              <a:rPr lang="en-US" altLang="en-US" sz="1147">
                <a:solidFill>
                  <a:schemeClr val="tx2"/>
                </a:solidFill>
                <a:cs typeface="Arial" charset="0"/>
              </a:rPr>
              <a:t>Uses opinions, takes risks</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Attack</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Who</a:t>
            </a:r>
          </a:p>
          <a:p>
            <a:pPr>
              <a:spcBef>
                <a:spcPct val="0"/>
              </a:spcBef>
              <a:spcAft>
                <a:spcPts val="885"/>
              </a:spcAft>
              <a:buClr>
                <a:schemeClr val="tx2"/>
              </a:buClr>
              <a:buSzTx/>
            </a:pPr>
            <a:r>
              <a:rPr lang="en-US" altLang="en-US" sz="1147">
                <a:solidFill>
                  <a:schemeClr val="tx2"/>
                </a:solidFill>
                <a:cs typeface="Arial" charset="0"/>
              </a:rPr>
              <a:t>For attention</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With a compliment</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Fun-loving, fast-moving</a:t>
            </a:r>
          </a:p>
          <a:p>
            <a:pPr>
              <a:spcBef>
                <a:spcPct val="0"/>
              </a:spcBef>
              <a:spcAft>
                <a:spcPts val="885"/>
              </a:spcAft>
              <a:buClr>
                <a:schemeClr val="tx2"/>
              </a:buClr>
              <a:buSzTx/>
            </a:pPr>
            <a:r>
              <a:rPr lang="en-US" altLang="en-US" sz="1147">
                <a:solidFill>
                  <a:schemeClr val="tx2"/>
                </a:solidFill>
                <a:cs typeface="Arial" charset="0"/>
              </a:rPr>
              <a:t>Fast</a:t>
            </a:r>
          </a:p>
          <a:p>
            <a:pPr>
              <a:spcBef>
                <a:spcPct val="0"/>
              </a:spcBef>
              <a:spcAft>
                <a:spcPts val="885"/>
              </a:spcAft>
              <a:buClr>
                <a:schemeClr val="tx2"/>
              </a:buClr>
              <a:buSzTx/>
            </a:pPr>
            <a:r>
              <a:rPr lang="en-US" altLang="en-US" sz="1147">
                <a:solidFill>
                  <a:schemeClr val="tx2"/>
                </a:solidFill>
                <a:cs typeface="Arial" charset="0"/>
              </a:rPr>
              <a:t>Relationship</a:t>
            </a:r>
          </a:p>
          <a:p>
            <a:pPr>
              <a:spcBef>
                <a:spcPct val="0"/>
              </a:spcBef>
              <a:spcAft>
                <a:spcPts val="885"/>
              </a:spcAft>
              <a:buClr>
                <a:schemeClr val="tx2"/>
              </a:buClr>
              <a:buSzTx/>
            </a:pPr>
            <a:r>
              <a:rPr lang="en-US" altLang="en-US" sz="1147">
                <a:solidFill>
                  <a:schemeClr val="tx2"/>
                </a:solidFill>
                <a:cs typeface="Arial" charset="0"/>
              </a:rPr>
              <a:t>Dreams and intuitions</a:t>
            </a:r>
          </a:p>
          <a:p>
            <a:pPr>
              <a:spcBef>
                <a:spcPct val="0"/>
              </a:spcBef>
              <a:spcAft>
                <a:spcPts val="885"/>
              </a:spcAft>
              <a:buClr>
                <a:schemeClr val="tx2"/>
              </a:buClr>
              <a:buSzTx/>
            </a:pPr>
            <a:r>
              <a:rPr lang="en-US" altLang="en-US" sz="1147">
                <a:solidFill>
                  <a:schemeClr val="tx2"/>
                </a:solidFill>
                <a:cs typeface="Arial" charset="0"/>
              </a:rPr>
              <a:t>To be inspiring</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Testimony and incentives</a:t>
            </a:r>
          </a:p>
          <a:p>
            <a:pPr>
              <a:spcBef>
                <a:spcPct val="0"/>
              </a:spcBef>
              <a:spcAft>
                <a:spcPts val="885"/>
              </a:spcAft>
              <a:buClr>
                <a:schemeClr val="tx2"/>
              </a:buClr>
              <a:buSzTx/>
            </a:pPr>
            <a:endParaRPr lang="en-US" altLang="en-US" sz="1147">
              <a:solidFill>
                <a:schemeClr val="tx2"/>
              </a:solidFill>
              <a:cs typeface="Arial" charset="0"/>
            </a:endParaRPr>
          </a:p>
          <a:p>
            <a:pPr>
              <a:spcBef>
                <a:spcPct val="0"/>
              </a:spcBef>
              <a:spcAft>
                <a:spcPts val="885"/>
              </a:spcAft>
              <a:buClr>
                <a:schemeClr val="tx2"/>
              </a:buClr>
              <a:buSzTx/>
            </a:pPr>
            <a:endParaRPr lang="en-US" altLang="en-US" sz="1147">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147">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147">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412">
              <a:solidFill>
                <a:schemeClr val="tx2"/>
              </a:solidFill>
              <a:cs typeface="Arial" charset="0"/>
            </a:endParaRPr>
          </a:p>
        </p:txBody>
      </p:sp>
      <p:sp>
        <p:nvSpPr>
          <p:cNvPr id="51209" name="Text Placeholder 19"/>
          <p:cNvSpPr txBox="1">
            <a:spLocks/>
          </p:cNvSpPr>
          <p:nvPr/>
        </p:nvSpPr>
        <p:spPr bwMode="auto">
          <a:xfrm>
            <a:off x="4068763" y="1427168"/>
            <a:ext cx="1198562" cy="6444435"/>
          </a:xfrm>
          <a:prstGeom prst="rect">
            <a:avLst/>
          </a:prstGeom>
          <a:noFill/>
          <a:ln w="1270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lIns="89896" tIns="539378"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85"/>
              </a:spcAft>
              <a:buClr>
                <a:schemeClr val="tx2"/>
              </a:buClr>
              <a:buSzTx/>
            </a:pPr>
            <a:r>
              <a:rPr lang="en-US" altLang="en-US" sz="1147">
                <a:solidFill>
                  <a:schemeClr val="tx2"/>
                </a:solidFill>
                <a:cs typeface="Arial" charset="0"/>
              </a:rPr>
              <a:t>Cool, cooperative</a:t>
            </a:r>
          </a:p>
          <a:p>
            <a:pPr>
              <a:spcBef>
                <a:spcPct val="0"/>
              </a:spcBef>
              <a:spcAft>
                <a:spcPts val="885"/>
              </a:spcAft>
              <a:buClr>
                <a:schemeClr val="tx2"/>
              </a:buClr>
              <a:buSzTx/>
            </a:pPr>
            <a:r>
              <a:rPr lang="en-US" altLang="en-US" sz="1147">
                <a:solidFill>
                  <a:schemeClr val="tx2"/>
                </a:solidFill>
                <a:cs typeface="Arial" charset="0"/>
              </a:rPr>
              <a:t>Slow, disciplined</a:t>
            </a:r>
          </a:p>
          <a:p>
            <a:pPr>
              <a:spcBef>
                <a:spcPct val="0"/>
              </a:spcBef>
              <a:spcAft>
                <a:spcPts val="885"/>
              </a:spcAft>
              <a:buClr>
                <a:schemeClr val="tx2"/>
              </a:buClr>
              <a:buSzTx/>
            </a:pPr>
            <a:r>
              <a:rPr lang="en-US" altLang="en-US" sz="1147">
                <a:solidFill>
                  <a:schemeClr val="tx2"/>
                </a:solidFill>
                <a:cs typeface="Arial" charset="0"/>
              </a:rPr>
              <a:t>Uses facts, avoids risks</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Avoid</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How</a:t>
            </a:r>
          </a:p>
          <a:p>
            <a:pPr>
              <a:spcBef>
                <a:spcPct val="0"/>
              </a:spcBef>
              <a:spcAft>
                <a:spcPts val="885"/>
              </a:spcAft>
              <a:buClr>
                <a:schemeClr val="tx2"/>
              </a:buClr>
              <a:buSzTx/>
            </a:pPr>
            <a:r>
              <a:rPr lang="en-US" altLang="en-US" sz="1147">
                <a:solidFill>
                  <a:schemeClr val="tx2"/>
                </a:solidFill>
                <a:cs typeface="Arial" charset="0"/>
              </a:rPr>
              <a:t>To be right</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With an agenda</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br>
              <a:rPr lang="en-US" altLang="en-US" sz="1147">
                <a:solidFill>
                  <a:schemeClr val="tx2"/>
                </a:solidFill>
                <a:cs typeface="Arial" charset="0"/>
              </a:rPr>
            </a:br>
            <a:r>
              <a:rPr lang="en-US" altLang="en-US" sz="1147">
                <a:solidFill>
                  <a:schemeClr val="tx2"/>
                </a:solidFill>
                <a:cs typeface="Arial" charset="0"/>
              </a:rPr>
              <a:t>Quiet, </a:t>
            </a:r>
            <a:br>
              <a:rPr lang="en-US" altLang="en-US" sz="1147">
                <a:solidFill>
                  <a:schemeClr val="tx2"/>
                </a:solidFill>
                <a:cs typeface="Arial" charset="0"/>
              </a:rPr>
            </a:br>
            <a:r>
              <a:rPr lang="en-US" altLang="en-US" sz="1147">
                <a:solidFill>
                  <a:schemeClr val="tx2"/>
                </a:solidFill>
                <a:cs typeface="Arial" charset="0"/>
              </a:rPr>
              <a:t>serious</a:t>
            </a:r>
            <a:br>
              <a:rPr lang="en-US" altLang="en-US" sz="1147">
                <a:solidFill>
                  <a:schemeClr val="tx2"/>
                </a:solidFill>
                <a:cs typeface="Arial" charset="0"/>
              </a:rPr>
            </a:br>
            <a:br>
              <a:rPr lang="en-US" altLang="en-US" sz="1147">
                <a:solidFill>
                  <a:schemeClr val="tx2"/>
                </a:solidFill>
                <a:cs typeface="Arial" charset="0"/>
              </a:rPr>
            </a:br>
            <a:r>
              <a:rPr lang="en-US" altLang="en-US" sz="1147">
                <a:solidFill>
                  <a:schemeClr val="tx2"/>
                </a:solidFill>
                <a:cs typeface="Arial" charset="0"/>
              </a:rPr>
              <a:t>Slow</a:t>
            </a:r>
          </a:p>
          <a:p>
            <a:pPr>
              <a:spcBef>
                <a:spcPct val="0"/>
              </a:spcBef>
              <a:spcAft>
                <a:spcPts val="885"/>
              </a:spcAft>
              <a:buClr>
                <a:schemeClr val="tx2"/>
              </a:buClr>
              <a:buSzTx/>
            </a:pPr>
            <a:r>
              <a:rPr lang="en-US" altLang="en-US" sz="1147">
                <a:solidFill>
                  <a:schemeClr val="tx2"/>
                </a:solidFill>
                <a:cs typeface="Arial" charset="0"/>
              </a:rPr>
              <a:t>Task</a:t>
            </a:r>
          </a:p>
          <a:p>
            <a:pPr>
              <a:spcBef>
                <a:spcPct val="0"/>
              </a:spcBef>
              <a:spcAft>
                <a:spcPts val="885"/>
              </a:spcAft>
              <a:buClr>
                <a:schemeClr val="tx2"/>
              </a:buClr>
              <a:buSzTx/>
            </a:pPr>
            <a:r>
              <a:rPr lang="en-US" altLang="en-US" sz="1147">
                <a:solidFill>
                  <a:schemeClr val="tx2"/>
                </a:solidFill>
                <a:cs typeface="Arial" charset="0"/>
              </a:rPr>
              <a:t>Principles and thinking</a:t>
            </a:r>
          </a:p>
          <a:p>
            <a:pPr>
              <a:spcBef>
                <a:spcPct val="0"/>
              </a:spcBef>
              <a:spcAft>
                <a:spcPts val="885"/>
              </a:spcAft>
              <a:buClr>
                <a:schemeClr val="tx2"/>
              </a:buClr>
              <a:buSzTx/>
            </a:pPr>
            <a:r>
              <a:rPr lang="en-US" altLang="en-US" sz="1147">
                <a:solidFill>
                  <a:schemeClr val="tx2"/>
                </a:solidFill>
                <a:cs typeface="Arial" charset="0"/>
              </a:rPr>
              <a:t>To be accurate</a:t>
            </a:r>
            <a:br>
              <a:rPr lang="en-US" altLang="en-US" sz="1147">
                <a:solidFill>
                  <a:schemeClr val="tx2"/>
                </a:solidFill>
                <a:cs typeface="Arial" charset="0"/>
              </a:rPr>
            </a:br>
            <a:endParaRPr lang="en-US" altLang="en-US" sz="1147">
              <a:solidFill>
                <a:schemeClr val="tx2"/>
              </a:solidFill>
              <a:cs typeface="Arial" charset="0"/>
            </a:endParaRPr>
          </a:p>
          <a:p>
            <a:pPr>
              <a:spcBef>
                <a:spcPct val="0"/>
              </a:spcBef>
              <a:spcAft>
                <a:spcPts val="885"/>
              </a:spcAft>
              <a:buClr>
                <a:schemeClr val="tx2"/>
              </a:buClr>
              <a:buSzTx/>
            </a:pPr>
            <a:r>
              <a:rPr lang="en-US" altLang="en-US" sz="1147">
                <a:solidFill>
                  <a:schemeClr val="tx2"/>
                </a:solidFill>
                <a:cs typeface="Arial" charset="0"/>
              </a:rPr>
              <a:t>Evidence and service</a:t>
            </a:r>
          </a:p>
          <a:p>
            <a:pPr>
              <a:spcBef>
                <a:spcPct val="0"/>
              </a:spcBef>
              <a:spcAft>
                <a:spcPts val="885"/>
              </a:spcAft>
              <a:buClr>
                <a:schemeClr val="tx2"/>
              </a:buClr>
              <a:buSzTx/>
            </a:pPr>
            <a:endParaRPr lang="en-US" altLang="en-US" sz="1147">
              <a:solidFill>
                <a:schemeClr val="tx2"/>
              </a:solidFill>
              <a:cs typeface="Arial" charset="0"/>
            </a:endParaRPr>
          </a:p>
          <a:p>
            <a:pPr>
              <a:spcBef>
                <a:spcPct val="0"/>
              </a:spcBef>
              <a:spcAft>
                <a:spcPts val="885"/>
              </a:spcAft>
              <a:buClr>
                <a:schemeClr val="tx2"/>
              </a:buClr>
              <a:buSzTx/>
            </a:pPr>
            <a:endParaRPr lang="en-US" altLang="en-US" sz="1147">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147">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412">
              <a:solidFill>
                <a:schemeClr val="tx2"/>
              </a:solidFill>
              <a:cs typeface="Arial" charset="0"/>
            </a:endParaRPr>
          </a:p>
        </p:txBody>
      </p:sp>
      <p:sp>
        <p:nvSpPr>
          <p:cNvPr id="51211" name="Text Placeholder 19"/>
          <p:cNvSpPr txBox="1">
            <a:spLocks/>
          </p:cNvSpPr>
          <p:nvPr/>
        </p:nvSpPr>
        <p:spPr bwMode="auto">
          <a:xfrm>
            <a:off x="5270501" y="1424086"/>
            <a:ext cx="1196975" cy="6447445"/>
          </a:xfrm>
          <a:prstGeom prst="rect">
            <a:avLst/>
          </a:prstGeom>
          <a:noFill/>
          <a:ln w="12700">
            <a:solidFill>
              <a:schemeClr val="tx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lIns="89896" tIns="539378"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85"/>
              </a:spcAft>
              <a:buClr>
                <a:schemeClr val="tx2"/>
              </a:buClr>
              <a:buSzTx/>
            </a:pPr>
            <a:r>
              <a:rPr lang="en-US" altLang="en-US" sz="1147" dirty="0">
                <a:solidFill>
                  <a:schemeClr val="tx2"/>
                </a:solidFill>
                <a:cs typeface="Arial" charset="0"/>
              </a:rPr>
              <a:t>Warm, cooperative</a:t>
            </a:r>
          </a:p>
          <a:p>
            <a:pPr>
              <a:spcBef>
                <a:spcPct val="0"/>
              </a:spcBef>
              <a:spcAft>
                <a:spcPts val="885"/>
              </a:spcAft>
              <a:buClr>
                <a:schemeClr val="tx2"/>
              </a:buClr>
              <a:buSzTx/>
            </a:pPr>
            <a:r>
              <a:rPr lang="en-US" altLang="en-US" sz="1147" dirty="0">
                <a:solidFill>
                  <a:schemeClr val="tx2"/>
                </a:solidFill>
                <a:cs typeface="Arial" charset="0"/>
              </a:rPr>
              <a:t>Slow, undisciplined</a:t>
            </a:r>
          </a:p>
          <a:p>
            <a:pPr>
              <a:spcBef>
                <a:spcPct val="0"/>
              </a:spcBef>
              <a:spcAft>
                <a:spcPts val="885"/>
              </a:spcAft>
              <a:buClr>
                <a:schemeClr val="tx2"/>
              </a:buClr>
              <a:buSzTx/>
            </a:pPr>
            <a:r>
              <a:rPr lang="en-US" altLang="en-US" sz="1147" dirty="0">
                <a:solidFill>
                  <a:schemeClr val="tx2"/>
                </a:solidFill>
                <a:cs typeface="Arial" charset="0"/>
              </a:rPr>
              <a:t>Uses opinions, avoids risks</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Acquiesce</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Why</a:t>
            </a:r>
          </a:p>
          <a:p>
            <a:pPr>
              <a:spcBef>
                <a:spcPct val="0"/>
              </a:spcBef>
              <a:spcAft>
                <a:spcPts val="885"/>
              </a:spcAft>
              <a:buClr>
                <a:schemeClr val="tx2"/>
              </a:buClr>
              <a:buSzTx/>
            </a:pPr>
            <a:r>
              <a:rPr lang="en-US" altLang="en-US" sz="1147" dirty="0">
                <a:solidFill>
                  <a:schemeClr val="tx2"/>
                </a:solidFill>
                <a:cs typeface="Arial" charset="0"/>
              </a:rPr>
              <a:t>To be secure</a:t>
            </a:r>
            <a:br>
              <a:rPr lang="en-US" altLang="en-US" sz="1147" dirty="0">
                <a:solidFill>
                  <a:schemeClr val="tx2"/>
                </a:solidFill>
                <a:cs typeface="Arial" charset="0"/>
              </a:rPr>
            </a:br>
            <a:endParaRPr lang="en-US" altLang="en-US" sz="1147" dirty="0">
              <a:solidFill>
                <a:schemeClr val="tx2"/>
              </a:solidFill>
              <a:cs typeface="Arial" charset="0"/>
            </a:endParaRPr>
          </a:p>
          <a:p>
            <a:pPr>
              <a:spcBef>
                <a:spcPct val="0"/>
              </a:spcBef>
              <a:spcAft>
                <a:spcPts val="885"/>
              </a:spcAft>
              <a:buClr>
                <a:schemeClr val="tx2"/>
              </a:buClr>
              <a:buSzTx/>
            </a:pPr>
            <a:r>
              <a:rPr lang="en-US" altLang="en-US" sz="1147" dirty="0">
                <a:solidFill>
                  <a:schemeClr val="tx2"/>
                </a:solidFill>
                <a:cs typeface="Arial" charset="0"/>
              </a:rPr>
              <a:t>With a personal comment</a:t>
            </a:r>
          </a:p>
          <a:p>
            <a:pPr>
              <a:spcBef>
                <a:spcPct val="0"/>
              </a:spcBef>
              <a:spcAft>
                <a:spcPts val="885"/>
              </a:spcAft>
              <a:buClr>
                <a:schemeClr val="tx2"/>
              </a:buClr>
              <a:buSzTx/>
            </a:pPr>
            <a:br>
              <a:rPr lang="en-US" altLang="en-US" sz="1147" dirty="0">
                <a:solidFill>
                  <a:schemeClr val="tx2"/>
                </a:solidFill>
                <a:cs typeface="Arial" charset="0"/>
              </a:rPr>
            </a:br>
            <a:r>
              <a:rPr lang="en-US" altLang="en-US" sz="1147" dirty="0">
                <a:solidFill>
                  <a:schemeClr val="tx2"/>
                </a:solidFill>
                <a:cs typeface="Arial" charset="0"/>
              </a:rPr>
              <a:t>Casual, friendly</a:t>
            </a:r>
          </a:p>
          <a:p>
            <a:pPr>
              <a:spcBef>
                <a:spcPct val="0"/>
              </a:spcBef>
              <a:spcAft>
                <a:spcPts val="885"/>
              </a:spcAft>
              <a:buClr>
                <a:schemeClr val="tx2"/>
              </a:buClr>
              <a:buSzTx/>
            </a:pPr>
            <a:br>
              <a:rPr lang="en-US" altLang="en-US" sz="1147" dirty="0">
                <a:solidFill>
                  <a:schemeClr val="tx2"/>
                </a:solidFill>
                <a:cs typeface="Arial" charset="0"/>
              </a:rPr>
            </a:br>
            <a:r>
              <a:rPr lang="en-US" altLang="en-US" sz="1147" dirty="0">
                <a:solidFill>
                  <a:schemeClr val="tx2"/>
                </a:solidFill>
                <a:cs typeface="Arial" charset="0"/>
              </a:rPr>
              <a:t>Slow</a:t>
            </a:r>
          </a:p>
          <a:p>
            <a:pPr>
              <a:spcBef>
                <a:spcPct val="0"/>
              </a:spcBef>
              <a:spcAft>
                <a:spcPts val="885"/>
              </a:spcAft>
              <a:buClr>
                <a:schemeClr val="tx2"/>
              </a:buClr>
              <a:buSzTx/>
            </a:pPr>
            <a:r>
              <a:rPr lang="en-US" altLang="en-US" sz="1147" dirty="0">
                <a:solidFill>
                  <a:schemeClr val="tx2"/>
                </a:solidFill>
                <a:cs typeface="Arial" charset="0"/>
              </a:rPr>
              <a:t>Relationship</a:t>
            </a:r>
          </a:p>
          <a:p>
            <a:pPr>
              <a:spcBef>
                <a:spcPct val="0"/>
              </a:spcBef>
              <a:spcAft>
                <a:spcPts val="885"/>
              </a:spcAft>
              <a:buClr>
                <a:schemeClr val="tx2"/>
              </a:buClr>
              <a:buSzTx/>
            </a:pPr>
            <a:r>
              <a:rPr lang="en-US" altLang="en-US" sz="1147" dirty="0">
                <a:solidFill>
                  <a:schemeClr val="tx2"/>
                </a:solidFill>
                <a:cs typeface="Arial" charset="0"/>
              </a:rPr>
              <a:t>Feelings and relationships</a:t>
            </a:r>
          </a:p>
          <a:p>
            <a:pPr>
              <a:spcBef>
                <a:spcPct val="0"/>
              </a:spcBef>
              <a:spcAft>
                <a:spcPts val="885"/>
              </a:spcAft>
              <a:buClr>
                <a:schemeClr val="tx2"/>
              </a:buClr>
              <a:buSzTx/>
            </a:pPr>
            <a:r>
              <a:rPr lang="en-US" altLang="en-US" sz="1147" dirty="0">
                <a:solidFill>
                  <a:schemeClr val="tx2"/>
                </a:solidFill>
                <a:cs typeface="Arial" charset="0"/>
              </a:rPr>
              <a:t>To be agreeable </a:t>
            </a:r>
          </a:p>
          <a:p>
            <a:pPr>
              <a:spcBef>
                <a:spcPct val="0"/>
              </a:spcBef>
              <a:spcAft>
                <a:spcPts val="885"/>
              </a:spcAft>
              <a:buClr>
                <a:schemeClr val="tx2"/>
              </a:buClr>
              <a:buSzTx/>
            </a:pPr>
            <a:r>
              <a:rPr lang="en-US" altLang="en-US" sz="1147" dirty="0">
                <a:solidFill>
                  <a:schemeClr val="tx2"/>
                </a:solidFill>
                <a:cs typeface="Arial" charset="0"/>
              </a:rPr>
              <a:t>Guarantees and assurances</a:t>
            </a:r>
          </a:p>
          <a:p>
            <a:pPr>
              <a:spcBef>
                <a:spcPct val="0"/>
              </a:spcBef>
              <a:spcAft>
                <a:spcPts val="885"/>
              </a:spcAft>
              <a:buClr>
                <a:schemeClr val="tx2"/>
              </a:buClr>
              <a:buSzTx/>
            </a:pPr>
            <a:endParaRPr lang="en-US" altLang="en-US" sz="1147" dirty="0">
              <a:solidFill>
                <a:schemeClr val="tx2"/>
              </a:solidFill>
              <a:cs typeface="Arial" charset="0"/>
            </a:endParaRPr>
          </a:p>
          <a:p>
            <a:pPr>
              <a:spcBef>
                <a:spcPct val="0"/>
              </a:spcBef>
              <a:spcAft>
                <a:spcPts val="885"/>
              </a:spcAft>
              <a:buClr>
                <a:schemeClr val="tx2"/>
              </a:buClr>
              <a:buSzTx/>
            </a:pPr>
            <a:endParaRPr lang="en-US" altLang="en-US" sz="1147" dirty="0">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147" dirty="0">
              <a:solidFill>
                <a:schemeClr val="tx2"/>
              </a:solidFill>
              <a:cs typeface="Arial" charset="0"/>
            </a:endParaRPr>
          </a:p>
          <a:p>
            <a:pPr>
              <a:spcBef>
                <a:spcPct val="0"/>
              </a:spcBef>
              <a:spcAft>
                <a:spcPts val="885"/>
              </a:spcAft>
              <a:buClr>
                <a:schemeClr val="tx2"/>
              </a:buClr>
              <a:buSzTx/>
              <a:buFont typeface="Wingdings" pitchFamily="2" charset="2"/>
              <a:buChar char="§"/>
            </a:pPr>
            <a:endParaRPr lang="en-US" altLang="en-US" sz="1412" dirty="0">
              <a:solidFill>
                <a:schemeClr val="tx2"/>
              </a:solidFill>
              <a:cs typeface="Arial" charset="0"/>
            </a:endParaRPr>
          </a:p>
        </p:txBody>
      </p:sp>
      <p:cxnSp>
        <p:nvCxnSpPr>
          <p:cNvPr id="37" name="Straight Connector 36"/>
          <p:cNvCxnSpPr/>
          <p:nvPr/>
        </p:nvCxnSpPr>
        <p:spPr>
          <a:xfrm>
            <a:off x="342900" y="2388632"/>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342900" y="2840089"/>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342900" y="3474901"/>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42900" y="3969501"/>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42900" y="4234520"/>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42900" y="4698304"/>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42900" y="5331576"/>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42900" y="5813849"/>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342900" y="6109684"/>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42900" y="6391653"/>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42900" y="6869304"/>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52425" y="7325383"/>
            <a:ext cx="6115050" cy="0"/>
          </a:xfrm>
          <a:prstGeom prst="line">
            <a:avLst/>
          </a:prstGeom>
          <a:ln w="1270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398311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7"/>
          <p:cNvSpPr>
            <a:spLocks noGrp="1"/>
          </p:cNvSpPr>
          <p:nvPr>
            <p:ph type="title"/>
          </p:nvPr>
        </p:nvSpPr>
        <p:spPr>
          <a:xfrm>
            <a:off x="281180" y="415637"/>
            <a:ext cx="6209828" cy="816557"/>
          </a:xfrm>
        </p:spPr>
        <p:txBody>
          <a:bodyPr/>
          <a:lstStyle/>
          <a:p>
            <a:r>
              <a:rPr lang="en-US" altLang="en-US"/>
              <a:t>Warning Signs</a:t>
            </a:r>
          </a:p>
        </p:txBody>
      </p:sp>
      <p:sp>
        <p:nvSpPr>
          <p:cNvPr id="7" name="Rectangle 6"/>
          <p:cNvSpPr/>
          <p:nvPr/>
        </p:nvSpPr>
        <p:spPr>
          <a:xfrm>
            <a:off x="406213" y="1872784"/>
            <a:ext cx="6045574" cy="3250550"/>
          </a:xfrm>
          <a:prstGeom prst="rect">
            <a:avLst/>
          </a:prstGeom>
        </p:spPr>
        <p:txBody>
          <a:bodyPr wrap="square" lIns="89896" tIns="44948" rIns="89896" bIns="44948" anchor="t">
            <a:spAutoFit/>
          </a:bodyPr>
          <a:lstStyle/>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Low trust</a:t>
            </a:r>
            <a:r>
              <a:rPr lang="en-US" sz="1412" dirty="0">
                <a:cs typeface="Arial"/>
              </a:rPr>
              <a:t>.</a:t>
            </a:r>
            <a:endParaRPr lang="en-US" sz="1412" dirty="0">
              <a:cs typeface="Times New Roman" pitchFamily="18" charset="0"/>
            </a:endParaRP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Not enough diversity</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Disagreements not resolved</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Not enough self-assessment</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Formal, stuffy or tense meetings</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Lots of talk but not much communication</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Lots of participation but little accomplishment</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Misunderstandings from the rest of the organization</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Team members cannot easily describe the team’s mission</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Confusion or disagreements about roles or work assignments</a:t>
            </a:r>
            <a:r>
              <a:rPr lang="en-US" sz="1412" dirty="0">
                <a:cs typeface="Arial"/>
              </a:rPr>
              <a:t>.</a:t>
            </a:r>
          </a:p>
          <a:p>
            <a:pPr marL="252146" indent="-252146">
              <a:spcAft>
                <a:spcPts val="590"/>
              </a:spcAft>
              <a:buClr>
                <a:schemeClr val="accent1"/>
              </a:buClr>
              <a:buFont typeface="Arial" panose="020B0604020202020204" pitchFamily="34" charset="0"/>
              <a:buChar char="•"/>
              <a:defRPr/>
            </a:pPr>
            <a:r>
              <a:rPr lang="en-US" sz="1412" dirty="0">
                <a:cs typeface="Times New Roman" pitchFamily="18" charset="0"/>
              </a:rPr>
              <a:t>Decisions are made by the formal leader with little input from the team</a:t>
            </a:r>
            <a:r>
              <a:rPr lang="en-US" sz="1412" dirty="0">
                <a:cs typeface="Arial"/>
              </a:rPr>
              <a:t>.</a:t>
            </a:r>
          </a:p>
        </p:txBody>
      </p:sp>
    </p:spTree>
    <p:extLst>
      <p:ext uri="{BB962C8B-B14F-4D97-AF65-F5344CB8AC3E}">
        <p14:creationId xmlns:p14="http://schemas.microsoft.com/office/powerpoint/2010/main" val="20835489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7"/>
          <p:cNvSpPr>
            <a:spLocks noGrp="1"/>
          </p:cNvSpPr>
          <p:nvPr>
            <p:ph type="title"/>
          </p:nvPr>
        </p:nvSpPr>
        <p:spPr>
          <a:xfrm>
            <a:off x="281180" y="415637"/>
            <a:ext cx="6209828" cy="816557"/>
          </a:xfrm>
        </p:spPr>
        <p:txBody>
          <a:bodyPr/>
          <a:lstStyle/>
          <a:p>
            <a:r>
              <a:rPr lang="en-US" altLang="en-US"/>
              <a:t>Warning Signs</a:t>
            </a:r>
          </a:p>
        </p:txBody>
      </p:sp>
      <p:sp>
        <p:nvSpPr>
          <p:cNvPr id="53251" name="Text Placeholder 8"/>
          <p:cNvSpPr txBox="1">
            <a:spLocks/>
          </p:cNvSpPr>
          <p:nvPr/>
        </p:nvSpPr>
        <p:spPr bwMode="auto">
          <a:xfrm>
            <a:off x="406213" y="1407739"/>
            <a:ext cx="6045574" cy="632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spcBef>
                <a:spcPct val="0"/>
              </a:spcBef>
              <a:spcAft>
                <a:spcPts val="590"/>
              </a:spcAft>
              <a:buClr>
                <a:schemeClr val="tx2"/>
              </a:buClr>
              <a:buSzTx/>
            </a:pPr>
            <a:r>
              <a:rPr lang="en-US" altLang="en-US" sz="1412" dirty="0">
                <a:solidFill>
                  <a:srgbClr val="646D72"/>
                </a:solidFill>
                <a:cs typeface="Times New Roman" pitchFamily="18" charset="0"/>
              </a:rPr>
              <a:t>It’s important that a team recognize the warning signs of problems. These are some indicators that identify a team in distress:</a:t>
            </a:r>
          </a:p>
          <a:p>
            <a:pPr>
              <a:spcBef>
                <a:spcPct val="0"/>
              </a:spcBef>
              <a:spcAft>
                <a:spcPts val="590"/>
              </a:spcAft>
              <a:buClr>
                <a:schemeClr val="tx2"/>
              </a:buClr>
              <a:buSzTx/>
            </a:pPr>
            <a:r>
              <a:rPr lang="en-US" altLang="en-US" sz="1412" b="1" dirty="0">
                <a:solidFill>
                  <a:srgbClr val="646D72"/>
                </a:solidFill>
                <a:cs typeface="Times New Roman" pitchFamily="18" charset="0"/>
              </a:rPr>
              <a:t>Team members can’t easily describe the team’s mission.</a:t>
            </a:r>
            <a:endParaRPr lang="en-US" altLang="en-US" sz="1412" b="1" dirty="0">
              <a:solidFill>
                <a:schemeClr val="tx2"/>
              </a:solidFill>
              <a:cs typeface="Times New Roman" pitchFamily="18" charset="0"/>
            </a:endParaRPr>
          </a:p>
          <a:p>
            <a:pPr marL="252146" indent="-252146">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Describing the mission is especially important in the early stages of a team’s history. However, it also may be a problem when the team has been together for many years and has lost its focus.</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a:spcBef>
                <a:spcPct val="0"/>
              </a:spcBef>
              <a:spcAft>
                <a:spcPts val="590"/>
              </a:spcAft>
              <a:buClr>
                <a:schemeClr val="tx2"/>
              </a:buClr>
              <a:buSzTx/>
            </a:pPr>
            <a:r>
              <a:rPr lang="en-US" altLang="en-US" sz="1412" b="1" dirty="0">
                <a:solidFill>
                  <a:srgbClr val="646D72"/>
                </a:solidFill>
                <a:cs typeface="Times New Roman" pitchFamily="18" charset="0"/>
              </a:rPr>
              <a:t>Formal, stuffy or tense meetings.</a:t>
            </a:r>
            <a:endParaRPr lang="en-US" altLang="en-US" sz="1412" b="1" dirty="0">
              <a:solidFill>
                <a:schemeClr val="tx2"/>
              </a:solidFill>
              <a:cs typeface="Times New Roman" pitchFamily="18" charset="0"/>
            </a:endParaRPr>
          </a:p>
          <a:p>
            <a:pPr marL="252146" indent="-252146">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People can’t work effectively in an uncomfortable atmosphere. While people may be somewhat reserved during the first few meetings as they assess the situation, be wary if things don’t relax after a reasonable period of time. Ask yourself if anyone on the team is making an effort to develop an informal climate.</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a:spcBef>
                <a:spcPct val="0"/>
              </a:spcBef>
              <a:spcAft>
                <a:spcPts val="590"/>
              </a:spcAft>
              <a:buClr>
                <a:schemeClr val="tx2"/>
              </a:buClr>
              <a:buSzTx/>
            </a:pPr>
            <a:r>
              <a:rPr lang="en-US" altLang="en-US" sz="1412" b="1" dirty="0">
                <a:solidFill>
                  <a:srgbClr val="646D72"/>
                </a:solidFill>
                <a:cs typeface="Times New Roman" pitchFamily="18" charset="0"/>
              </a:rPr>
              <a:t>Lots of participation but little accomplishment.</a:t>
            </a:r>
            <a:endParaRPr lang="en-US" altLang="en-US" sz="1412" b="1" dirty="0">
              <a:solidFill>
                <a:schemeClr val="tx2"/>
              </a:solidFill>
              <a:cs typeface="Times New Roman" pitchFamily="18" charset="0"/>
            </a:endParaRPr>
          </a:p>
          <a:p>
            <a:pPr marL="252146" indent="-252146">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Some teams exhibit a lot of talk but not much action; they simply seem to enjoy the interaction that a group provides. If you’re a member of a team that has a high level of involvement, ask yourself whether you’re satisfied with the amount of tangible output or progress toward goals. </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a:spcBef>
                <a:spcPct val="0"/>
              </a:spcBef>
              <a:spcAft>
                <a:spcPts val="590"/>
              </a:spcAft>
              <a:buClr>
                <a:schemeClr val="tx2"/>
              </a:buClr>
              <a:buSzTx/>
            </a:pPr>
            <a:r>
              <a:rPr lang="en-US" altLang="en-US" sz="1412" b="1" dirty="0">
                <a:solidFill>
                  <a:srgbClr val="646D72"/>
                </a:solidFill>
                <a:cs typeface="Times New Roman" pitchFamily="18" charset="0"/>
              </a:rPr>
              <a:t>Lots of talk but not much communication.</a:t>
            </a:r>
            <a:endParaRPr lang="en-US" altLang="en-US" sz="1412" b="1" dirty="0">
              <a:solidFill>
                <a:schemeClr val="tx2"/>
              </a:solidFill>
              <a:cs typeface="Times New Roman" pitchFamily="18" charset="0"/>
            </a:endParaRPr>
          </a:p>
          <a:p>
            <a:pPr marL="252146" indent="-252146">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Many teams are composed of very talented people who enjoy talking but don’t listen to the contributions of others. Listening is the key to effective planning, problem-solving, conflict resolution and decision-making. In the last team meeting, did you notice team members asking questions for clarification, paraphrasing to ensure understanding, or summarizing other members’ ideas? Was there silence, unasked or unanswered questions, and inadequate information presented?</a:t>
            </a:r>
          </a:p>
        </p:txBody>
      </p:sp>
    </p:spTree>
    <p:extLst>
      <p:ext uri="{BB962C8B-B14F-4D97-AF65-F5344CB8AC3E}">
        <p14:creationId xmlns:p14="http://schemas.microsoft.com/office/powerpoint/2010/main" val="23182567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7"/>
          <p:cNvSpPr>
            <a:spLocks noGrp="1"/>
          </p:cNvSpPr>
          <p:nvPr>
            <p:ph type="title"/>
          </p:nvPr>
        </p:nvSpPr>
        <p:spPr>
          <a:xfrm>
            <a:off x="281180" y="415637"/>
            <a:ext cx="6209828" cy="816557"/>
          </a:xfrm>
        </p:spPr>
        <p:txBody>
          <a:bodyPr/>
          <a:lstStyle/>
          <a:p>
            <a:r>
              <a:rPr lang="en-US" altLang="en-US"/>
              <a:t>Warning Signs</a:t>
            </a:r>
          </a:p>
        </p:txBody>
      </p:sp>
      <p:sp>
        <p:nvSpPr>
          <p:cNvPr id="54275" name="Text Placeholder 8"/>
          <p:cNvSpPr txBox="1">
            <a:spLocks/>
          </p:cNvSpPr>
          <p:nvPr/>
        </p:nvSpPr>
        <p:spPr bwMode="auto">
          <a:xfrm>
            <a:off x="406213" y="1296380"/>
            <a:ext cx="6045574" cy="6551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spcBef>
                <a:spcPct val="0"/>
              </a:spcBef>
              <a:spcAft>
                <a:spcPts val="590"/>
              </a:spcAft>
              <a:buClr>
                <a:schemeClr val="tx2"/>
              </a:buClr>
              <a:buSzTx/>
            </a:pPr>
            <a:r>
              <a:rPr lang="en-US" altLang="en-US" sz="1412" b="1" dirty="0">
                <a:solidFill>
                  <a:srgbClr val="646D72"/>
                </a:solidFill>
                <a:cs typeface="Times New Roman" pitchFamily="18" charset="0"/>
              </a:rPr>
              <a:t>Disagreements not resolved.</a:t>
            </a:r>
          </a:p>
          <a:p>
            <a:pPr>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Healthy teams have open discussions of professional differences. Are you aware of important differences among team members that aren’t being openly addressed? </a:t>
            </a: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marL="0" indent="0">
              <a:spcBef>
                <a:spcPct val="0"/>
              </a:spcBef>
              <a:spcAft>
                <a:spcPts val="590"/>
              </a:spcAft>
              <a:buClr>
                <a:schemeClr val="tx2"/>
              </a:buClr>
              <a:buSzTx/>
            </a:pPr>
            <a:r>
              <a:rPr lang="en-US" altLang="en-US" sz="1412" b="1" dirty="0">
                <a:solidFill>
                  <a:srgbClr val="646D72"/>
                </a:solidFill>
                <a:cs typeface="Times New Roman" pitchFamily="18" charset="0"/>
              </a:rPr>
              <a:t>Decisions made by the formal leader with little input from the team.</a:t>
            </a:r>
          </a:p>
          <a:p>
            <a:pPr>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Since many modern managers are aware of the emphasis on participation, there’s a greater use of meetings, surveys and other methods to obtain team member involvement in decision-making. However, the real test is whether important team discussions and everyone’s ideas are seriously considered in an effort to reach true consensus. </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marL="0" indent="0">
              <a:spcBef>
                <a:spcPct val="0"/>
              </a:spcBef>
              <a:spcAft>
                <a:spcPts val="590"/>
              </a:spcAft>
              <a:buClr>
                <a:schemeClr val="tx2"/>
              </a:buClr>
              <a:buSzTx/>
            </a:pPr>
            <a:r>
              <a:rPr lang="en-US" altLang="en-US" sz="1412" b="1" dirty="0">
                <a:solidFill>
                  <a:srgbClr val="646D72"/>
                </a:solidFill>
                <a:cs typeface="Times New Roman" pitchFamily="18" charset="0"/>
              </a:rPr>
              <a:t>Low trust.</a:t>
            </a:r>
          </a:p>
          <a:p>
            <a:pPr>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Members won’t be able to address problems and concerns openly and honestly if trust is low. It’s appropriate to ask whether members feel comfortable airing their true feelings about issues that come up. </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marL="0" indent="0">
              <a:spcBef>
                <a:spcPct val="0"/>
              </a:spcBef>
              <a:spcAft>
                <a:spcPts val="590"/>
              </a:spcAft>
              <a:buClr>
                <a:schemeClr val="tx2"/>
              </a:buClr>
              <a:buSzTx/>
            </a:pPr>
            <a:r>
              <a:rPr lang="en-US" altLang="en-US" sz="1412" b="1" dirty="0">
                <a:solidFill>
                  <a:srgbClr val="646D72"/>
                </a:solidFill>
                <a:cs typeface="Times New Roman" pitchFamily="18" charset="0"/>
              </a:rPr>
              <a:t>Confusion or disagreement about roles or work assignments.</a:t>
            </a:r>
          </a:p>
          <a:p>
            <a:pPr>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Conflicts usually surface as interpersonal, emotional issues. In other words, people are just plain mad because another team member has done something or failed to do something. Role conflicts are difficult to see. It may be necessary for you to sit down with the other team members and ask where the problems lie and what’s necessary to resolve them. </a:t>
            </a:r>
          </a:p>
          <a:p>
            <a:pPr>
              <a:spcBef>
                <a:spcPct val="0"/>
              </a:spcBef>
              <a:spcAft>
                <a:spcPts val="590"/>
              </a:spcAft>
              <a:buClr>
                <a:schemeClr val="tx2"/>
              </a:buClr>
              <a:buSzTx/>
            </a:pPr>
            <a:endParaRPr lang="en-US" altLang="en-US" sz="1412" b="1" dirty="0">
              <a:solidFill>
                <a:schemeClr val="tx2"/>
              </a:solidFill>
              <a:cs typeface="Times New Roman" pitchFamily="18" charset="0"/>
            </a:endParaRPr>
          </a:p>
          <a:p>
            <a:pPr marL="0" indent="0">
              <a:spcBef>
                <a:spcPct val="0"/>
              </a:spcBef>
              <a:spcAft>
                <a:spcPts val="590"/>
              </a:spcAft>
              <a:buClr>
                <a:schemeClr val="tx2"/>
              </a:buClr>
              <a:buSzTx/>
            </a:pPr>
            <a:r>
              <a:rPr lang="en-US" altLang="en-US" sz="1412" b="1" dirty="0">
                <a:solidFill>
                  <a:srgbClr val="646D72"/>
                </a:solidFill>
                <a:cs typeface="Times New Roman" pitchFamily="18" charset="0"/>
              </a:rPr>
              <a:t>Misunderstandings from the rest of the organization.</a:t>
            </a:r>
          </a:p>
          <a:p>
            <a:pPr>
              <a:spcBef>
                <a:spcPct val="0"/>
              </a:spcBef>
              <a:spcAft>
                <a:spcPts val="590"/>
              </a:spcAft>
              <a:buClr>
                <a:schemeClr val="accent1"/>
              </a:buClr>
              <a:buSzTx/>
              <a:buFont typeface="Arial" panose="020B0604020202020204" pitchFamily="34" charset="0"/>
              <a:buChar char="•"/>
            </a:pPr>
            <a:r>
              <a:rPr lang="en-US" altLang="en-US" sz="1235" dirty="0">
                <a:solidFill>
                  <a:srgbClr val="646D72"/>
                </a:solidFill>
                <a:cs typeface="Times New Roman" pitchFamily="18" charset="0"/>
              </a:rPr>
              <a:t>It’s important to ask if there are people in the rest of the organization who may not understand the team’s responsibilities and needs, and identify what has to be done to gain their support and understanding.</a:t>
            </a:r>
          </a:p>
        </p:txBody>
      </p:sp>
    </p:spTree>
    <p:extLst>
      <p:ext uri="{BB962C8B-B14F-4D97-AF65-F5344CB8AC3E}">
        <p14:creationId xmlns:p14="http://schemas.microsoft.com/office/powerpoint/2010/main" val="23161395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7"/>
          <p:cNvSpPr>
            <a:spLocks noGrp="1"/>
          </p:cNvSpPr>
          <p:nvPr>
            <p:ph type="title"/>
          </p:nvPr>
        </p:nvSpPr>
        <p:spPr>
          <a:xfrm>
            <a:off x="281180" y="415637"/>
            <a:ext cx="6209828" cy="816557"/>
          </a:xfrm>
        </p:spPr>
        <p:txBody>
          <a:bodyPr/>
          <a:lstStyle/>
          <a:p>
            <a:r>
              <a:rPr lang="en-US" altLang="en-US"/>
              <a:t>Warning Signs</a:t>
            </a:r>
          </a:p>
        </p:txBody>
      </p:sp>
      <p:sp>
        <p:nvSpPr>
          <p:cNvPr id="55299" name="Text Placeholder 8"/>
          <p:cNvSpPr txBox="1">
            <a:spLocks/>
          </p:cNvSpPr>
          <p:nvPr/>
        </p:nvSpPr>
        <p:spPr bwMode="auto">
          <a:xfrm>
            <a:off x="406213" y="1872785"/>
            <a:ext cx="6045574" cy="6328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01717" indent="-201717">
              <a:spcBef>
                <a:spcPct val="0"/>
              </a:spcBef>
              <a:spcAft>
                <a:spcPts val="590"/>
              </a:spcAft>
              <a:buClr>
                <a:schemeClr val="tx2"/>
              </a:buClr>
              <a:buSzTx/>
            </a:pPr>
            <a:r>
              <a:rPr lang="en-US" altLang="en-US" sz="1412" b="1" dirty="0">
                <a:solidFill>
                  <a:srgbClr val="646D72"/>
                </a:solidFill>
                <a:cs typeface="Times New Roman" pitchFamily="18" charset="0"/>
              </a:rPr>
              <a:t>Not enough diversity.</a:t>
            </a:r>
          </a:p>
          <a:p>
            <a:pPr>
              <a:spcBef>
                <a:spcPct val="0"/>
              </a:spcBef>
              <a:spcAft>
                <a:spcPts val="590"/>
              </a:spcAft>
              <a:buClr>
                <a:schemeClr val="accent1"/>
              </a:buClr>
              <a:buSzTx/>
              <a:buFont typeface="Arial" panose="020B0604020202020204" pitchFamily="34" charset="0"/>
              <a:buChar char="•"/>
            </a:pPr>
            <a:r>
              <a:rPr lang="en-US" altLang="en-US" sz="1412" dirty="0">
                <a:solidFill>
                  <a:srgbClr val="646D72"/>
                </a:solidFill>
                <a:cs typeface="Times New Roman" pitchFamily="18" charset="0"/>
              </a:rPr>
              <a:t>While there may be diversity in technical expertise, there’s often a similarity in approach to teamwork. If you suspect a lack of diversity on your team, ask if team members are concerned about completing tasks in a professional manner, setting goals and ensuring all work is directed toward those goals, and developing and maintaining the group as a team. </a:t>
            </a:r>
          </a:p>
          <a:p>
            <a:pPr marL="201717" indent="-201717">
              <a:spcBef>
                <a:spcPct val="0"/>
              </a:spcBef>
              <a:spcAft>
                <a:spcPts val="590"/>
              </a:spcAft>
              <a:buClr>
                <a:schemeClr val="tx2"/>
              </a:buClr>
              <a:buSzTx/>
            </a:pPr>
            <a:endParaRPr lang="en-US" altLang="en-US" sz="1412" b="1" dirty="0">
              <a:solidFill>
                <a:srgbClr val="646D72"/>
              </a:solidFill>
              <a:cs typeface="Times New Roman" pitchFamily="18" charset="0"/>
            </a:endParaRPr>
          </a:p>
          <a:p>
            <a:pPr marL="201717" indent="-201717">
              <a:spcBef>
                <a:spcPct val="0"/>
              </a:spcBef>
              <a:spcAft>
                <a:spcPts val="590"/>
              </a:spcAft>
              <a:buClr>
                <a:schemeClr val="tx2"/>
              </a:buClr>
              <a:buSzTx/>
            </a:pPr>
            <a:r>
              <a:rPr lang="en-US" altLang="en-US" sz="1412" b="1" dirty="0">
                <a:solidFill>
                  <a:srgbClr val="646D72"/>
                </a:solidFill>
                <a:cs typeface="Times New Roman" pitchFamily="18" charset="0"/>
              </a:rPr>
              <a:t>Not enough self assessment.</a:t>
            </a:r>
          </a:p>
          <a:p>
            <a:pPr>
              <a:spcBef>
                <a:spcPct val="0"/>
              </a:spcBef>
              <a:spcAft>
                <a:spcPts val="590"/>
              </a:spcAft>
              <a:buClr>
                <a:schemeClr val="accent1"/>
              </a:buClr>
              <a:buSzTx/>
              <a:buFont typeface="Arial" panose="020B0604020202020204" pitchFamily="34" charset="0"/>
              <a:buChar char="•"/>
            </a:pPr>
            <a:r>
              <a:rPr lang="en-US" altLang="en-US" sz="1412" dirty="0">
                <a:solidFill>
                  <a:srgbClr val="646D72"/>
                </a:solidFill>
                <a:cs typeface="Times New Roman" pitchFamily="18" charset="0"/>
              </a:rPr>
              <a:t>Periodically, teams need to assess progress toward goals and evaluate team process. Look around at your team and ask when the last time was that you took a hard look at yourselves.</a:t>
            </a:r>
          </a:p>
        </p:txBody>
      </p:sp>
    </p:spTree>
    <p:extLst>
      <p:ext uri="{BB962C8B-B14F-4D97-AF65-F5344CB8AC3E}">
        <p14:creationId xmlns:p14="http://schemas.microsoft.com/office/powerpoint/2010/main" val="18148367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1180" y="415637"/>
            <a:ext cx="6209828" cy="816557"/>
          </a:xfrm>
        </p:spPr>
        <p:txBody>
          <a:bodyPr/>
          <a:lstStyle/>
          <a:p>
            <a:r>
              <a:rPr lang="en-US" altLang="en-US"/>
              <a:t>Benefits of Teamwork</a:t>
            </a:r>
          </a:p>
        </p:txBody>
      </p:sp>
      <p:sp>
        <p:nvSpPr>
          <p:cNvPr id="8" name="Rectangle 7"/>
          <p:cNvSpPr/>
          <p:nvPr/>
        </p:nvSpPr>
        <p:spPr>
          <a:xfrm>
            <a:off x="403226" y="1872784"/>
            <a:ext cx="6048561" cy="2956302"/>
          </a:xfrm>
          <a:prstGeom prst="rect">
            <a:avLst/>
          </a:prstGeom>
        </p:spPr>
        <p:txBody>
          <a:bodyPr wrap="square" lIns="89896" tIns="44948" rIns="89896" bIns="44948" anchor="t">
            <a:spAutoFit/>
          </a:bodyPr>
          <a:lstStyle/>
          <a:p>
            <a:pPr>
              <a:spcAft>
                <a:spcPts val="590"/>
              </a:spcAft>
              <a:buClr>
                <a:schemeClr val="tx2"/>
              </a:buClr>
              <a:defRPr/>
            </a:pPr>
            <a:r>
              <a:rPr lang="en-US" sz="1412" b="1" dirty="0">
                <a:cs typeface="Times New Roman" pitchFamily="18" charset="0"/>
              </a:rPr>
              <a:t>Teamwork …</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Builds synergy</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Enhances success</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Promotes creativity</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Expedites resolution of conflict</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Helps both large and small groups</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Responds to the challenge of change</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Promotes trade-offs and solves problems</a:t>
            </a:r>
            <a:r>
              <a:rPr lang="en-US" sz="1412" dirty="0">
                <a:cs typeface="Arial"/>
              </a:rPr>
              <a:t>.</a:t>
            </a:r>
          </a:p>
          <a:p>
            <a:pPr marL="252146" indent="-252146">
              <a:spcAft>
                <a:spcPts val="590"/>
              </a:spcAft>
              <a:buClr>
                <a:schemeClr val="accent1"/>
              </a:buClr>
              <a:buFont typeface="Wingdings" panose="05000000000000000000" pitchFamily="2" charset="2"/>
              <a:buChar char="ü"/>
              <a:defRPr/>
            </a:pPr>
            <a:r>
              <a:rPr lang="en-US" sz="1412" dirty="0">
                <a:cs typeface="Times New Roman" pitchFamily="18" charset="0"/>
              </a:rPr>
              <a:t>Creates more effective responses to change</a:t>
            </a:r>
            <a:r>
              <a:rPr lang="en-US" sz="1412" dirty="0">
                <a:cs typeface="Arial"/>
              </a:rPr>
              <a:t>.</a:t>
            </a:r>
          </a:p>
          <a:p>
            <a:pPr>
              <a:spcAft>
                <a:spcPts val="1474"/>
              </a:spcAft>
              <a:buClr>
                <a:schemeClr val="tx2"/>
              </a:buClr>
              <a:defRPr/>
            </a:pPr>
            <a:endParaRPr lang="en-US" sz="1412" dirty="0"/>
          </a:p>
        </p:txBody>
      </p:sp>
    </p:spTree>
    <p:extLst>
      <p:ext uri="{BB962C8B-B14F-4D97-AF65-F5344CB8AC3E}">
        <p14:creationId xmlns:p14="http://schemas.microsoft.com/office/powerpoint/2010/main" val="12209731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7"/>
          <p:cNvSpPr>
            <a:spLocks noGrp="1"/>
          </p:cNvSpPr>
          <p:nvPr>
            <p:ph type="title"/>
          </p:nvPr>
        </p:nvSpPr>
        <p:spPr>
          <a:xfrm>
            <a:off x="281180" y="415637"/>
            <a:ext cx="6209828" cy="816557"/>
          </a:xfrm>
        </p:spPr>
        <p:txBody>
          <a:bodyPr/>
          <a:lstStyle/>
          <a:p>
            <a:r>
              <a:rPr lang="en-US" altLang="en-US"/>
              <a:t>Qualities I Bring</a:t>
            </a:r>
          </a:p>
        </p:txBody>
      </p:sp>
      <p:sp>
        <p:nvSpPr>
          <p:cNvPr id="58371" name="Text Placeholder 10"/>
          <p:cNvSpPr txBox="1">
            <a:spLocks/>
          </p:cNvSpPr>
          <p:nvPr/>
        </p:nvSpPr>
        <p:spPr bwMode="auto">
          <a:xfrm>
            <a:off x="406213" y="1427160"/>
            <a:ext cx="1543050" cy="1243433"/>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1. My strengths are:</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58372" name="Text Placeholder 12"/>
          <p:cNvSpPr txBox="1">
            <a:spLocks/>
          </p:cNvSpPr>
          <p:nvPr/>
        </p:nvSpPr>
        <p:spPr bwMode="auto">
          <a:xfrm>
            <a:off x="2011176" y="1378526"/>
            <a:ext cx="4706616" cy="12434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a:solidFill>
                <a:srgbClr val="646D72"/>
              </a:solidFill>
              <a:cs typeface="Arial" charset="0"/>
            </a:endParaRPr>
          </a:p>
          <a:p>
            <a:pPr algn="ctr">
              <a:spcBef>
                <a:spcPct val="0"/>
              </a:spcBef>
              <a:spcAft>
                <a:spcPts val="786"/>
              </a:spcAft>
              <a:buClr>
                <a:schemeClr val="tx2"/>
              </a:buClr>
              <a:buSzTx/>
            </a:pPr>
            <a:endParaRPr lang="en-US" altLang="en-US" sz="1412">
              <a:solidFill>
                <a:srgbClr val="646D72"/>
              </a:solidFill>
              <a:cs typeface="Arial" charset="0"/>
            </a:endParaRPr>
          </a:p>
        </p:txBody>
      </p:sp>
      <p:sp>
        <p:nvSpPr>
          <p:cNvPr id="58373" name="Text Placeholder 10"/>
          <p:cNvSpPr txBox="1">
            <a:spLocks/>
          </p:cNvSpPr>
          <p:nvPr/>
        </p:nvSpPr>
        <p:spPr bwMode="auto">
          <a:xfrm>
            <a:off x="406213" y="2749173"/>
            <a:ext cx="1543050" cy="1241892"/>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2. My weaknesses are:</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58374" name="Text Placeholder 12"/>
          <p:cNvSpPr txBox="1">
            <a:spLocks/>
          </p:cNvSpPr>
          <p:nvPr/>
        </p:nvSpPr>
        <p:spPr bwMode="auto">
          <a:xfrm>
            <a:off x="2011176" y="2699000"/>
            <a:ext cx="4706616" cy="12434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a:solidFill>
                <a:srgbClr val="646D72"/>
              </a:solidFill>
              <a:cs typeface="Arial" charset="0"/>
            </a:endParaRPr>
          </a:p>
          <a:p>
            <a:pPr algn="ctr">
              <a:spcBef>
                <a:spcPct val="0"/>
              </a:spcBef>
              <a:spcAft>
                <a:spcPts val="786"/>
              </a:spcAft>
              <a:buClr>
                <a:schemeClr val="tx2"/>
              </a:buClr>
              <a:buSzTx/>
            </a:pPr>
            <a:endParaRPr lang="en-US" altLang="en-US" sz="1412">
              <a:solidFill>
                <a:srgbClr val="646D72"/>
              </a:solidFill>
              <a:cs typeface="Arial" charset="0"/>
            </a:endParaRPr>
          </a:p>
        </p:txBody>
      </p:sp>
      <p:sp>
        <p:nvSpPr>
          <p:cNvPr id="58375" name="Text Placeholder 10"/>
          <p:cNvSpPr txBox="1">
            <a:spLocks/>
          </p:cNvSpPr>
          <p:nvPr/>
        </p:nvSpPr>
        <p:spPr bwMode="auto">
          <a:xfrm>
            <a:off x="406213" y="4075810"/>
            <a:ext cx="1543050" cy="1241892"/>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3a. How I am contributing</a:t>
            </a:r>
            <a:br>
              <a:rPr lang="en-US" altLang="en-US" sz="1412" b="1">
                <a:solidFill>
                  <a:schemeClr val="bg1"/>
                </a:solidFill>
                <a:cs typeface="Arial" charset="0"/>
              </a:rPr>
            </a:br>
            <a:r>
              <a:rPr lang="en-US" altLang="en-US" sz="1412" b="1">
                <a:solidFill>
                  <a:schemeClr val="bg1"/>
                </a:solidFill>
                <a:cs typeface="Arial" charset="0"/>
              </a:rPr>
              <a:t>a) to the problem:</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58376" name="Text Placeholder 12"/>
          <p:cNvSpPr txBox="1">
            <a:spLocks/>
          </p:cNvSpPr>
          <p:nvPr/>
        </p:nvSpPr>
        <p:spPr bwMode="auto">
          <a:xfrm>
            <a:off x="2011176" y="4027177"/>
            <a:ext cx="4706616" cy="12418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a:solidFill>
                <a:srgbClr val="646D72"/>
              </a:solidFill>
              <a:cs typeface="Arial" charset="0"/>
            </a:endParaRPr>
          </a:p>
          <a:p>
            <a:pPr algn="ctr">
              <a:spcBef>
                <a:spcPct val="0"/>
              </a:spcBef>
              <a:spcAft>
                <a:spcPts val="786"/>
              </a:spcAft>
              <a:buClr>
                <a:schemeClr val="tx2"/>
              </a:buClr>
              <a:buSzTx/>
            </a:pPr>
            <a:endParaRPr lang="en-US" altLang="en-US" sz="1412">
              <a:solidFill>
                <a:srgbClr val="646D72"/>
              </a:solidFill>
              <a:cs typeface="Arial" charset="0"/>
            </a:endParaRPr>
          </a:p>
        </p:txBody>
      </p:sp>
      <p:sp>
        <p:nvSpPr>
          <p:cNvPr id="58377" name="Text Placeholder 10"/>
          <p:cNvSpPr txBox="1">
            <a:spLocks/>
          </p:cNvSpPr>
          <p:nvPr/>
        </p:nvSpPr>
        <p:spPr bwMode="auto">
          <a:xfrm>
            <a:off x="406213" y="5407069"/>
            <a:ext cx="1543050" cy="1241892"/>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3b. How I am contributing</a:t>
            </a:r>
            <a:br>
              <a:rPr lang="en-US" altLang="en-US" sz="1412" b="1">
                <a:solidFill>
                  <a:schemeClr val="bg1"/>
                </a:solidFill>
                <a:cs typeface="Arial" charset="0"/>
              </a:rPr>
            </a:br>
            <a:r>
              <a:rPr lang="en-US" altLang="en-US" sz="1412" b="1">
                <a:solidFill>
                  <a:schemeClr val="bg1"/>
                </a:solidFill>
                <a:cs typeface="Arial" charset="0"/>
              </a:rPr>
              <a:t>b) To the solution:</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58378" name="Text Placeholder 12"/>
          <p:cNvSpPr txBox="1">
            <a:spLocks/>
          </p:cNvSpPr>
          <p:nvPr/>
        </p:nvSpPr>
        <p:spPr bwMode="auto">
          <a:xfrm>
            <a:off x="2011176" y="5358436"/>
            <a:ext cx="4706616" cy="12418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dirty="0">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dirty="0">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dirty="0">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dirty="0">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dirty="0">
              <a:solidFill>
                <a:srgbClr val="646D72"/>
              </a:solidFill>
              <a:cs typeface="Arial" charset="0"/>
            </a:endParaRPr>
          </a:p>
          <a:p>
            <a:pPr algn="ctr">
              <a:spcBef>
                <a:spcPct val="0"/>
              </a:spcBef>
              <a:spcAft>
                <a:spcPts val="786"/>
              </a:spcAft>
              <a:buClr>
                <a:schemeClr val="tx2"/>
              </a:buClr>
              <a:buSzTx/>
            </a:pPr>
            <a:endParaRPr lang="en-US" altLang="en-US" sz="1412" dirty="0">
              <a:solidFill>
                <a:srgbClr val="646D72"/>
              </a:solidFill>
              <a:cs typeface="Arial" charset="0"/>
            </a:endParaRPr>
          </a:p>
        </p:txBody>
      </p:sp>
      <p:sp>
        <p:nvSpPr>
          <p:cNvPr id="58379" name="Text Placeholder 10"/>
          <p:cNvSpPr txBox="1">
            <a:spLocks/>
          </p:cNvSpPr>
          <p:nvPr/>
        </p:nvSpPr>
        <p:spPr bwMode="auto">
          <a:xfrm>
            <a:off x="406213" y="6744491"/>
            <a:ext cx="1543050" cy="1241892"/>
          </a:xfrm>
          <a:prstGeom prst="rect">
            <a:avLst/>
          </a:prstGeom>
          <a:solidFill>
            <a:schemeClr val="accent2"/>
          </a:solidFill>
          <a:ln>
            <a:noFill/>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4. What I could contribute:</a:t>
            </a:r>
          </a:p>
          <a:p>
            <a:pPr>
              <a:spcBef>
                <a:spcPct val="0"/>
              </a:spcBef>
              <a:spcAft>
                <a:spcPts val="590"/>
              </a:spcAft>
              <a:buClr>
                <a:schemeClr val="tx2"/>
              </a:buClr>
              <a:buSzTx/>
            </a:pPr>
            <a:endParaRPr lang="en-US" altLang="en-US" sz="1412" b="1">
              <a:solidFill>
                <a:schemeClr val="bg1"/>
              </a:solidFill>
              <a:cs typeface="Arial" charset="0"/>
            </a:endParaRPr>
          </a:p>
        </p:txBody>
      </p:sp>
      <p:sp>
        <p:nvSpPr>
          <p:cNvPr id="58380" name="Text Placeholder 12"/>
          <p:cNvSpPr txBox="1">
            <a:spLocks/>
          </p:cNvSpPr>
          <p:nvPr/>
        </p:nvSpPr>
        <p:spPr bwMode="auto">
          <a:xfrm>
            <a:off x="2011176" y="6694316"/>
            <a:ext cx="4706616" cy="124343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r>
              <a:rPr lang="en-US" altLang="en-US" sz="1412">
                <a:solidFill>
                  <a:srgbClr val="646D72"/>
                </a:solidFill>
                <a:cs typeface="Arial" charset="0"/>
              </a:rPr>
              <a:t>____________________________________________</a:t>
            </a:r>
          </a:p>
          <a:p>
            <a:pPr algn="ctr">
              <a:spcBef>
                <a:spcPct val="0"/>
              </a:spcBef>
              <a:spcAft>
                <a:spcPts val="786"/>
              </a:spcAft>
              <a:buClr>
                <a:schemeClr val="tx2"/>
              </a:buClr>
              <a:buSzTx/>
            </a:pPr>
            <a:endParaRPr lang="en-US" altLang="en-US" sz="1412">
              <a:solidFill>
                <a:srgbClr val="646D72"/>
              </a:solidFill>
              <a:cs typeface="Arial" charset="0"/>
            </a:endParaRPr>
          </a:p>
          <a:p>
            <a:pPr algn="ctr">
              <a:spcBef>
                <a:spcPct val="0"/>
              </a:spcBef>
              <a:spcAft>
                <a:spcPts val="786"/>
              </a:spcAft>
              <a:buClr>
                <a:schemeClr val="tx2"/>
              </a:buClr>
              <a:buSzTx/>
            </a:pPr>
            <a:endParaRPr lang="en-US" altLang="en-US" sz="1412">
              <a:solidFill>
                <a:srgbClr val="646D72"/>
              </a:solidFill>
              <a:cs typeface="Arial" charset="0"/>
            </a:endParaRPr>
          </a:p>
        </p:txBody>
      </p:sp>
    </p:spTree>
    <p:extLst>
      <p:ext uri="{BB962C8B-B14F-4D97-AF65-F5344CB8AC3E}">
        <p14:creationId xmlns:p14="http://schemas.microsoft.com/office/powerpoint/2010/main" val="72234798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7"/>
          <p:cNvSpPr>
            <a:spLocks noGrp="1"/>
          </p:cNvSpPr>
          <p:nvPr>
            <p:ph type="title"/>
          </p:nvPr>
        </p:nvSpPr>
        <p:spPr>
          <a:xfrm>
            <a:off x="281180" y="415637"/>
            <a:ext cx="6209828" cy="816557"/>
          </a:xfrm>
        </p:spPr>
        <p:txBody>
          <a:bodyPr/>
          <a:lstStyle/>
          <a:p>
            <a:r>
              <a:rPr lang="en-US" altLang="en-US"/>
              <a:t>Make Your Action Plan</a:t>
            </a:r>
          </a:p>
        </p:txBody>
      </p:sp>
      <p:sp>
        <p:nvSpPr>
          <p:cNvPr id="60421" name="Text Placeholder 8"/>
          <p:cNvSpPr txBox="1">
            <a:spLocks/>
          </p:cNvSpPr>
          <p:nvPr/>
        </p:nvSpPr>
        <p:spPr bwMode="auto">
          <a:xfrm>
            <a:off x="406213" y="1470447"/>
            <a:ext cx="6107299" cy="1067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dirty="0">
                <a:solidFill>
                  <a:srgbClr val="646D72"/>
                </a:solidFill>
                <a:cs typeface="Times New Roman" pitchFamily="18" charset="0"/>
              </a:rPr>
              <a:t>What ideas, behaviors, attitudes, feelings and techniques about teamwork did I gain from this training? List them below. </a:t>
            </a:r>
          </a:p>
          <a:p>
            <a:pPr>
              <a:spcBef>
                <a:spcPct val="0"/>
              </a:spcBef>
              <a:spcAft>
                <a:spcPts val="590"/>
              </a:spcAft>
              <a:buClr>
                <a:schemeClr val="tx2"/>
              </a:buClr>
              <a:buSzTx/>
            </a:pPr>
            <a:r>
              <a:rPr lang="en-US" altLang="en-US" sz="1412" dirty="0">
                <a:solidFill>
                  <a:srgbClr val="646D72"/>
                </a:solidFill>
                <a:cs typeface="Times New Roman" pitchFamily="18" charset="0"/>
              </a:rPr>
              <a:t>Who will you check in with to make sure you are making progress? </a:t>
            </a:r>
          </a:p>
        </p:txBody>
      </p:sp>
      <p:grpSp>
        <p:nvGrpSpPr>
          <p:cNvPr id="2" name="Group 1"/>
          <p:cNvGrpSpPr/>
          <p:nvPr/>
        </p:nvGrpSpPr>
        <p:grpSpPr>
          <a:xfrm>
            <a:off x="406213" y="2537947"/>
            <a:ext cx="6045574" cy="5130896"/>
            <a:chOff x="356235" y="3382485"/>
            <a:chExt cx="7027546" cy="5815015"/>
          </a:xfrm>
        </p:grpSpPr>
        <p:sp>
          <p:nvSpPr>
            <p:cNvPr id="60419" name="Text Placeholder 10"/>
            <p:cNvSpPr txBox="1">
              <a:spLocks/>
            </p:cNvSpPr>
            <p:nvPr/>
          </p:nvSpPr>
          <p:spPr bwMode="auto">
            <a:xfrm>
              <a:off x="356236" y="3382485"/>
              <a:ext cx="7027545" cy="467995"/>
            </a:xfrm>
            <a:prstGeom prst="rect">
              <a:avLst/>
            </a:prstGeom>
            <a:solidFill>
              <a:schemeClr val="accent2"/>
            </a:solidFill>
            <a:ln w="9525">
              <a:solidFill>
                <a:schemeClr val="tx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cs typeface="Arial" charset="0"/>
                </a:rPr>
                <a:t>  Ideas/Behaviors         To help my team work more effectively, I will …</a:t>
              </a:r>
            </a:p>
          </p:txBody>
        </p:sp>
        <p:sp>
          <p:nvSpPr>
            <p:cNvPr id="60420" name="Text Placeholder 12"/>
            <p:cNvSpPr txBox="1">
              <a:spLocks/>
            </p:cNvSpPr>
            <p:nvPr/>
          </p:nvSpPr>
          <p:spPr bwMode="auto">
            <a:xfrm>
              <a:off x="356236" y="3850481"/>
              <a:ext cx="7027545" cy="5347019"/>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cs typeface="Arial" charset="0"/>
              </a:endParaRPr>
            </a:p>
          </p:txBody>
        </p:sp>
        <p:cxnSp>
          <p:nvCxnSpPr>
            <p:cNvPr id="21" name="Straight Connector 20"/>
            <p:cNvCxnSpPr/>
            <p:nvPr/>
          </p:nvCxnSpPr>
          <p:spPr>
            <a:xfrm>
              <a:off x="356235" y="4540250"/>
              <a:ext cx="7025746"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56235" y="5313839"/>
              <a:ext cx="7025746"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358035" y="6087428"/>
              <a:ext cx="7025745"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58035" y="6878479"/>
              <a:ext cx="7025745"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58035" y="7652068"/>
              <a:ext cx="7025745"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56235" y="8406448"/>
              <a:ext cx="7025746" cy="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459461" y="3850480"/>
              <a:ext cx="0" cy="5347020"/>
            </a:xfrm>
            <a:prstGeom prst="line">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912241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rgbClr val="55565A"/>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1519280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180" y="415637"/>
            <a:ext cx="6209828" cy="816557"/>
          </a:xfrm>
        </p:spPr>
        <p:txBody>
          <a:bodyPr/>
          <a:lstStyle/>
          <a:p>
            <a:r>
              <a:rPr lang="en-US" altLang="en-US"/>
              <a:t>Eight Characteristics of </a:t>
            </a:r>
            <a:br>
              <a:rPr lang="en-US" altLang="en-US"/>
            </a:br>
            <a:r>
              <a:rPr lang="en-US" altLang="en-US"/>
              <a:t>Effective Teams</a:t>
            </a:r>
          </a:p>
        </p:txBody>
      </p:sp>
      <p:sp>
        <p:nvSpPr>
          <p:cNvPr id="13315" name="Text Placeholder 8"/>
          <p:cNvSpPr txBox="1">
            <a:spLocks/>
          </p:cNvSpPr>
          <p:nvPr/>
        </p:nvSpPr>
        <p:spPr bwMode="auto">
          <a:xfrm>
            <a:off x="406213" y="1872784"/>
            <a:ext cx="6045574" cy="640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chemeClr val="tx2"/>
                </a:solidFill>
                <a:cs typeface="Times New Roman" pitchFamily="18" charset="0"/>
              </a:rPr>
              <a:t>1. A Clear Purpose.</a:t>
            </a:r>
          </a:p>
          <a:p>
            <a:pPr>
              <a:spcBef>
                <a:spcPct val="0"/>
              </a:spcBef>
              <a:spcAft>
                <a:spcPts val="590"/>
              </a:spcAft>
              <a:buClr>
                <a:schemeClr val="tx2"/>
              </a:buClr>
              <a:buSzTx/>
            </a:pPr>
            <a:r>
              <a:rPr lang="en-US" altLang="en-US" sz="1412" dirty="0">
                <a:solidFill>
                  <a:schemeClr val="tx2"/>
                </a:solidFill>
                <a:cs typeface="Times New Roman" pitchFamily="18" charset="0"/>
              </a:rPr>
              <a:t>The vision, mission, goal or task of the team is clearly defined and accepted by everyone. There’s an action plan with objectives generated by group discussion. </a:t>
            </a:r>
          </a:p>
          <a:p>
            <a:pPr>
              <a:spcBef>
                <a:spcPct val="0"/>
              </a:spcBef>
              <a:spcAft>
                <a:spcPts val="590"/>
              </a:spcAft>
              <a:buClr>
                <a:schemeClr val="tx2"/>
              </a:buClr>
              <a:buSzTx/>
            </a:pPr>
            <a:r>
              <a:rPr lang="en-US" altLang="en-US" sz="1412" dirty="0">
                <a:solidFill>
                  <a:schemeClr val="tx2"/>
                </a:solidFill>
                <a:cs typeface="Times New Roman" pitchFamily="18" charset="0"/>
              </a:rPr>
              <a:t>Try using the goals and objectives worksheet in your workbook to generate ideas about your team’s purpose. </a:t>
            </a:r>
          </a:p>
          <a:p>
            <a:pPr>
              <a:spcBef>
                <a:spcPct val="0"/>
              </a:spcBef>
              <a:spcAft>
                <a:spcPts val="590"/>
              </a:spcAft>
              <a:buClr>
                <a:schemeClr val="tx2"/>
              </a:buClr>
              <a:buSzTx/>
            </a:pPr>
            <a:endParaRPr lang="en-US" altLang="en-US" sz="1412" dirty="0">
              <a:solidFill>
                <a:schemeClr val="tx2"/>
              </a:solidFill>
              <a:cs typeface="Times New Roman" pitchFamily="18" charset="0"/>
            </a:endParaRPr>
          </a:p>
          <a:p>
            <a:pPr>
              <a:spcBef>
                <a:spcPct val="0"/>
              </a:spcBef>
              <a:spcAft>
                <a:spcPts val="590"/>
              </a:spcAft>
              <a:buClr>
                <a:schemeClr val="tx2"/>
              </a:buClr>
              <a:buSzTx/>
            </a:pPr>
            <a:r>
              <a:rPr lang="en-US" altLang="en-US" sz="1412" b="1" dirty="0">
                <a:solidFill>
                  <a:schemeClr val="tx2"/>
                </a:solidFill>
                <a:cs typeface="Times New Roman" pitchFamily="18" charset="0"/>
              </a:rPr>
              <a:t>2. Clear Roles and Work Assignments.</a:t>
            </a:r>
          </a:p>
          <a:p>
            <a:pPr>
              <a:spcBef>
                <a:spcPct val="0"/>
              </a:spcBef>
              <a:spcAft>
                <a:spcPts val="590"/>
              </a:spcAft>
              <a:buClr>
                <a:schemeClr val="tx2"/>
              </a:buClr>
              <a:buSzTx/>
            </a:pPr>
            <a:r>
              <a:rPr lang="en-US" altLang="en-US" sz="1412" dirty="0">
                <a:solidFill>
                  <a:schemeClr val="tx2"/>
                </a:solidFill>
                <a:cs typeface="Times New Roman" pitchFamily="18" charset="0"/>
              </a:rPr>
              <a:t>There are clear expectations about the roles played by each team member. When action is taken, clear assignments are made, accepted and carried out. Work is fairly distributed among team members. Clear roles and work assignments also include task and process responsibilities.</a:t>
            </a:r>
          </a:p>
          <a:p>
            <a:pPr>
              <a:spcBef>
                <a:spcPct val="0"/>
              </a:spcBef>
              <a:spcAft>
                <a:spcPts val="590"/>
              </a:spcAft>
              <a:buClr>
                <a:schemeClr val="tx2"/>
              </a:buClr>
              <a:buSzTx/>
            </a:pPr>
            <a:r>
              <a:rPr lang="en-US" altLang="en-US" sz="1412" dirty="0">
                <a:solidFill>
                  <a:schemeClr val="tx2"/>
                </a:solidFill>
                <a:cs typeface="Times New Roman" pitchFamily="18" charset="0"/>
              </a:rPr>
              <a:t>Task responsibilities are actions that help the team reach its goal, accomplish an immediate task, make a decision or solve a problem. Process responsibilities focus on how the task is accomplished.</a:t>
            </a:r>
          </a:p>
          <a:p>
            <a:pPr>
              <a:spcBef>
                <a:spcPct val="0"/>
              </a:spcBef>
              <a:spcAft>
                <a:spcPts val="590"/>
              </a:spcAft>
              <a:buClr>
                <a:schemeClr val="tx2"/>
              </a:buClr>
              <a:buSzTx/>
            </a:pPr>
            <a:endParaRPr lang="en-US" altLang="en-US" sz="1412" dirty="0">
              <a:solidFill>
                <a:schemeClr val="tx2"/>
              </a:solidFill>
              <a:cs typeface="Times New Roman" pitchFamily="18" charset="0"/>
            </a:endParaRPr>
          </a:p>
          <a:p>
            <a:pPr>
              <a:spcBef>
                <a:spcPct val="0"/>
              </a:spcBef>
              <a:spcAft>
                <a:spcPts val="590"/>
              </a:spcAft>
              <a:buClr>
                <a:schemeClr val="tx2"/>
              </a:buClr>
              <a:buSzTx/>
            </a:pPr>
            <a:r>
              <a:rPr lang="en-US" altLang="en-US" sz="1412" b="1" dirty="0">
                <a:solidFill>
                  <a:schemeClr val="tx2"/>
                </a:solidFill>
                <a:cs typeface="Times New Roman" pitchFamily="18" charset="0"/>
              </a:rPr>
              <a:t>3. Diversity of Work Styles.</a:t>
            </a:r>
          </a:p>
          <a:p>
            <a:pPr>
              <a:spcBef>
                <a:spcPct val="0"/>
              </a:spcBef>
              <a:spcAft>
                <a:spcPts val="590"/>
              </a:spcAft>
              <a:buClr>
                <a:schemeClr val="tx2"/>
              </a:buClr>
              <a:buSzTx/>
            </a:pPr>
            <a:r>
              <a:rPr lang="en-US" altLang="en-US" sz="1412" dirty="0">
                <a:solidFill>
                  <a:schemeClr val="tx2"/>
                </a:solidFill>
                <a:cs typeface="Times New Roman" pitchFamily="18" charset="0"/>
              </a:rPr>
              <a:t>The team has a broad spectrum of team player types, including members who emphasize attention to task, process and relationships between team members. The team is also diverse in age, gender, culture, race, experience, skills and abilities.</a:t>
            </a:r>
          </a:p>
        </p:txBody>
      </p:sp>
    </p:spTree>
    <p:extLst>
      <p:ext uri="{BB962C8B-B14F-4D97-AF65-F5344CB8AC3E}">
        <p14:creationId xmlns:p14="http://schemas.microsoft.com/office/powerpoint/2010/main" val="37293976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1180" y="415637"/>
            <a:ext cx="6209828" cy="816557"/>
          </a:xfrm>
        </p:spPr>
        <p:txBody>
          <a:bodyPr/>
          <a:lstStyle/>
          <a:p>
            <a:r>
              <a:rPr lang="en-US" altLang="en-US"/>
              <a:t>Eight Characteristics of </a:t>
            </a:r>
            <a:br>
              <a:rPr lang="en-US" altLang="en-US"/>
            </a:br>
            <a:r>
              <a:rPr lang="en-US" altLang="en-US"/>
              <a:t>Effective Teams</a:t>
            </a:r>
          </a:p>
        </p:txBody>
      </p:sp>
      <p:sp>
        <p:nvSpPr>
          <p:cNvPr id="12291" name="Rectangle 4"/>
          <p:cNvSpPr>
            <a:spLocks noChangeArrowheads="1"/>
          </p:cNvSpPr>
          <p:nvPr/>
        </p:nvSpPr>
        <p:spPr bwMode="auto">
          <a:xfrm>
            <a:off x="2143125" y="1602562"/>
            <a:ext cx="4308662" cy="3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The vision, mission, goal or task of the team has been defined and accepted by everyone. There’s an action plan.</a:t>
            </a:r>
          </a:p>
        </p:txBody>
      </p:sp>
      <p:sp>
        <p:nvSpPr>
          <p:cNvPr id="12292" name="Rectangle 5"/>
          <p:cNvSpPr>
            <a:spLocks noChangeArrowheads="1"/>
          </p:cNvSpPr>
          <p:nvPr/>
        </p:nvSpPr>
        <p:spPr bwMode="auto">
          <a:xfrm>
            <a:off x="406213" y="1602562"/>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1. A Clear Purpose</a:t>
            </a:r>
            <a:r>
              <a:rPr lang="en-US" altLang="en-US" sz="1235" dirty="0">
                <a:cs typeface="Arial"/>
              </a:rPr>
              <a:t>.</a:t>
            </a:r>
            <a:endParaRPr lang="en-US" altLang="en-US" sz="1235" dirty="0"/>
          </a:p>
        </p:txBody>
      </p:sp>
      <p:sp>
        <p:nvSpPr>
          <p:cNvPr id="12293" name="Rectangle 13"/>
          <p:cNvSpPr>
            <a:spLocks noChangeArrowheads="1"/>
          </p:cNvSpPr>
          <p:nvPr/>
        </p:nvSpPr>
        <p:spPr bwMode="auto">
          <a:xfrm>
            <a:off x="2143125" y="2373173"/>
            <a:ext cx="4308662" cy="48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There are clear expectations about the roles played by each team member. When action is taken, clear assignments are made, accepted and carried out. Work is distributed among team members fairly.</a:t>
            </a:r>
          </a:p>
        </p:txBody>
      </p:sp>
      <p:sp>
        <p:nvSpPr>
          <p:cNvPr id="12294" name="Rectangle 13"/>
          <p:cNvSpPr>
            <a:spLocks noChangeArrowheads="1"/>
          </p:cNvSpPr>
          <p:nvPr/>
        </p:nvSpPr>
        <p:spPr bwMode="auto">
          <a:xfrm>
            <a:off x="406213" y="2373173"/>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2. Clear Roles/ Work Assignments</a:t>
            </a:r>
            <a:r>
              <a:rPr lang="en-US" altLang="en-US" sz="1235" dirty="0">
                <a:cs typeface="Arial"/>
              </a:rPr>
              <a:t>.</a:t>
            </a:r>
            <a:endParaRPr lang="en-US" altLang="en-US" sz="1235" dirty="0"/>
          </a:p>
        </p:txBody>
      </p:sp>
      <p:sp>
        <p:nvSpPr>
          <p:cNvPr id="12295" name="Rectangle 15"/>
          <p:cNvSpPr>
            <a:spLocks noChangeArrowheads="1"/>
          </p:cNvSpPr>
          <p:nvPr/>
        </p:nvSpPr>
        <p:spPr bwMode="auto">
          <a:xfrm>
            <a:off x="2143125" y="3204400"/>
            <a:ext cx="4308662" cy="48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The team has a broad spectrum of team-player types, including members who emphasize attention to task, goal setting, focus on process and questions about how the team is functioning.</a:t>
            </a:r>
          </a:p>
        </p:txBody>
      </p:sp>
      <p:sp>
        <p:nvSpPr>
          <p:cNvPr id="12296" name="Rectangle 16"/>
          <p:cNvSpPr>
            <a:spLocks noChangeArrowheads="1"/>
          </p:cNvSpPr>
          <p:nvPr/>
        </p:nvSpPr>
        <p:spPr bwMode="auto">
          <a:xfrm>
            <a:off x="406213" y="3204400"/>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3. Diversity of </a:t>
            </a:r>
            <a:br>
              <a:rPr lang="en-US" sz="1941" dirty="0">
                <a:latin typeface="+mn-ea"/>
                <a:cs typeface="+mn-ea"/>
              </a:rPr>
            </a:br>
            <a:r>
              <a:rPr lang="en-US" altLang="en-US" sz="1235" dirty="0"/>
              <a:t>Work Styles</a:t>
            </a:r>
            <a:r>
              <a:rPr lang="en-US" altLang="en-US" sz="1235" dirty="0">
                <a:cs typeface="Arial"/>
              </a:rPr>
              <a:t>.</a:t>
            </a:r>
            <a:endParaRPr lang="en-US" altLang="en-US" sz="1235" dirty="0"/>
          </a:p>
        </p:txBody>
      </p:sp>
      <p:sp>
        <p:nvSpPr>
          <p:cNvPr id="12297" name="Rectangle 4"/>
          <p:cNvSpPr>
            <a:spLocks noChangeArrowheads="1"/>
          </p:cNvSpPr>
          <p:nvPr/>
        </p:nvSpPr>
        <p:spPr bwMode="auto">
          <a:xfrm>
            <a:off x="2143125" y="3975011"/>
            <a:ext cx="4308662" cy="48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While the team has a formal leader, leadership functions shift from time to time depending upon circumstances, the needs of the group and the skills of the members.</a:t>
            </a:r>
          </a:p>
        </p:txBody>
      </p:sp>
      <p:sp>
        <p:nvSpPr>
          <p:cNvPr id="12298" name="Rectangle 5"/>
          <p:cNvSpPr>
            <a:spLocks noChangeArrowheads="1"/>
          </p:cNvSpPr>
          <p:nvPr/>
        </p:nvSpPr>
        <p:spPr bwMode="auto">
          <a:xfrm>
            <a:off x="406213" y="3975011"/>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4. Share Leadership</a:t>
            </a:r>
            <a:r>
              <a:rPr lang="en-US" altLang="en-US" sz="1235" dirty="0">
                <a:cs typeface="Arial"/>
              </a:rPr>
              <a:t>.</a:t>
            </a:r>
            <a:endParaRPr lang="en-US" altLang="en-US" sz="1235" dirty="0"/>
          </a:p>
        </p:txBody>
      </p:sp>
      <p:sp>
        <p:nvSpPr>
          <p:cNvPr id="12299" name="Rectangle 19"/>
          <p:cNvSpPr>
            <a:spLocks noChangeArrowheads="1"/>
          </p:cNvSpPr>
          <p:nvPr/>
        </p:nvSpPr>
        <p:spPr bwMode="auto">
          <a:xfrm>
            <a:off x="2143125" y="4745622"/>
            <a:ext cx="4308662" cy="48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An effective team feels free to express any ideas, take risks, and to seek or offer help. The climate tends to be informal, comfortable and relaxed. There are no obvious tensions or signs of boredom.</a:t>
            </a:r>
          </a:p>
        </p:txBody>
      </p:sp>
      <p:sp>
        <p:nvSpPr>
          <p:cNvPr id="12300" name="Rectangle 13"/>
          <p:cNvSpPr>
            <a:spLocks noChangeArrowheads="1"/>
          </p:cNvSpPr>
          <p:nvPr/>
        </p:nvSpPr>
        <p:spPr bwMode="auto">
          <a:xfrm>
            <a:off x="406213" y="4745622"/>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5. A Safe, Informal Climate</a:t>
            </a:r>
            <a:r>
              <a:rPr lang="en-US" altLang="en-US" sz="1235" dirty="0">
                <a:cs typeface="Arial"/>
              </a:rPr>
              <a:t>.</a:t>
            </a:r>
            <a:endParaRPr lang="en-US" altLang="en-US" sz="1235" dirty="0"/>
          </a:p>
        </p:txBody>
      </p:sp>
      <p:sp>
        <p:nvSpPr>
          <p:cNvPr id="12301" name="Rectangle 21"/>
          <p:cNvSpPr>
            <a:spLocks noChangeArrowheads="1"/>
          </p:cNvSpPr>
          <p:nvPr/>
        </p:nvSpPr>
        <p:spPr bwMode="auto">
          <a:xfrm>
            <a:off x="2143125" y="5516234"/>
            <a:ext cx="4308662" cy="81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Team members feel free to express their feelings about tasks as well as about the group’s operation. There are few hidden agendas. The members use effective listening techniques such as questioning, paraphrasing and summarizing to express ideas. Communication takes place both inside and outside of meetings.</a:t>
            </a:r>
          </a:p>
        </p:txBody>
      </p:sp>
      <p:sp>
        <p:nvSpPr>
          <p:cNvPr id="12302" name="Rectangle 22"/>
          <p:cNvSpPr>
            <a:spLocks noChangeArrowheads="1"/>
          </p:cNvSpPr>
          <p:nvPr/>
        </p:nvSpPr>
        <p:spPr bwMode="auto">
          <a:xfrm>
            <a:off x="406213" y="5516233"/>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6. Open Communication</a:t>
            </a:r>
            <a:r>
              <a:rPr lang="en-US" altLang="en-US" sz="1235" dirty="0">
                <a:cs typeface="Arial"/>
              </a:rPr>
              <a:t>.</a:t>
            </a:r>
            <a:endParaRPr lang="en-US" altLang="en-US" sz="1235" dirty="0"/>
          </a:p>
        </p:txBody>
      </p:sp>
      <p:sp>
        <p:nvSpPr>
          <p:cNvPr id="12303" name="Rectangle 4"/>
          <p:cNvSpPr>
            <a:spLocks noChangeArrowheads="1"/>
          </p:cNvSpPr>
          <p:nvPr/>
        </p:nvSpPr>
        <p:spPr bwMode="auto">
          <a:xfrm>
            <a:off x="2143125" y="6523980"/>
            <a:ext cx="4308662" cy="3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There is disagreement, but the team confronts it and doesn’t avoid, smooth over or suppress conflict by opting for easy, peaceful solutions.</a:t>
            </a:r>
          </a:p>
        </p:txBody>
      </p:sp>
      <p:sp>
        <p:nvSpPr>
          <p:cNvPr id="12304" name="Rectangle 5"/>
          <p:cNvSpPr>
            <a:spLocks noChangeArrowheads="1"/>
          </p:cNvSpPr>
          <p:nvPr/>
        </p:nvSpPr>
        <p:spPr bwMode="auto">
          <a:xfrm>
            <a:off x="406213" y="6523980"/>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7. Straightforward Handling of Controversy</a:t>
            </a:r>
            <a:r>
              <a:rPr lang="en-US" altLang="en-US" sz="1235" dirty="0">
                <a:cs typeface="Arial"/>
              </a:rPr>
              <a:t>.</a:t>
            </a:r>
            <a:endParaRPr lang="en-US" altLang="en-US" sz="1235" dirty="0"/>
          </a:p>
        </p:txBody>
      </p:sp>
      <p:sp>
        <p:nvSpPr>
          <p:cNvPr id="12305" name="Rectangle 25"/>
          <p:cNvSpPr>
            <a:spLocks noChangeArrowheads="1"/>
          </p:cNvSpPr>
          <p:nvPr/>
        </p:nvSpPr>
        <p:spPr bwMode="auto">
          <a:xfrm>
            <a:off x="2143125" y="7294590"/>
            <a:ext cx="4308662" cy="32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spcAft>
                <a:spcPts val="590"/>
              </a:spcAft>
              <a:buClr>
                <a:schemeClr val="tx2"/>
              </a:buClr>
            </a:pPr>
            <a:r>
              <a:rPr lang="en-US" altLang="en-US" sz="1059" dirty="0">
                <a:cs typeface="Times New Roman" pitchFamily="18" charset="0"/>
              </a:rPr>
              <a:t>Periodically, the team stops to examine how well it’s functioning and what may be interfering with its effectiveness.</a:t>
            </a:r>
          </a:p>
        </p:txBody>
      </p:sp>
      <p:sp>
        <p:nvSpPr>
          <p:cNvPr id="12306" name="Rectangle 13"/>
          <p:cNvSpPr>
            <a:spLocks noChangeArrowheads="1"/>
          </p:cNvSpPr>
          <p:nvPr/>
        </p:nvSpPr>
        <p:spPr bwMode="auto">
          <a:xfrm>
            <a:off x="406213" y="7294590"/>
            <a:ext cx="1600200" cy="64545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0682" tIns="40341" rIns="80682" bIns="40341" numCol="1" spcCol="0" rtlCol="0" fromWordArt="0" anchor="t" anchorCtr="0" forceAA="0" compatLnSpc="1">
            <a:prstTxWarp prst="textNoShape">
              <a:avLst/>
            </a:prstTxWarp>
            <a:noAutofit/>
          </a:bodyPr>
          <a:lstStyle/>
          <a:p>
            <a:pPr defTabSz="605150"/>
            <a:r>
              <a:rPr lang="en-US" altLang="en-US" sz="1235" dirty="0"/>
              <a:t>8. Self-</a:t>
            </a:r>
            <a:br>
              <a:rPr lang="en-US" sz="1941" dirty="0">
                <a:latin typeface="+mn-ea"/>
                <a:cs typeface="+mn-ea"/>
              </a:rPr>
            </a:br>
            <a:r>
              <a:rPr lang="en-US" altLang="en-US" sz="1235" dirty="0"/>
              <a:t>Assessment</a:t>
            </a:r>
            <a:r>
              <a:rPr lang="en-US" altLang="en-US" sz="1235" dirty="0">
                <a:cs typeface="Arial"/>
              </a:rPr>
              <a:t>.</a:t>
            </a:r>
            <a:endParaRPr lang="en-US" altLang="en-US" sz="1235" dirty="0"/>
          </a:p>
        </p:txBody>
      </p:sp>
    </p:spTree>
    <p:extLst>
      <p:ext uri="{BB962C8B-B14F-4D97-AF65-F5344CB8AC3E}">
        <p14:creationId xmlns:p14="http://schemas.microsoft.com/office/powerpoint/2010/main" val="30855228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1180" y="415637"/>
            <a:ext cx="6209828" cy="816557"/>
          </a:xfrm>
        </p:spPr>
        <p:txBody>
          <a:bodyPr/>
          <a:lstStyle/>
          <a:p>
            <a:r>
              <a:rPr lang="en-US" altLang="en-US"/>
              <a:t>Eight Characteristics of </a:t>
            </a:r>
            <a:br>
              <a:rPr lang="en-US" altLang="en-US"/>
            </a:br>
            <a:r>
              <a:rPr lang="en-US" altLang="en-US"/>
              <a:t>Effective Teams</a:t>
            </a:r>
          </a:p>
        </p:txBody>
      </p:sp>
      <p:sp>
        <p:nvSpPr>
          <p:cNvPr id="14339" name="Text Placeholder 8"/>
          <p:cNvSpPr txBox="1">
            <a:spLocks/>
          </p:cNvSpPr>
          <p:nvPr/>
        </p:nvSpPr>
        <p:spPr bwMode="auto">
          <a:xfrm>
            <a:off x="406214" y="1872784"/>
            <a:ext cx="6045574" cy="643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a:spcBef>
                <a:spcPct val="0"/>
              </a:spcBef>
              <a:spcAft>
                <a:spcPts val="590"/>
              </a:spcAft>
              <a:buClr>
                <a:schemeClr val="tx2"/>
              </a:buClr>
              <a:buSzTx/>
            </a:pPr>
            <a:r>
              <a:rPr lang="en-US" altLang="en-US" sz="1412" b="1" dirty="0">
                <a:solidFill>
                  <a:srgbClr val="646D72"/>
                </a:solidFill>
                <a:cs typeface="Times New Roman" pitchFamily="18" charset="0"/>
              </a:rPr>
              <a:t>4. Shared Leadership.</a:t>
            </a:r>
          </a:p>
          <a:p>
            <a:pPr marL="0" indent="0">
              <a:spcBef>
                <a:spcPct val="0"/>
              </a:spcBef>
              <a:spcAft>
                <a:spcPts val="590"/>
              </a:spcAft>
              <a:buClr>
                <a:schemeClr val="tx2"/>
              </a:buClr>
              <a:buSzTx/>
            </a:pPr>
            <a:r>
              <a:rPr lang="en-US" altLang="en-US" sz="1412" dirty="0">
                <a:solidFill>
                  <a:srgbClr val="646D72"/>
                </a:solidFill>
                <a:cs typeface="Times New Roman" pitchFamily="18" charset="0"/>
              </a:rPr>
              <a:t>Most organizations have defined levels of authority. A formal leader has certain administrative, legal and bureaucratic responsibilities. While the team has a formal leader, leadership functions shift from time to time depending upon circumstances, the needs of the group and the skills of the members. Different members, because of their experience or expertise, are in a position to act as resources for the group. In addition to establishing rules, policies and procedures, leadership can also be defined as any action that helps a team reach its goals. There is little evidence of power struggles. The leader of the group does not dominate.</a:t>
            </a:r>
          </a:p>
          <a:p>
            <a:pPr>
              <a:spcBef>
                <a:spcPct val="0"/>
              </a:spcBef>
              <a:spcAft>
                <a:spcPts val="590"/>
              </a:spcAft>
              <a:buClr>
                <a:schemeClr val="tx2"/>
              </a:buClr>
              <a:buSzTx/>
            </a:pPr>
            <a:r>
              <a:rPr lang="en-US" altLang="en-US" sz="1235" dirty="0">
                <a:solidFill>
                  <a:schemeClr val="tx1"/>
                </a:solidFill>
                <a:cs typeface="Times New Roman" pitchFamily="18" charset="0"/>
              </a:rPr>
              <a:t>	</a:t>
            </a:r>
          </a:p>
          <a:p>
            <a:pPr marL="0" indent="0">
              <a:spcBef>
                <a:spcPct val="0"/>
              </a:spcBef>
              <a:spcAft>
                <a:spcPts val="590"/>
              </a:spcAft>
              <a:buClr>
                <a:schemeClr val="tx2"/>
              </a:buClr>
              <a:buSzTx/>
            </a:pPr>
            <a:r>
              <a:rPr lang="en-US" altLang="en-US" sz="1412" b="1" dirty="0">
                <a:solidFill>
                  <a:srgbClr val="646D72"/>
                </a:solidFill>
                <a:cs typeface="Times New Roman" pitchFamily="18" charset="0"/>
              </a:rPr>
              <a:t>5. A Safe, Informal Climate.</a:t>
            </a:r>
          </a:p>
          <a:p>
            <a:pPr marL="0" indent="0">
              <a:spcBef>
                <a:spcPct val="0"/>
              </a:spcBef>
              <a:spcAft>
                <a:spcPts val="590"/>
              </a:spcAft>
              <a:buClr>
                <a:schemeClr val="tx2"/>
              </a:buClr>
              <a:buSzTx/>
            </a:pPr>
            <a:r>
              <a:rPr lang="en-US" altLang="en-US" sz="1412" dirty="0">
                <a:solidFill>
                  <a:srgbClr val="646D72"/>
                </a:solidFill>
                <a:cs typeface="Times New Roman" pitchFamily="18" charset="0"/>
              </a:rPr>
              <a:t>An effective team feels free to express any ideas, take risks and seek or offer help. The climate tends to be informal, comfortable and relaxed. There are no obvious tensions or signs of boredom.</a:t>
            </a:r>
          </a:p>
          <a:p>
            <a:pPr marL="0" indent="0">
              <a:spcBef>
                <a:spcPct val="0"/>
              </a:spcBef>
              <a:spcAft>
                <a:spcPts val="590"/>
              </a:spcAft>
              <a:buClr>
                <a:schemeClr val="tx2"/>
              </a:buClr>
              <a:buSzTx/>
            </a:pPr>
            <a:r>
              <a:rPr lang="en-US" altLang="en-US" sz="1412" dirty="0">
                <a:solidFill>
                  <a:srgbClr val="646D72"/>
                </a:solidFill>
                <a:cs typeface="Times New Roman" pitchFamily="18" charset="0"/>
              </a:rPr>
              <a:t>What is your definition of mistake? </a:t>
            </a:r>
          </a:p>
          <a:p>
            <a:pPr marL="0" indent="0">
              <a:spcBef>
                <a:spcPct val="0"/>
              </a:spcBef>
              <a:spcAft>
                <a:spcPts val="590"/>
              </a:spcAft>
              <a:buClr>
                <a:schemeClr val="tx2"/>
              </a:buClr>
              <a:buSzTx/>
            </a:pPr>
            <a:r>
              <a:rPr lang="en-US" altLang="en-US" sz="1412" dirty="0">
                <a:solidFill>
                  <a:srgbClr val="646D72"/>
                </a:solidFill>
                <a:cs typeface="Times New Roman" pitchFamily="18" charset="0"/>
              </a:rPr>
              <a:t>If people are not free to make mistakes, how will that affect working relationships, and addressing and resolving problems or conflicts? </a:t>
            </a:r>
          </a:p>
          <a:p>
            <a:pPr marL="0" indent="0">
              <a:spcBef>
                <a:spcPct val="0"/>
              </a:spcBef>
              <a:spcAft>
                <a:spcPts val="590"/>
              </a:spcAft>
              <a:buClr>
                <a:schemeClr val="tx2"/>
              </a:buClr>
              <a:buSzTx/>
            </a:pPr>
            <a:r>
              <a:rPr lang="en-US" altLang="en-US" sz="1412" dirty="0">
                <a:solidFill>
                  <a:srgbClr val="646D72"/>
                </a:solidFill>
                <a:cs typeface="Times New Roman" pitchFamily="18" charset="0"/>
              </a:rPr>
              <a:t>How is creativity defined? </a:t>
            </a:r>
          </a:p>
          <a:p>
            <a:pPr marL="0" indent="0">
              <a:spcBef>
                <a:spcPct val="0"/>
              </a:spcBef>
              <a:spcAft>
                <a:spcPts val="590"/>
              </a:spcAft>
              <a:buClr>
                <a:schemeClr val="tx2"/>
              </a:buClr>
              <a:buSzTx/>
            </a:pPr>
            <a:r>
              <a:rPr lang="en-US" altLang="en-US" sz="1412" dirty="0">
                <a:solidFill>
                  <a:srgbClr val="646D72"/>
                </a:solidFill>
                <a:cs typeface="Times New Roman" pitchFamily="18" charset="0"/>
              </a:rPr>
              <a:t>How much humor is tolerated? When? In what form?</a:t>
            </a:r>
          </a:p>
          <a:p>
            <a:pPr>
              <a:spcBef>
                <a:spcPct val="0"/>
              </a:spcBef>
              <a:spcAft>
                <a:spcPts val="590"/>
              </a:spcAft>
              <a:buClr>
                <a:schemeClr val="tx2"/>
              </a:buClr>
              <a:buSzTx/>
              <a:buFont typeface="Wingdings" pitchFamily="2" charset="2"/>
              <a:buChar char="§"/>
            </a:pPr>
            <a:endParaRPr lang="en-US" altLang="en-US" sz="1235" dirty="0">
              <a:solidFill>
                <a:schemeClr val="tx1"/>
              </a:solidFill>
              <a:cs typeface="Times New Roman" pitchFamily="18" charset="0"/>
            </a:endParaRPr>
          </a:p>
          <a:p>
            <a:pPr>
              <a:spcBef>
                <a:spcPct val="0"/>
              </a:spcBef>
              <a:spcAft>
                <a:spcPts val="590"/>
              </a:spcAft>
              <a:buClr>
                <a:schemeClr val="tx2"/>
              </a:buClr>
              <a:buSzTx/>
            </a:pPr>
            <a:endParaRPr lang="en-US" altLang="en-US" sz="1235" dirty="0">
              <a:solidFill>
                <a:schemeClr val="tx1"/>
              </a:solidFill>
              <a:cs typeface="Times New Roman" pitchFamily="18" charset="0"/>
            </a:endParaRPr>
          </a:p>
          <a:p>
            <a:pPr>
              <a:spcBef>
                <a:spcPct val="0"/>
              </a:spcBef>
              <a:spcAft>
                <a:spcPts val="590"/>
              </a:spcAft>
              <a:buClr>
                <a:schemeClr val="tx2"/>
              </a:buClr>
              <a:buSzTx/>
            </a:pPr>
            <a:endParaRPr lang="en-US" altLang="en-US" sz="1235" dirty="0">
              <a:solidFill>
                <a:schemeClr val="tx1"/>
              </a:solidFill>
              <a:cs typeface="Times New Roman" pitchFamily="18" charset="0"/>
            </a:endParaRPr>
          </a:p>
          <a:p>
            <a:pPr>
              <a:spcBef>
                <a:spcPct val="0"/>
              </a:spcBef>
              <a:spcAft>
                <a:spcPts val="590"/>
              </a:spcAft>
              <a:buClr>
                <a:schemeClr val="tx2"/>
              </a:buClr>
              <a:buSzTx/>
            </a:pPr>
            <a:endParaRPr lang="en-US" altLang="en-US" sz="1235" dirty="0">
              <a:solidFill>
                <a:schemeClr val="tx1"/>
              </a:solidFill>
              <a:cs typeface="Times New Roman" pitchFamily="18" charset="0"/>
            </a:endParaRPr>
          </a:p>
          <a:p>
            <a:pPr>
              <a:spcBef>
                <a:spcPct val="0"/>
              </a:spcBef>
              <a:spcAft>
                <a:spcPts val="590"/>
              </a:spcAft>
              <a:buClr>
                <a:schemeClr val="tx2"/>
              </a:buClr>
              <a:buSzTx/>
            </a:pPr>
            <a:endParaRPr lang="en-US" altLang="en-US" sz="1235" dirty="0">
              <a:solidFill>
                <a:schemeClr val="tx1"/>
              </a:solidFill>
              <a:cs typeface="Arial" charset="0"/>
            </a:endParaRPr>
          </a:p>
        </p:txBody>
      </p:sp>
    </p:spTree>
    <p:extLst>
      <p:ext uri="{BB962C8B-B14F-4D97-AF65-F5344CB8AC3E}">
        <p14:creationId xmlns:p14="http://schemas.microsoft.com/office/powerpoint/2010/main" val="329239418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1180" y="415637"/>
            <a:ext cx="6209828" cy="816557"/>
          </a:xfrm>
        </p:spPr>
        <p:txBody>
          <a:bodyPr/>
          <a:lstStyle/>
          <a:p>
            <a:r>
              <a:rPr lang="en-US" altLang="en-US"/>
              <a:t>Eight Characteristics of </a:t>
            </a:r>
            <a:br>
              <a:rPr lang="en-US" altLang="en-US"/>
            </a:br>
            <a:r>
              <a:rPr lang="en-US" altLang="en-US"/>
              <a:t>Effective Teams</a:t>
            </a:r>
          </a:p>
        </p:txBody>
      </p:sp>
      <p:sp>
        <p:nvSpPr>
          <p:cNvPr id="17412" name="Text Placeholder 8"/>
          <p:cNvSpPr txBox="1">
            <a:spLocks/>
          </p:cNvSpPr>
          <p:nvPr/>
        </p:nvSpPr>
        <p:spPr bwMode="auto">
          <a:xfrm>
            <a:off x="406214" y="1872784"/>
            <a:ext cx="6045574" cy="6468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742950" indent="-285750"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marL="0" indent="0" eaLnBrk="1" hangingPunct="1">
              <a:spcBef>
                <a:spcPct val="0"/>
              </a:spcBef>
              <a:spcAft>
                <a:spcPts val="590"/>
              </a:spcAft>
              <a:buClr>
                <a:schemeClr val="tx2"/>
              </a:buClr>
              <a:buSzTx/>
              <a:defRPr/>
            </a:pPr>
            <a:r>
              <a:rPr lang="en-US" altLang="en-US" sz="1412" b="1" dirty="0">
                <a:solidFill>
                  <a:srgbClr val="646D72"/>
                </a:solidFill>
                <a:latin typeface="Arial" charset="0"/>
                <a:cs typeface="Times New Roman" pitchFamily="18" charset="0"/>
              </a:rPr>
              <a:t>6. Open Communication.</a:t>
            </a:r>
          </a:p>
          <a:p>
            <a:pPr marL="0" indent="0" eaLnBrk="1" hangingPunct="1">
              <a:spcBef>
                <a:spcPct val="0"/>
              </a:spcBef>
              <a:spcAft>
                <a:spcPts val="590"/>
              </a:spcAft>
              <a:buClr>
                <a:schemeClr val="tx2"/>
              </a:buClr>
              <a:buSzTx/>
              <a:defRPr/>
            </a:pPr>
            <a:r>
              <a:rPr lang="en-US" altLang="en-US" sz="1412" dirty="0">
                <a:solidFill>
                  <a:srgbClr val="646D72"/>
                </a:solidFill>
                <a:latin typeface="Arial" charset="0"/>
                <a:cs typeface="Times New Roman" pitchFamily="18" charset="0"/>
              </a:rPr>
              <a:t>Team members feel free to express their feelings about tasks as well as about the group’s operation. There are few hidden agendas. The members use effective listening techniques such as questioning, paraphrasing and summarizing to get out ideas. Communication takes place both inside and outside of meetings. There’s a lot of discussion in which virtually everyone participates, but the discussion remains pertinent to the task. If discussions go astray, someone brings it back. Members listen to each other. Every idea is given a hearing. People are not afraid of being foolish by putting forth a creative thought, even if it seems a bit extreme.</a:t>
            </a:r>
          </a:p>
          <a:p>
            <a:pPr marL="0" indent="0" eaLnBrk="1" hangingPunct="1">
              <a:spcBef>
                <a:spcPct val="0"/>
              </a:spcBef>
              <a:spcAft>
                <a:spcPts val="590"/>
              </a:spcAft>
              <a:buClr>
                <a:schemeClr val="tx2"/>
              </a:buClr>
              <a:buSzTx/>
              <a:defRPr/>
            </a:pPr>
            <a:r>
              <a:rPr lang="en-US" altLang="en-US" sz="1412" dirty="0">
                <a:solidFill>
                  <a:srgbClr val="646D72"/>
                </a:solidFill>
                <a:latin typeface="Arial" charset="0"/>
                <a:cs typeface="Times New Roman" pitchFamily="18" charset="0"/>
              </a:rPr>
              <a:t>Trust is necessary to develop and maintain open communication. Team members must have confidence that they can reveal aspects of themselves and their work without fear of reprisals or embarrassment. The higher the level of trust, the more risks team members are willing to take.</a:t>
            </a:r>
          </a:p>
          <a:p>
            <a:pPr marL="0" indent="0" eaLnBrk="1" hangingPunct="1">
              <a:spcBef>
                <a:spcPct val="0"/>
              </a:spcBef>
              <a:spcAft>
                <a:spcPts val="590"/>
              </a:spcAft>
              <a:buClr>
                <a:schemeClr val="tx2"/>
              </a:buClr>
              <a:buSzTx/>
              <a:defRPr/>
            </a:pPr>
            <a:r>
              <a:rPr lang="en-US" altLang="en-US" sz="1412" dirty="0">
                <a:solidFill>
                  <a:srgbClr val="646D72"/>
                </a:solidFill>
                <a:latin typeface="Arial" charset="0"/>
                <a:cs typeface="Times New Roman" pitchFamily="18" charset="0"/>
              </a:rPr>
              <a:t>Team members can encourage open communication and trust by:</a:t>
            </a:r>
          </a:p>
          <a:p>
            <a:pPr marL="252146" indent="-252146" eaLnBrk="1" hangingPunct="1">
              <a:spcBef>
                <a:spcPct val="0"/>
              </a:spcBef>
              <a:spcAft>
                <a:spcPts val="590"/>
              </a:spcAft>
              <a:buClr>
                <a:schemeClr val="accent1"/>
              </a:buClr>
              <a:buSzTx/>
              <a:buFont typeface="Arial" panose="020B0604020202020204" pitchFamily="34" charset="0"/>
              <a:buChar char="•"/>
              <a:defRPr/>
            </a:pPr>
            <a:r>
              <a:rPr lang="en-US" altLang="en-US" sz="1412" dirty="0">
                <a:solidFill>
                  <a:srgbClr val="646D72"/>
                </a:solidFill>
                <a:latin typeface="Arial" charset="0"/>
                <a:cs typeface="Times New Roman" pitchFamily="18" charset="0"/>
              </a:rPr>
              <a:t>Being dependable, being someone on whom the team can rely to deliver on commitments</a:t>
            </a:r>
          </a:p>
          <a:p>
            <a:pPr marL="252146" indent="-252146" eaLnBrk="1" hangingPunct="1">
              <a:spcBef>
                <a:spcPct val="0"/>
              </a:spcBef>
              <a:spcAft>
                <a:spcPts val="590"/>
              </a:spcAft>
              <a:buClr>
                <a:schemeClr val="accent1"/>
              </a:buClr>
              <a:buSzTx/>
              <a:buFont typeface="Arial" panose="020B0604020202020204" pitchFamily="34" charset="0"/>
              <a:buChar char="•"/>
              <a:defRPr/>
            </a:pPr>
            <a:r>
              <a:rPr lang="en-US" altLang="en-US" sz="1412" dirty="0">
                <a:solidFill>
                  <a:srgbClr val="646D72"/>
                </a:solidFill>
                <a:latin typeface="Arial" charset="0"/>
                <a:cs typeface="Times New Roman" pitchFamily="18" charset="0"/>
              </a:rPr>
              <a:t>Pitching in and helping other team members who need assistance</a:t>
            </a:r>
          </a:p>
          <a:p>
            <a:pPr marL="252146" indent="-252146" eaLnBrk="1" hangingPunct="1">
              <a:spcBef>
                <a:spcPct val="0"/>
              </a:spcBef>
              <a:spcAft>
                <a:spcPts val="590"/>
              </a:spcAft>
              <a:buClr>
                <a:schemeClr val="accent1"/>
              </a:buClr>
              <a:buSzTx/>
              <a:buFont typeface="Arial" panose="020B0604020202020204" pitchFamily="34" charset="0"/>
              <a:buChar char="•"/>
              <a:defRPr/>
            </a:pPr>
            <a:r>
              <a:rPr lang="en-US" altLang="en-US" sz="1412" dirty="0">
                <a:solidFill>
                  <a:srgbClr val="646D72"/>
                </a:solidFill>
                <a:latin typeface="Arial" charset="0"/>
                <a:cs typeface="Times New Roman" pitchFamily="18" charset="0"/>
              </a:rPr>
              <a:t>Reading and responding to nonverbal cues that suggest a lack of openness</a:t>
            </a:r>
          </a:p>
          <a:p>
            <a:pPr marL="252146" indent="-252146" eaLnBrk="1" hangingPunct="1">
              <a:spcBef>
                <a:spcPct val="0"/>
              </a:spcBef>
              <a:spcAft>
                <a:spcPts val="590"/>
              </a:spcAft>
              <a:buClr>
                <a:schemeClr val="accent1"/>
              </a:buClr>
              <a:buSzTx/>
              <a:buFont typeface="Arial" panose="020B0604020202020204" pitchFamily="34" charset="0"/>
              <a:buChar char="•"/>
              <a:defRPr/>
            </a:pPr>
            <a:r>
              <a:rPr lang="en-US" altLang="en-US" sz="1412" dirty="0">
                <a:solidFill>
                  <a:srgbClr val="646D72"/>
                </a:solidFill>
                <a:latin typeface="Arial" charset="0"/>
                <a:cs typeface="Times New Roman" pitchFamily="18" charset="0"/>
              </a:rPr>
              <a:t>Candidly sharing views and encouraging others to do the same</a:t>
            </a:r>
          </a:p>
        </p:txBody>
      </p:sp>
    </p:spTree>
    <p:extLst>
      <p:ext uri="{BB962C8B-B14F-4D97-AF65-F5344CB8AC3E}">
        <p14:creationId xmlns:p14="http://schemas.microsoft.com/office/powerpoint/2010/main" val="50329006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81180" y="415637"/>
            <a:ext cx="6209828" cy="816557"/>
          </a:xfrm>
        </p:spPr>
        <p:txBody>
          <a:bodyPr/>
          <a:lstStyle/>
          <a:p>
            <a:r>
              <a:rPr lang="en-US" altLang="en-US"/>
              <a:t>Eight Characteristics of </a:t>
            </a:r>
            <a:br>
              <a:rPr lang="en-US" altLang="en-US"/>
            </a:br>
            <a:r>
              <a:rPr lang="en-US" altLang="en-US"/>
              <a:t>Effective Teams</a:t>
            </a:r>
          </a:p>
        </p:txBody>
      </p:sp>
      <p:sp>
        <p:nvSpPr>
          <p:cNvPr id="16387" name="Text Placeholder 8"/>
          <p:cNvSpPr txBox="1">
            <a:spLocks/>
          </p:cNvSpPr>
          <p:nvPr/>
        </p:nvSpPr>
        <p:spPr bwMode="auto">
          <a:xfrm>
            <a:off x="406213" y="1872784"/>
            <a:ext cx="6045574" cy="651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dirty="0">
                <a:solidFill>
                  <a:srgbClr val="646D72"/>
                </a:solidFill>
                <a:cs typeface="Times New Roman" pitchFamily="18" charset="0"/>
              </a:rPr>
              <a:t>7. Straightforward Handling of Controversy.</a:t>
            </a:r>
          </a:p>
          <a:p>
            <a:pPr>
              <a:spcBef>
                <a:spcPct val="0"/>
              </a:spcBef>
              <a:spcAft>
                <a:spcPts val="590"/>
              </a:spcAft>
              <a:buClr>
                <a:schemeClr val="tx2"/>
              </a:buClr>
              <a:buSzTx/>
            </a:pPr>
            <a:r>
              <a:rPr lang="en-US" altLang="en-US" sz="1412" dirty="0">
                <a:solidFill>
                  <a:srgbClr val="646D72"/>
                </a:solidFill>
                <a:cs typeface="Times New Roman" pitchFamily="18" charset="0"/>
              </a:rPr>
              <a:t>There’s disagreement, but the team is comfortable with this and doesn’t avoid, smooth over or suppress conflict by opting for easy peaceful solutions. Reasons for differing points of view are carefully examined, and the group seeks to resolve rather than to create dissension. </a:t>
            </a:r>
          </a:p>
          <a:p>
            <a:pPr>
              <a:spcBef>
                <a:spcPct val="0"/>
              </a:spcBef>
              <a:spcAft>
                <a:spcPts val="590"/>
              </a:spcAft>
              <a:buClr>
                <a:schemeClr val="tx2"/>
              </a:buClr>
              <a:buSzTx/>
            </a:pPr>
            <a:r>
              <a:rPr lang="en-US" altLang="en-US" sz="1412" dirty="0">
                <a:solidFill>
                  <a:srgbClr val="646D72"/>
                </a:solidFill>
                <a:cs typeface="Times New Roman" pitchFamily="18" charset="0"/>
              </a:rPr>
              <a:t>Criticism is quick, frank and relatively comfortable. There’s little evidence of personal attack, either openly or hidden. Criticism has a constructive flavor oriented toward removing an obstacle that prevents the group from getting the job done. Team members maintain a collaborative, objective, analytical approach to differences of opinion. Members should be flexible and open to all points of view. Hostility can be diffused through the use of humor. Team members should back off when views aren’t being accepted by the rest of the team.</a:t>
            </a:r>
          </a:p>
          <a:p>
            <a:pPr>
              <a:spcBef>
                <a:spcPct val="0"/>
              </a:spcBef>
              <a:spcAft>
                <a:spcPts val="590"/>
              </a:spcAft>
              <a:buClr>
                <a:schemeClr val="tx2"/>
              </a:buClr>
              <a:buSzTx/>
            </a:pPr>
            <a:endParaRPr lang="en-US" altLang="en-US" sz="1412" dirty="0">
              <a:solidFill>
                <a:srgbClr val="646D72"/>
              </a:solidFill>
              <a:cs typeface="Times New Roman" pitchFamily="18" charset="0"/>
            </a:endParaRPr>
          </a:p>
          <a:p>
            <a:pPr>
              <a:spcBef>
                <a:spcPct val="0"/>
              </a:spcBef>
              <a:spcAft>
                <a:spcPts val="590"/>
              </a:spcAft>
              <a:buClr>
                <a:schemeClr val="tx2"/>
              </a:buClr>
              <a:buSzTx/>
            </a:pPr>
            <a:r>
              <a:rPr lang="en-US" altLang="en-US" sz="1412" b="1" dirty="0">
                <a:solidFill>
                  <a:srgbClr val="646D72"/>
                </a:solidFill>
                <a:cs typeface="Times New Roman" pitchFamily="18" charset="0"/>
              </a:rPr>
              <a:t>8. Self-Assessment.</a:t>
            </a:r>
          </a:p>
          <a:p>
            <a:pPr>
              <a:spcBef>
                <a:spcPct val="0"/>
              </a:spcBef>
              <a:spcAft>
                <a:spcPts val="590"/>
              </a:spcAft>
              <a:buClr>
                <a:schemeClr val="tx2"/>
              </a:buClr>
              <a:buSzTx/>
            </a:pPr>
            <a:r>
              <a:rPr lang="en-US" altLang="en-US" sz="1412" dirty="0">
                <a:solidFill>
                  <a:srgbClr val="646D72"/>
                </a:solidFill>
                <a:cs typeface="Times New Roman" pitchFamily="18" charset="0"/>
              </a:rPr>
              <a:t>Periodically, the team stops to examine how well it’s functioning and what may be interfering with its effectiveness. People are free to express how they feel the group is doing. There’s no indirect talking or hidden agendas. Everyone appears to know quite well how everybody else feels about any matter under discussion. The team frequently stops to examine how well it’s doing or what may be interfering with its operations. Any concerns are openly discussed and resolved.</a:t>
            </a:r>
          </a:p>
        </p:txBody>
      </p:sp>
    </p:spTree>
    <p:extLst>
      <p:ext uri="{BB962C8B-B14F-4D97-AF65-F5344CB8AC3E}">
        <p14:creationId xmlns:p14="http://schemas.microsoft.com/office/powerpoint/2010/main" val="213351159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818CE8FC-0987-48E3-89DA-7D2DEE40C393}">
  <ds:schemaRefs>
    <ds:schemaRef ds:uri="http://www.w3.org/XML/1998/namespace"/>
    <ds:schemaRef ds:uri="http://purl.org/dc/dcmitype/"/>
    <ds:schemaRef ds:uri="http://schemas.microsoft.com/office/2006/documentManagement/types"/>
    <ds:schemaRef ds:uri="8521867a-bdbc-4ac9-a562-0c4ec40f535f"/>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25133966-A559-40E9-90EE-1F909DF09F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C2E65B-5DE1-46DD-AE3E-1A83446AA2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17677</TotalTime>
  <Words>6543</Words>
  <Application>Microsoft Office PowerPoint</Application>
  <PresentationFormat>On-screen Show (4:3)</PresentationFormat>
  <Paragraphs>657</Paragraphs>
  <Slides>42</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Calibri</vt:lpstr>
      <vt:lpstr>Georgia</vt:lpstr>
      <vt:lpstr>System Font Regular</vt:lpstr>
      <vt:lpstr>Wingdings</vt:lpstr>
      <vt:lpstr>Master Theme</vt:lpstr>
      <vt:lpstr>How To Build  Successful Teams</vt:lpstr>
      <vt:lpstr>The Program</vt:lpstr>
      <vt:lpstr>Learning Points</vt:lpstr>
      <vt:lpstr>Benefits of Teamwork</vt:lpstr>
      <vt:lpstr>Eight Characteristics of  Effective Teams</vt:lpstr>
      <vt:lpstr>Eight Characteristics of  Effective Teams</vt:lpstr>
      <vt:lpstr>Eight Characteristics of  Effective Teams</vt:lpstr>
      <vt:lpstr>Eight Characteristics of  Effective Teams</vt:lpstr>
      <vt:lpstr>Eight Characteristics of  Effective Teams</vt:lpstr>
      <vt:lpstr>Goals and Objectives</vt:lpstr>
      <vt:lpstr>Managing Conflict</vt:lpstr>
      <vt:lpstr>Managing Conflict</vt:lpstr>
      <vt:lpstr>Team Development Survey</vt:lpstr>
      <vt:lpstr>Team Development Survey</vt:lpstr>
      <vt:lpstr>Eight Qualities of an  Effective Team Member</vt:lpstr>
      <vt:lpstr>Eight Qualities of an  Effective Team Member</vt:lpstr>
      <vt:lpstr>Eight Qualities of an  Effective Team Member</vt:lpstr>
      <vt:lpstr>Eight Qualities of an  Effective Team Member</vt:lpstr>
      <vt:lpstr>Eight Qualities of an  Effective Team Member</vt:lpstr>
      <vt:lpstr>Eight Qualities of an  Effective Team Member</vt:lpstr>
      <vt:lpstr>Eight Qualities of an  Effective Team Member </vt:lpstr>
      <vt:lpstr>Work Styles Inventory</vt:lpstr>
      <vt:lpstr>Work Styles Inventory </vt:lpstr>
      <vt:lpstr>Work Styles Inventory</vt:lpstr>
      <vt:lpstr>Work Styles Inventory</vt:lpstr>
      <vt:lpstr>Types</vt:lpstr>
      <vt:lpstr>Types</vt:lpstr>
      <vt:lpstr>Analyticals</vt:lpstr>
      <vt:lpstr>Drivers</vt:lpstr>
      <vt:lpstr>Expressives</vt:lpstr>
      <vt:lpstr>Amiables</vt:lpstr>
      <vt:lpstr>Taking Action</vt:lpstr>
      <vt:lpstr>Taking Action</vt:lpstr>
      <vt:lpstr>Strategies for Interaction</vt:lpstr>
      <vt:lpstr>Strategies for Interaction</vt:lpstr>
      <vt:lpstr>Warning Signs</vt:lpstr>
      <vt:lpstr>Warning Signs</vt:lpstr>
      <vt:lpstr>Warning Signs</vt:lpstr>
      <vt:lpstr>Warning Signs</vt:lpstr>
      <vt:lpstr>Qualities I Bring</vt:lpstr>
      <vt:lpstr>Make Your Action Plan</vt:lpstr>
      <vt:lpstr>About Professional Support</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HowtoBuildSuccessfulTeamEmpl</dc:title>
  <dc:creator>YMM</dc:creator>
  <cp:lastModifiedBy>Jessica Strange</cp:lastModifiedBy>
  <cp:revision>366</cp:revision>
  <cp:lastPrinted>2018-10-12T14:46:21Z</cp:lastPrinted>
  <dcterms:created xsi:type="dcterms:W3CDTF">2010-06-15T23:09:07Z</dcterms:created>
  <dcterms:modified xsi:type="dcterms:W3CDTF">2022-02-09T17:03:17Z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95200</vt:r8>
  </property>
</Properties>
</file>