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422" r:id="rId4"/>
  </p:sldMasterIdLst>
  <p:notesMasterIdLst>
    <p:notesMasterId r:id="rId29"/>
  </p:notesMasterIdLst>
  <p:handoutMasterIdLst>
    <p:handoutMasterId r:id="rId30"/>
  </p:handoutMasterIdLst>
  <p:sldIdLst>
    <p:sldId id="280" r:id="rId5"/>
    <p:sldId id="284" r:id="rId6"/>
    <p:sldId id="286" r:id="rId7"/>
    <p:sldId id="288" r:id="rId8"/>
    <p:sldId id="290" r:id="rId9"/>
    <p:sldId id="292" r:id="rId10"/>
    <p:sldId id="294" r:id="rId11"/>
    <p:sldId id="295" r:id="rId12"/>
    <p:sldId id="296" r:id="rId13"/>
    <p:sldId id="298" r:id="rId14"/>
    <p:sldId id="299" r:id="rId15"/>
    <p:sldId id="301" r:id="rId16"/>
    <p:sldId id="303" r:id="rId17"/>
    <p:sldId id="304" r:id="rId18"/>
    <p:sldId id="306" r:id="rId19"/>
    <p:sldId id="307" r:id="rId20"/>
    <p:sldId id="310" r:id="rId21"/>
    <p:sldId id="312" r:id="rId22"/>
    <p:sldId id="314" r:id="rId23"/>
    <p:sldId id="316" r:id="rId24"/>
    <p:sldId id="318" r:id="rId25"/>
    <p:sldId id="320" r:id="rId26"/>
    <p:sldId id="321" r:id="rId27"/>
    <p:sldId id="324" r:id="rId28"/>
  </p:sldIdLst>
  <p:sldSz cx="6858000" cy="9144000" type="screen4x3"/>
  <p:notesSz cx="7102475" cy="9388475"/>
  <p:defaultTextStyle>
    <a:defPPr>
      <a:defRPr lang="en-US"/>
    </a:defPPr>
    <a:lvl1pPr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5pPr>
    <a:lvl6pPr marL="2286000" algn="l" defTabSz="914400" rtl="0" eaLnBrk="1" latinLnBrk="0" hangingPunct="1">
      <a:defRPr sz="2200" kern="1200">
        <a:solidFill>
          <a:srgbClr val="646D72"/>
        </a:solidFill>
        <a:latin typeface="Arial" charset="0"/>
        <a:ea typeface="ＭＳ Ｐゴシック" pitchFamily="34" charset="-128"/>
        <a:cs typeface="+mn-cs"/>
      </a:defRPr>
    </a:lvl6pPr>
    <a:lvl7pPr marL="2743200" algn="l" defTabSz="914400" rtl="0" eaLnBrk="1" latinLnBrk="0" hangingPunct="1">
      <a:defRPr sz="2200" kern="1200">
        <a:solidFill>
          <a:srgbClr val="646D72"/>
        </a:solidFill>
        <a:latin typeface="Arial" charset="0"/>
        <a:ea typeface="ＭＳ Ｐゴシック" pitchFamily="34" charset="-128"/>
        <a:cs typeface="+mn-cs"/>
      </a:defRPr>
    </a:lvl7pPr>
    <a:lvl8pPr marL="3200400" algn="l" defTabSz="914400" rtl="0" eaLnBrk="1" latinLnBrk="0" hangingPunct="1">
      <a:defRPr sz="2200" kern="1200">
        <a:solidFill>
          <a:srgbClr val="646D72"/>
        </a:solidFill>
        <a:latin typeface="Arial" charset="0"/>
        <a:ea typeface="ＭＳ Ｐゴシック" pitchFamily="34" charset="-128"/>
        <a:cs typeface="+mn-cs"/>
      </a:defRPr>
    </a:lvl8pPr>
    <a:lvl9pPr marL="3657600" algn="l" defTabSz="914400" rtl="0" eaLnBrk="1" latinLnBrk="0" hangingPunct="1">
      <a:defRPr sz="2200" kern="1200">
        <a:solidFill>
          <a:srgbClr val="646D72"/>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yP" initials="A"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66" autoAdjust="0"/>
    <p:restoredTop sz="94709"/>
  </p:normalViewPr>
  <p:slideViewPr>
    <p:cSldViewPr snapToGrid="0" showGuides="1">
      <p:cViewPr varScale="1">
        <p:scale>
          <a:sx n="86" d="100"/>
          <a:sy n="86" d="100"/>
        </p:scale>
        <p:origin x="3510" y="96"/>
      </p:cViewPr>
      <p:guideLst>
        <p:guide orient="horz" pos="2880"/>
        <p:guide pos="2160"/>
      </p:guideLst>
    </p:cSldViewPr>
  </p:slideViewPr>
  <p:notesTextViewPr>
    <p:cViewPr>
      <p:scale>
        <a:sx n="100" d="100"/>
        <a:sy n="100" d="100"/>
      </p:scale>
      <p:origin x="0" y="0"/>
    </p:cViewPr>
  </p:notesTextViewPr>
  <p:sorterViewPr>
    <p:cViewPr>
      <p:scale>
        <a:sx n="40" d="100"/>
        <a:sy n="40" d="100"/>
      </p:scale>
      <p:origin x="0" y="7978"/>
    </p:cViewPr>
  </p:sorter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sz="quarter" idx="1"/>
          </p:nvPr>
        </p:nvSpPr>
        <p:spPr bwMode="auto">
          <a:xfrm>
            <a:off x="4022725"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r" defTabSz="470438" eaLnBrk="1" hangingPunct="1">
              <a:defRPr sz="1300">
                <a:solidFill>
                  <a:schemeClr val="tx1"/>
                </a:solidFill>
                <a:latin typeface="Arial" pitchFamily="34" charset="0"/>
              </a:defRPr>
            </a:lvl1pPr>
          </a:lstStyle>
          <a:p>
            <a:pPr>
              <a:defRPr/>
            </a:pPr>
            <a:fld id="{3E55A8F8-5A55-4A42-894B-995EF3772331}" type="datetime1">
              <a:rPr lang="en-US" altLang="en-US"/>
              <a:pPr>
                <a:defRPr/>
              </a:pPr>
              <a:t>3/21/2022</a:t>
            </a:fld>
            <a:endParaRPr lang="en-US" altLang="en-US" dirty="0"/>
          </a:p>
        </p:txBody>
      </p:sp>
      <p:sp>
        <p:nvSpPr>
          <p:cNvPr id="4" name="Footer Placeholder 3"/>
          <p:cNvSpPr>
            <a:spLocks noGrp="1"/>
          </p:cNvSpPr>
          <p:nvPr>
            <p:ph type="ftr" sz="quarter" idx="2"/>
          </p:nvPr>
        </p:nvSpPr>
        <p:spPr bwMode="auto">
          <a:xfrm>
            <a:off x="0"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5" name="Slide Number Placeholder 4"/>
          <p:cNvSpPr>
            <a:spLocks noGrp="1"/>
          </p:cNvSpPr>
          <p:nvPr>
            <p:ph type="sldNum" sz="quarter" idx="3"/>
          </p:nvPr>
        </p:nvSpPr>
        <p:spPr bwMode="auto">
          <a:xfrm>
            <a:off x="4022725"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r" defTabSz="469900" eaLnBrk="1" hangingPunct="1">
              <a:defRPr sz="1300">
                <a:solidFill>
                  <a:schemeClr val="tx1"/>
                </a:solidFill>
              </a:defRPr>
            </a:lvl1pPr>
          </a:lstStyle>
          <a:p>
            <a:pPr>
              <a:defRPr/>
            </a:pPr>
            <a:fld id="{D130B199-6D3F-4ABF-9A60-DEDB9A413188}" type="slidenum">
              <a:rPr lang="en-US" altLang="en-US"/>
              <a:pPr>
                <a:defRPr/>
              </a:pPr>
              <a:t>‹#›</a:t>
            </a:fld>
            <a:endParaRPr lang="en-US" altLang="en-US"/>
          </a:p>
        </p:txBody>
      </p:sp>
    </p:spTree>
    <p:extLst>
      <p:ext uri="{BB962C8B-B14F-4D97-AF65-F5344CB8AC3E}">
        <p14:creationId xmlns:p14="http://schemas.microsoft.com/office/powerpoint/2010/main" val="492022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idx="1"/>
          </p:nvPr>
        </p:nvSpPr>
        <p:spPr bwMode="auto">
          <a:xfrm>
            <a:off x="4022725"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r" defTabSz="470438" eaLnBrk="1" hangingPunct="1">
              <a:defRPr sz="1300">
                <a:solidFill>
                  <a:schemeClr val="tx1"/>
                </a:solidFill>
                <a:latin typeface="Arial" pitchFamily="34" charset="0"/>
              </a:defRPr>
            </a:lvl1pPr>
          </a:lstStyle>
          <a:p>
            <a:pPr>
              <a:defRPr/>
            </a:pPr>
            <a:fld id="{EEE64B4B-E236-4C8E-989D-0F297DBF06E8}" type="datetime1">
              <a:rPr lang="en-US" altLang="en-US"/>
              <a:pPr>
                <a:defRPr/>
              </a:pPr>
              <a:t>3/21/2022</a:t>
            </a:fld>
            <a:endParaRPr lang="en-US" altLang="en-US" dirty="0"/>
          </a:p>
        </p:txBody>
      </p:sp>
      <p:sp>
        <p:nvSpPr>
          <p:cNvPr id="50180" name="Slide Image Placeholder 3"/>
          <p:cNvSpPr>
            <a:spLocks noGrp="1" noRot="1" noChangeAspect="1"/>
          </p:cNvSpPr>
          <p:nvPr>
            <p:ph type="sldImg" idx="2"/>
          </p:nvPr>
        </p:nvSpPr>
        <p:spPr bwMode="auto">
          <a:xfrm>
            <a:off x="2232025" y="704850"/>
            <a:ext cx="2638425" cy="35210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a:spLocks noGrp="1"/>
          </p:cNvSpPr>
          <p:nvPr>
            <p:ph type="body" sz="quarter" idx="3"/>
          </p:nvPr>
        </p:nvSpPr>
        <p:spPr bwMode="auto">
          <a:xfrm>
            <a:off x="711200" y="4459288"/>
            <a:ext cx="5680075" cy="422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p:cNvSpPr>
            <a:spLocks noGrp="1"/>
          </p:cNvSpPr>
          <p:nvPr>
            <p:ph type="ftr" sz="quarter" idx="4"/>
          </p:nvPr>
        </p:nvSpPr>
        <p:spPr bwMode="auto">
          <a:xfrm>
            <a:off x="0"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7" name="Slide Number Placeholder 6"/>
          <p:cNvSpPr>
            <a:spLocks noGrp="1"/>
          </p:cNvSpPr>
          <p:nvPr>
            <p:ph type="sldNum" sz="quarter" idx="5"/>
          </p:nvPr>
        </p:nvSpPr>
        <p:spPr bwMode="auto">
          <a:xfrm>
            <a:off x="4022725"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r" defTabSz="469900" eaLnBrk="1" hangingPunct="1">
              <a:defRPr sz="1300">
                <a:solidFill>
                  <a:schemeClr val="tx1"/>
                </a:solidFill>
              </a:defRPr>
            </a:lvl1pPr>
          </a:lstStyle>
          <a:p>
            <a:pPr>
              <a:defRPr/>
            </a:pPr>
            <a:fld id="{583A3544-2A2F-4EC1-B6C8-E3ACD8EA65A9}" type="slidenum">
              <a:rPr lang="en-US" altLang="en-US"/>
              <a:pPr>
                <a:defRPr/>
              </a:pPr>
              <a:t>‹#›</a:t>
            </a:fld>
            <a:endParaRPr lang="en-US" altLang="en-US"/>
          </a:p>
        </p:txBody>
      </p:sp>
    </p:spTree>
    <p:extLst>
      <p:ext uri="{BB962C8B-B14F-4D97-AF65-F5344CB8AC3E}">
        <p14:creationId xmlns:p14="http://schemas.microsoft.com/office/powerpoint/2010/main" val="219762923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2197100" y="696913"/>
            <a:ext cx="2616200" cy="3486150"/>
          </a:xfrm>
          <a:ln/>
        </p:spPr>
      </p:sp>
      <p:sp>
        <p:nvSpPr>
          <p:cNvPr id="5222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222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E58C48B-08A3-410B-8A22-1FA806A04D5F}"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094180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2197100" y="696913"/>
            <a:ext cx="2616200" cy="3486150"/>
          </a:xfrm>
          <a:ln/>
        </p:spPr>
      </p:sp>
      <p:sp>
        <p:nvSpPr>
          <p:cNvPr id="6861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861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61B2DBF-6DB5-476C-A3BA-8449FEC49930}" type="slidenum">
              <a:rPr lang="en-US" altLang="en-US">
                <a:solidFill>
                  <a:srgbClr val="646D72"/>
                </a:solidFill>
                <a:latin typeface="Calibri" pitchFamily="34" charset="0"/>
              </a:rPr>
              <a:pPr algn="r" eaLnBrk="1" hangingPunct="1">
                <a:spcBef>
                  <a:spcPct val="0"/>
                </a:spcBef>
              </a:pPr>
              <a:t>12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489714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2197100" y="696913"/>
            <a:ext cx="2616200" cy="3486150"/>
          </a:xfrm>
          <a:ln/>
        </p:spPr>
      </p:sp>
      <p:sp>
        <p:nvSpPr>
          <p:cNvPr id="7065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066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0CC0194-EC27-4AB9-BA80-95F97528B5F2}" type="slidenum">
              <a:rPr lang="en-US" altLang="en-US">
                <a:solidFill>
                  <a:srgbClr val="646D72"/>
                </a:solidFill>
                <a:latin typeface="Calibri" pitchFamily="34" charset="0"/>
              </a:rPr>
              <a:pPr algn="r" eaLnBrk="1" hangingPunct="1">
                <a:spcBef>
                  <a:spcPct val="0"/>
                </a:spcBef>
              </a:pPr>
              <a:t>13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05696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2197100" y="696913"/>
            <a:ext cx="2616200" cy="3486150"/>
          </a:xfrm>
          <a:ln/>
        </p:spPr>
      </p:sp>
      <p:sp>
        <p:nvSpPr>
          <p:cNvPr id="716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168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D290607-125D-4FAD-AB41-C1EFB4127C36}" type="slidenum">
              <a:rPr lang="en-US" altLang="en-US">
                <a:solidFill>
                  <a:srgbClr val="646D72"/>
                </a:solidFill>
                <a:latin typeface="Calibri" pitchFamily="34" charset="0"/>
              </a:rPr>
              <a:pPr algn="r" eaLnBrk="1" hangingPunct="1">
                <a:spcBef>
                  <a:spcPct val="0"/>
                </a:spcBef>
              </a:pPr>
              <a:t>14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0967223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2197100" y="696913"/>
            <a:ext cx="2616200" cy="3486150"/>
          </a:xfrm>
          <a:ln/>
        </p:spPr>
      </p:sp>
      <p:sp>
        <p:nvSpPr>
          <p:cNvPr id="7373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373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AD4B255-58F1-4E7D-A030-14E74F25901E}"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67590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2197100" y="696913"/>
            <a:ext cx="2616200" cy="3486150"/>
          </a:xfrm>
          <a:ln/>
        </p:spPr>
      </p:sp>
      <p:sp>
        <p:nvSpPr>
          <p:cNvPr id="747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475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897B56E-8F0F-42ED-A37E-235A836F72E8}" type="slidenum">
              <a:rPr lang="en-US" altLang="en-US">
                <a:solidFill>
                  <a:srgbClr val="646D72"/>
                </a:solidFill>
                <a:latin typeface="Calibri" pitchFamily="34" charset="0"/>
              </a:rPr>
              <a:pPr algn="r" eaLnBrk="1" hangingPunct="1">
                <a:spcBef>
                  <a:spcPct val="0"/>
                </a:spcBef>
              </a:pPr>
              <a:t>16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398518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2197100" y="696913"/>
            <a:ext cx="2616200" cy="3486150"/>
          </a:xfrm>
          <a:ln/>
        </p:spPr>
      </p:sp>
      <p:sp>
        <p:nvSpPr>
          <p:cNvPr id="7782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782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375C31D-FE1F-4D80-B429-FF4BF4DF9C55}" type="slidenum">
              <a:rPr lang="en-US" altLang="en-US">
                <a:solidFill>
                  <a:srgbClr val="646D72"/>
                </a:solidFill>
                <a:latin typeface="Calibri" pitchFamily="34" charset="0"/>
              </a:rPr>
              <a:pPr algn="r" eaLnBrk="1" hangingPunct="1">
                <a:spcBef>
                  <a:spcPct val="0"/>
                </a:spcBef>
              </a:pPr>
              <a:t>17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070822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2197100" y="696913"/>
            <a:ext cx="2616200" cy="3486150"/>
          </a:xfrm>
          <a:ln/>
        </p:spPr>
      </p:sp>
      <p:sp>
        <p:nvSpPr>
          <p:cNvPr id="7987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987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5F323ED-383F-4092-B556-D602FB955C48}" type="slidenum">
              <a:rPr lang="en-US" altLang="en-US">
                <a:solidFill>
                  <a:srgbClr val="646D72"/>
                </a:solidFill>
                <a:latin typeface="Calibri" pitchFamily="34" charset="0"/>
              </a:rPr>
              <a:pPr algn="r" eaLnBrk="1" hangingPunct="1">
                <a:spcBef>
                  <a:spcPct val="0"/>
                </a:spcBef>
              </a:pPr>
              <a:t>18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7498014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2197100" y="696913"/>
            <a:ext cx="2616200" cy="3486150"/>
          </a:xfrm>
          <a:ln/>
        </p:spPr>
      </p:sp>
      <p:sp>
        <p:nvSpPr>
          <p:cNvPr id="8192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192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896C217-0385-446B-843A-3429662489AF}" type="slidenum">
              <a:rPr lang="en-US" altLang="en-US">
                <a:solidFill>
                  <a:srgbClr val="646D72"/>
                </a:solidFill>
                <a:latin typeface="Calibri" pitchFamily="34" charset="0"/>
              </a:rPr>
              <a:pPr algn="r" eaLnBrk="1" hangingPunct="1">
                <a:spcBef>
                  <a:spcPct val="0"/>
                </a:spcBef>
              </a:pPr>
              <a:t>19</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691642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2197100" y="696913"/>
            <a:ext cx="2616200" cy="3486150"/>
          </a:xfrm>
          <a:ln/>
        </p:spPr>
      </p:sp>
      <p:sp>
        <p:nvSpPr>
          <p:cNvPr id="8397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397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9ADFC4F-AC34-410B-8C8F-359E5D6FD960}" type="slidenum">
              <a:rPr lang="en-US" altLang="en-US">
                <a:solidFill>
                  <a:srgbClr val="646D72"/>
                </a:solidFill>
                <a:latin typeface="Calibri" pitchFamily="34" charset="0"/>
              </a:rPr>
              <a:pPr algn="r" eaLnBrk="1" hangingPunct="1">
                <a:spcBef>
                  <a:spcPct val="0"/>
                </a:spcBef>
              </a:pPr>
              <a:t>20</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4245431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xfrm>
            <a:off x="2197100" y="696913"/>
            <a:ext cx="2616200" cy="3486150"/>
          </a:xfrm>
          <a:ln/>
        </p:spPr>
      </p:sp>
      <p:sp>
        <p:nvSpPr>
          <p:cNvPr id="8601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602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A5D2450-F33D-4F9B-A643-ABBD590FA375}" type="slidenum">
              <a:rPr lang="en-US" altLang="en-US">
                <a:solidFill>
                  <a:srgbClr val="646D72"/>
                </a:solidFill>
                <a:latin typeface="Calibri" pitchFamily="34" charset="0"/>
              </a:rPr>
              <a:pPr algn="r" eaLnBrk="1" hangingPunct="1">
                <a:spcBef>
                  <a:spcPct val="0"/>
                </a:spcBef>
              </a:pPr>
              <a:t>21</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009697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97100" y="696913"/>
            <a:ext cx="2616200" cy="3486150"/>
          </a:xfrm>
          <a:ln/>
        </p:spPr>
      </p:sp>
      <p:sp>
        <p:nvSpPr>
          <p:cNvPr id="552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530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AEDA308-AC0E-45AC-8114-7D50F0C8FFCB}" type="slidenum">
              <a:rPr lang="en-US" altLang="en-US">
                <a:solidFill>
                  <a:srgbClr val="646D72"/>
                </a:solidFill>
                <a:latin typeface="Calibri" pitchFamily="34" charset="0"/>
              </a:rPr>
              <a:pPr algn="r" eaLnBrk="1" hangingPunct="1">
                <a:spcBef>
                  <a:spcPct val="0"/>
                </a:spcBef>
              </a:pPr>
              <a:t>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7463507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2197100" y="696913"/>
            <a:ext cx="2616200" cy="3486150"/>
          </a:xfrm>
          <a:ln/>
        </p:spPr>
      </p:sp>
      <p:sp>
        <p:nvSpPr>
          <p:cNvPr id="8806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806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3A7CE0D-B4A7-4DCB-9A36-9145D7F75F32}" type="slidenum">
              <a:rPr lang="en-US" altLang="en-US">
                <a:solidFill>
                  <a:srgbClr val="646D72"/>
                </a:solidFill>
                <a:latin typeface="Calibri" pitchFamily="34" charset="0"/>
              </a:rPr>
              <a:pPr algn="r" eaLnBrk="1" hangingPunct="1">
                <a:spcBef>
                  <a:spcPct val="0"/>
                </a:spcBef>
              </a:pPr>
              <a:t>22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8760464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2197100" y="696913"/>
            <a:ext cx="2616200" cy="3486150"/>
          </a:xfrm>
          <a:ln/>
        </p:spPr>
      </p:sp>
      <p:sp>
        <p:nvSpPr>
          <p:cNvPr id="890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9092" name="Slide Number Placeholder 3"/>
          <p:cNvSpPr>
            <a:spLocks noGrp="1"/>
          </p:cNvSpPr>
          <p:nvPr>
            <p:ph type="sldNum" sz="quarter" idx="5"/>
          </p:nvPr>
        </p:nvSpPr>
        <p:spPr>
          <a:noFill/>
        </p:spPr>
        <p:txBody>
          <a:bodyPr/>
          <a:lstStyle>
            <a:lvl1pPr defTabSz="464637">
              <a:spcBef>
                <a:spcPct val="30000"/>
              </a:spcBef>
              <a:defRPr sz="1200">
                <a:solidFill>
                  <a:schemeClr val="tx1"/>
                </a:solidFill>
                <a:latin typeface="Arial" charset="0"/>
                <a:ea typeface="ＭＳ Ｐゴシック" pitchFamily="34" charset="-128"/>
              </a:defRPr>
            </a:lvl1pPr>
            <a:lvl2pPr marL="715792" indent="-273131" defTabSz="464637">
              <a:spcBef>
                <a:spcPct val="30000"/>
              </a:spcBef>
              <a:defRPr sz="1200">
                <a:solidFill>
                  <a:schemeClr val="tx1"/>
                </a:solidFill>
                <a:latin typeface="Arial" charset="0"/>
                <a:ea typeface="ＭＳ Ｐゴシック" pitchFamily="34" charset="-128"/>
              </a:defRPr>
            </a:lvl2pPr>
            <a:lvl3pPr marL="1100374" indent="-218192" defTabSz="464637">
              <a:spcBef>
                <a:spcPct val="30000"/>
              </a:spcBef>
              <a:defRPr sz="1200">
                <a:solidFill>
                  <a:schemeClr val="tx1"/>
                </a:solidFill>
                <a:latin typeface="Arial" charset="0"/>
                <a:ea typeface="ＭＳ Ｐゴシック" pitchFamily="34" charset="-128"/>
              </a:defRPr>
            </a:lvl3pPr>
            <a:lvl4pPr marL="1539896" indent="-218192" defTabSz="464637">
              <a:spcBef>
                <a:spcPct val="30000"/>
              </a:spcBef>
              <a:defRPr sz="1200">
                <a:solidFill>
                  <a:schemeClr val="tx1"/>
                </a:solidFill>
                <a:latin typeface="Arial" charset="0"/>
                <a:ea typeface="ＭＳ Ｐゴシック" pitchFamily="34" charset="-128"/>
              </a:defRPr>
            </a:lvl4pPr>
            <a:lvl5pPr marL="1980987" indent="-218192" defTabSz="464637">
              <a:spcBef>
                <a:spcPct val="30000"/>
              </a:spcBef>
              <a:defRPr sz="1200">
                <a:solidFill>
                  <a:schemeClr val="tx1"/>
                </a:solidFill>
                <a:latin typeface="Arial" charset="0"/>
                <a:ea typeface="ＭＳ Ｐゴシック" pitchFamily="34" charset="-128"/>
              </a:defRPr>
            </a:lvl5pPr>
            <a:lvl6pPr marL="2433066"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6pPr>
            <a:lvl7pPr marL="2885145"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7pPr>
            <a:lvl8pPr marL="3337225"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8pPr>
            <a:lvl9pPr marL="3789304"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07E6A5EC-B7FD-4306-A264-A8E340651250}" type="slidenum">
              <a:rPr lang="en-US" altLang="en-US" sz="1300"/>
              <a:pPr>
                <a:spcBef>
                  <a:spcPct val="0"/>
                </a:spcBef>
              </a:pPr>
              <a:t>23</a:t>
            </a:fld>
            <a:endParaRPr lang="en-US" altLang="en-US" sz="1300"/>
          </a:p>
        </p:txBody>
      </p:sp>
    </p:spTree>
    <p:extLst>
      <p:ext uri="{BB962C8B-B14F-4D97-AF65-F5344CB8AC3E}">
        <p14:creationId xmlns:p14="http://schemas.microsoft.com/office/powerpoint/2010/main" val="30150906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24</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621064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2197100" y="696913"/>
            <a:ext cx="2616200" cy="3486150"/>
          </a:xfrm>
          <a:ln/>
        </p:spPr>
      </p:sp>
      <p:sp>
        <p:nvSpPr>
          <p:cNvPr id="573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734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B10A20C-418C-441B-9FCA-A573B67C8FCB}"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696156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2197100" y="696913"/>
            <a:ext cx="2616200" cy="3486150"/>
          </a:xfrm>
          <a:ln/>
        </p:spPr>
      </p:sp>
      <p:sp>
        <p:nvSpPr>
          <p:cNvPr id="593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939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B48D9AF-9BC3-4A66-B8A2-FFE155921DDD}" type="slidenum">
              <a:rPr lang="en-US" altLang="en-US">
                <a:solidFill>
                  <a:srgbClr val="646D72"/>
                </a:solidFill>
                <a:latin typeface="Calibri" pitchFamily="34" charset="0"/>
              </a:rPr>
              <a:pPr algn="r" eaLnBrk="1" hangingPunct="1">
                <a:spcBef>
                  <a:spcPct val="0"/>
                </a:spcBef>
              </a:pPr>
              <a:t>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936702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197100" y="696913"/>
            <a:ext cx="2616200" cy="348615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962E8EC-FFC3-453A-B993-F804F867204A}" type="slidenum">
              <a:rPr lang="en-US" altLang="en-US">
                <a:solidFill>
                  <a:srgbClr val="646D72"/>
                </a:solidFill>
                <a:latin typeface="Calibri" pitchFamily="34" charset="0"/>
              </a:rPr>
              <a:pPr algn="r" eaLnBrk="1" hangingPunct="1">
                <a:spcBef>
                  <a:spcPct val="0"/>
                </a:spcBef>
              </a:pPr>
              <a:t>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707339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6C971E0-51E5-4292-BE7D-8874A9A7CDFB}" type="slidenum">
              <a:rPr lang="en-US" altLang="en-US">
                <a:solidFill>
                  <a:srgbClr val="646D72"/>
                </a:solidFill>
                <a:latin typeface="Calibri" pitchFamily="34" charset="0"/>
              </a:rPr>
              <a:pPr algn="r" eaLnBrk="1" hangingPunct="1">
                <a:spcBef>
                  <a:spcPct val="0"/>
                </a:spcBef>
              </a:pPr>
              <a:t>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73538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2197100" y="696913"/>
            <a:ext cx="2616200" cy="3486150"/>
          </a:xfrm>
          <a:ln/>
        </p:spPr>
      </p:sp>
      <p:sp>
        <p:nvSpPr>
          <p:cNvPr id="634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349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172A0B35-D621-49EE-BC76-7AF633B03DB0}" type="slidenum">
              <a:rPr lang="en-US" altLang="en-US">
                <a:solidFill>
                  <a:srgbClr val="646D72"/>
                </a:solidFill>
                <a:latin typeface="Calibri" pitchFamily="34" charset="0"/>
              </a:rPr>
              <a:pPr algn="r" eaLnBrk="1" hangingPunct="1">
                <a:spcBef>
                  <a:spcPct val="0"/>
                </a:spcBef>
              </a:pPr>
              <a:t>9</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638081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197100" y="696913"/>
            <a:ext cx="2616200" cy="3486150"/>
          </a:xfrm>
          <a:ln/>
        </p:spPr>
      </p:sp>
      <p:sp>
        <p:nvSpPr>
          <p:cNvPr id="655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554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D6AE3C9-E31C-4514-9B17-D3E222268ED5}" type="slidenum">
              <a:rPr lang="en-US" altLang="en-US">
                <a:solidFill>
                  <a:srgbClr val="646D72"/>
                </a:solidFill>
                <a:latin typeface="Calibri" pitchFamily="34" charset="0"/>
              </a:rPr>
              <a:pPr algn="r" eaLnBrk="1" hangingPunct="1">
                <a:spcBef>
                  <a:spcPct val="0"/>
                </a:spcBef>
              </a:pPr>
              <a:t>10</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465417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2197100" y="696913"/>
            <a:ext cx="2616200" cy="3486150"/>
          </a:xfrm>
          <a:ln/>
        </p:spPr>
      </p:sp>
      <p:sp>
        <p:nvSpPr>
          <p:cNvPr id="6656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656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D7A9AD2-FD34-46B8-8919-512DCD4DA2BF}" type="slidenum">
              <a:rPr lang="en-US" altLang="en-US">
                <a:solidFill>
                  <a:srgbClr val="646D72"/>
                </a:solidFill>
                <a:latin typeface="Calibri" pitchFamily="34" charset="0"/>
              </a:rPr>
              <a:pPr algn="r" eaLnBrk="1" hangingPunct="1">
                <a:spcBef>
                  <a:spcPct val="0"/>
                </a:spcBef>
              </a:pPr>
              <a:t>11</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0824332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295360" y="8428737"/>
            <a:ext cx="2343625" cy="596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056279" y="2413000"/>
            <a:ext cx="4670629" cy="1594555"/>
          </a:xfrm>
        </p:spPr>
        <p:txBody>
          <a:bodyPr anchor="b">
            <a:noAutofit/>
          </a:bodyPr>
          <a:lstStyle>
            <a:lvl1pPr algn="l">
              <a:defRPr sz="3353"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056279" y="3988269"/>
            <a:ext cx="4670629" cy="733823"/>
          </a:xfrm>
        </p:spPr>
        <p:txBody>
          <a:bodyPr>
            <a:noAutofit/>
          </a:bodyPr>
          <a:lstStyle>
            <a:lvl1pPr marL="0" indent="0" algn="l">
              <a:buNone/>
              <a:defRPr sz="1324">
                <a:solidFill>
                  <a:schemeClr val="accent1"/>
                </a:solidFill>
              </a:defRPr>
            </a:lvl1pPr>
            <a:lvl2pPr marL="257213" indent="0" algn="ctr">
              <a:buNone/>
              <a:defRPr sz="1125"/>
            </a:lvl2pPr>
            <a:lvl3pPr marL="514425" indent="0" algn="ctr">
              <a:buNone/>
              <a:defRPr sz="1013"/>
            </a:lvl3pPr>
            <a:lvl4pPr marL="771639" indent="0" algn="ctr">
              <a:buNone/>
              <a:defRPr sz="900"/>
            </a:lvl4pPr>
            <a:lvl5pPr marL="1028852" indent="0" algn="ctr">
              <a:buNone/>
              <a:defRPr sz="900"/>
            </a:lvl5pPr>
            <a:lvl6pPr marL="1286064" indent="0" algn="ctr">
              <a:buNone/>
              <a:defRPr sz="900"/>
            </a:lvl6pPr>
            <a:lvl7pPr marL="1543277" indent="0" algn="ctr">
              <a:buNone/>
              <a:defRPr sz="900"/>
            </a:lvl7pPr>
            <a:lvl8pPr marL="1800490" indent="0" algn="ctr">
              <a:buNone/>
              <a:defRPr sz="900"/>
            </a:lvl8pPr>
            <a:lvl9pPr marL="2057702" indent="0" algn="ctr">
              <a:buNone/>
              <a:defRPr sz="90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352527"/>
            <a:ext cx="6857999" cy="1466382"/>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sz="1941"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493800" y="8273126"/>
            <a:ext cx="1025223" cy="365760"/>
          </a:xfrm>
          <a:prstGeom prst="rect">
            <a:avLst/>
          </a:prstGeom>
        </p:spPr>
      </p:pic>
    </p:spTree>
    <p:extLst>
      <p:ext uri="{BB962C8B-B14F-4D97-AF65-F5344CB8AC3E}">
        <p14:creationId xmlns:p14="http://schemas.microsoft.com/office/powerpoint/2010/main" val="168781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056279" y="3524388"/>
            <a:ext cx="4670629" cy="2395853"/>
          </a:xfrm>
        </p:spPr>
        <p:txBody>
          <a:bodyPr anchor="ctr">
            <a:noAutofit/>
          </a:bodyPr>
          <a:lstStyle>
            <a:lvl1pPr algn="l">
              <a:defRPr sz="3353"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403802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16557"/>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170608753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81180" y="1639455"/>
            <a:ext cx="6209828" cy="5474320"/>
          </a:xfrm>
        </p:spPr>
        <p:txBody>
          <a:bodyPr/>
          <a:lstStyle>
            <a:lvl1pPr marL="85738" indent="-85738">
              <a:spcBef>
                <a:spcPts val="225"/>
              </a:spcBef>
              <a:spcAft>
                <a:spcPts val="450"/>
              </a:spcAft>
              <a:buClr>
                <a:schemeClr val="accent1"/>
              </a:buClr>
              <a:tabLst/>
              <a:defRPr sz="1235"/>
            </a:lvl1pPr>
            <a:lvl2pPr marL="163141" indent="-73830">
              <a:spcBef>
                <a:spcPts val="0"/>
              </a:spcBef>
              <a:spcAft>
                <a:spcPts val="450"/>
              </a:spcAft>
              <a:buClr>
                <a:schemeClr val="accent1"/>
              </a:buClr>
              <a:tabLst/>
              <a:defRPr sz="1235"/>
            </a:lvl2pPr>
            <a:lvl3pPr marL="235779" indent="-61922">
              <a:spcBef>
                <a:spcPts val="0"/>
              </a:spcBef>
              <a:spcAft>
                <a:spcPts val="450"/>
              </a:spcAft>
              <a:buClr>
                <a:schemeClr val="accent1"/>
              </a:buClr>
              <a:tabLst/>
              <a:defRPr sz="1059"/>
            </a:lvl3pPr>
            <a:lvl4pPr marL="303654" indent="-67876">
              <a:spcBef>
                <a:spcPts val="0"/>
              </a:spcBef>
              <a:spcAft>
                <a:spcPts val="450"/>
              </a:spcAft>
              <a:buClr>
                <a:schemeClr val="accent1"/>
              </a:buClr>
              <a:tabLst/>
              <a:defRPr sz="971"/>
            </a:lvl4pPr>
            <a:lvl5pPr marL="370339" indent="-60731">
              <a:spcBef>
                <a:spcPts val="0"/>
              </a:spcBef>
              <a:spcAft>
                <a:spcPts val="450"/>
              </a:spcAft>
              <a:buClr>
                <a:schemeClr val="accent1"/>
              </a:buClr>
              <a:tabLst/>
              <a:defRPr sz="88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42724651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5472401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281180" y="415637"/>
            <a:ext cx="6209828" cy="891886"/>
          </a:xfrm>
        </p:spPr>
        <p:txBody>
          <a:bodyPr/>
          <a:lstStyle>
            <a:lvl1pPr>
              <a:lnSpc>
                <a:spcPct val="100000"/>
              </a:lnSpc>
              <a:defRPr sz="2471"/>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42900" y="2210816"/>
            <a:ext cx="6172200" cy="5380736"/>
          </a:xfrm>
        </p:spPr>
        <p:txBody>
          <a:bodyPr anchor="ctr"/>
          <a:lstStyle>
            <a:lvl1pPr marL="0" indent="0" algn="ctr">
              <a:buNone/>
              <a:defRPr sz="67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990944628"/>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288037" y="2227072"/>
            <a:ext cx="6295644" cy="5364480"/>
          </a:xfrm>
        </p:spPr>
        <p:txBody>
          <a:bodyPr anchor="ctr"/>
          <a:lstStyle>
            <a:lvl1pPr marL="0" indent="0" algn="ctr">
              <a:buFont typeface="Arial" panose="020B0604020202020204" pitchFamily="34" charset="0"/>
              <a:buNone/>
              <a:defRPr sz="67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281178" y="415637"/>
            <a:ext cx="6209830" cy="891886"/>
          </a:xfrm>
        </p:spPr>
        <p:txBody>
          <a:bodyPr/>
          <a:lstStyle>
            <a:lvl1pPr>
              <a:lnSpc>
                <a:spcPct val="100000"/>
              </a:lnSpc>
              <a:defRPr sz="2471"/>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135570951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031701"/>
            <a:ext cx="5563721" cy="1483251"/>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9" name="Rectangle 8"/>
          <p:cNvSpPr/>
          <p:nvPr userDrawn="1"/>
        </p:nvSpPr>
        <p:spPr bwMode="gray">
          <a:xfrm>
            <a:off x="0" y="1868921"/>
            <a:ext cx="5563721" cy="116278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2" name="Title 1"/>
          <p:cNvSpPr>
            <a:spLocks noGrp="1"/>
          </p:cNvSpPr>
          <p:nvPr>
            <p:ph type="title" hasCustomPrompt="1"/>
          </p:nvPr>
        </p:nvSpPr>
        <p:spPr bwMode="gray">
          <a:xfrm>
            <a:off x="913281" y="2203922"/>
            <a:ext cx="4437529" cy="705088"/>
          </a:xfrm>
        </p:spPr>
        <p:txBody>
          <a:bodyPr/>
          <a:lstStyle>
            <a:lvl1pPr>
              <a:lnSpc>
                <a:spcPct val="90000"/>
              </a:lnSpc>
              <a:defRPr sz="2471"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3991001"/>
            <a:ext cx="6858000" cy="224444"/>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32893" y="239952"/>
            <a:ext cx="2065728" cy="894254"/>
          </a:xfrm>
          <a:prstGeom prst="rect">
            <a:avLst/>
          </a:prstGeom>
          <a:noFill/>
          <a:ln>
            <a:noFill/>
          </a:ln>
        </p:spPr>
      </p:pic>
      <p:sp>
        <p:nvSpPr>
          <p:cNvPr id="14" name="Text Placeholder 13"/>
          <p:cNvSpPr>
            <a:spLocks noGrp="1"/>
          </p:cNvSpPr>
          <p:nvPr>
            <p:ph type="body" sz="quarter" idx="10" hasCustomPrompt="1"/>
          </p:nvPr>
        </p:nvSpPr>
        <p:spPr bwMode="gray">
          <a:xfrm>
            <a:off x="913280" y="3123934"/>
            <a:ext cx="4437529" cy="167878"/>
          </a:xfrm>
        </p:spPr>
        <p:txBody>
          <a:bodyPr/>
          <a:lstStyle>
            <a:lvl1pPr marL="0" indent="0">
              <a:spcBef>
                <a:spcPts val="0"/>
              </a:spcBef>
              <a:buFontTx/>
              <a:buNone/>
              <a:defRPr sz="1059">
                <a:solidFill>
                  <a:schemeClr val="tx1"/>
                </a:solidFill>
              </a:defRPr>
            </a:lvl1pPr>
            <a:lvl2pPr marL="99458" indent="0">
              <a:buFontTx/>
              <a:buNone/>
              <a:defRPr sz="1059">
                <a:solidFill>
                  <a:schemeClr val="tx1"/>
                </a:solidFill>
              </a:defRPr>
            </a:lvl2pPr>
            <a:lvl3pPr marL="203117" indent="0">
              <a:buFontTx/>
              <a:buNone/>
              <a:defRPr sz="1059">
                <a:solidFill>
                  <a:schemeClr val="tx1"/>
                </a:solidFill>
              </a:defRPr>
            </a:lvl3pPr>
            <a:lvl4pPr marL="302575" indent="0">
              <a:buFontTx/>
              <a:buNone/>
              <a:defRPr sz="1059">
                <a:solidFill>
                  <a:schemeClr val="tx1"/>
                </a:solidFill>
              </a:defRPr>
            </a:lvl4pPr>
            <a:lvl5pPr marL="404834" indent="0">
              <a:buFontTx/>
              <a:buNone/>
              <a:defRPr sz="1059">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514273"/>
            <a:ext cx="5563721" cy="3118716"/>
          </a:xfrm>
        </p:spPr>
        <p:txBody>
          <a:bodyPr lIns="640080" rIns="640080" anchor="ctr">
            <a:noAutofit/>
          </a:bodyPr>
          <a:lstStyle>
            <a:lvl1pPr marL="0" indent="0" algn="ctr">
              <a:buNone/>
              <a:defRPr sz="1059"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132206525"/>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281177" y="412800"/>
            <a:ext cx="6209830" cy="834110"/>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281177" y="1246909"/>
            <a:ext cx="6209830" cy="562690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692524" y="8528743"/>
            <a:ext cx="2609301" cy="173766"/>
          </a:xfrm>
          <a:prstGeom prst="rect">
            <a:avLst/>
          </a:prstGeom>
          <a:noFill/>
        </p:spPr>
        <p:txBody>
          <a:bodyPr wrap="square" rtlCol="0">
            <a:spAutoFit/>
          </a:bodyPr>
          <a:lstStyle/>
          <a:p>
            <a:pPr marL="0" marR="0" lvl="0" indent="0" algn="l" defTabSz="605150" rtl="0" eaLnBrk="1" fontAlgn="auto" latinLnBrk="0" hangingPunct="1">
              <a:lnSpc>
                <a:spcPct val="100000"/>
              </a:lnSpc>
              <a:spcBef>
                <a:spcPts val="0"/>
              </a:spcBef>
              <a:spcAft>
                <a:spcPts val="0"/>
              </a:spcAft>
              <a:buClrTx/>
              <a:buSzTx/>
              <a:buFontTx/>
              <a:buNone/>
              <a:tabLst/>
              <a:defRPr/>
            </a:pPr>
            <a:r>
              <a:rPr kumimoji="0" lang="en-US" sz="529"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369795" y="8459541"/>
            <a:ext cx="117485" cy="211160"/>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1718898710"/>
      </p:ext>
    </p:extLst>
  </p:cSld>
  <p:clrMap bg1="lt1" tx1="dk1" bg2="lt2" tx2="dk2" accent1="accent1" accent2="accent2" accent3="accent3" accent4="accent4" accent5="accent5" accent6="accent6" hlink="hlink" folHlink="folHlink"/>
  <p:sldLayoutIdLst>
    <p:sldLayoutId id="2147484423" r:id="rId1"/>
    <p:sldLayoutId id="2147484424" r:id="rId2"/>
    <p:sldLayoutId id="2147484425" r:id="rId3"/>
    <p:sldLayoutId id="2147484426" r:id="rId4"/>
    <p:sldLayoutId id="2147484427" r:id="rId5"/>
    <p:sldLayoutId id="2147484428" r:id="rId6"/>
    <p:sldLayoutId id="2147484429" r:id="rId7"/>
    <p:sldLayoutId id="2147484430" r:id="rId8"/>
  </p:sldLayoutIdLst>
  <p:hf hdr="0" ftr="0" dt="0"/>
  <p:txStyles>
    <p:titleStyle>
      <a:lvl1pPr algn="l" defTabSz="514425" rtl="0" eaLnBrk="1" latinLnBrk="0" hangingPunct="1">
        <a:lnSpc>
          <a:spcPct val="100000"/>
        </a:lnSpc>
        <a:spcBef>
          <a:spcPct val="0"/>
        </a:spcBef>
        <a:buNone/>
        <a:defRPr sz="2471" b="1" i="0" kern="1200" spc="0" baseline="0">
          <a:solidFill>
            <a:schemeClr val="accent1"/>
          </a:solidFill>
          <a:latin typeface="+mj-lt"/>
          <a:ea typeface="+mj-ea"/>
          <a:cs typeface="+mj-cs"/>
        </a:defRPr>
      </a:lvl1pPr>
    </p:titleStyle>
    <p:bodyStyle>
      <a:lvl1pPr marL="88119" indent="-88119" algn="l" defTabSz="514425" rtl="0" eaLnBrk="1" latinLnBrk="0" hangingPunct="1">
        <a:lnSpc>
          <a:spcPct val="90000"/>
        </a:lnSpc>
        <a:spcBef>
          <a:spcPts val="225"/>
        </a:spcBef>
        <a:spcAft>
          <a:spcPts val="450"/>
        </a:spcAft>
        <a:buClr>
          <a:schemeClr val="accent1"/>
        </a:buClr>
        <a:buFont typeface="Arial" panose="020B0604020202020204" pitchFamily="34" charset="0"/>
        <a:buChar char="•"/>
        <a:tabLst/>
        <a:defRPr sz="1235" b="0" i="0" kern="1200">
          <a:solidFill>
            <a:schemeClr val="accent1"/>
          </a:solidFill>
          <a:latin typeface="+mn-lt"/>
          <a:ea typeface="+mn-ea"/>
          <a:cs typeface="Arial" panose="020B0604020202020204" pitchFamily="34" charset="0"/>
        </a:defRPr>
      </a:lvl1pPr>
      <a:lvl2pPr marL="164331" indent="-76212" algn="l" defTabSz="514425" rtl="0" eaLnBrk="1" latinLnBrk="0" hangingPunct="1">
        <a:lnSpc>
          <a:spcPct val="90000"/>
        </a:lnSpc>
        <a:spcBef>
          <a:spcPts val="0"/>
        </a:spcBef>
        <a:spcAft>
          <a:spcPts val="450"/>
        </a:spcAft>
        <a:buClr>
          <a:schemeClr val="accent1"/>
        </a:buClr>
        <a:buFont typeface="System Font Regular"/>
        <a:buChar char="-"/>
        <a:tabLst/>
        <a:defRPr sz="1235" b="0" i="0" kern="1200">
          <a:solidFill>
            <a:schemeClr val="accent1"/>
          </a:solidFill>
          <a:latin typeface="+mn-lt"/>
          <a:ea typeface="+mn-ea"/>
          <a:cs typeface="Arial" panose="020B0604020202020204" pitchFamily="34" charset="0"/>
        </a:defRPr>
      </a:lvl2pPr>
      <a:lvl3pPr marL="246496"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1059" b="0" i="0" kern="1200">
          <a:solidFill>
            <a:schemeClr val="accent1"/>
          </a:solidFill>
          <a:latin typeface="+mn-lt"/>
          <a:ea typeface="+mn-ea"/>
          <a:cs typeface="Arial" panose="020B0604020202020204" pitchFamily="34" charset="0"/>
        </a:defRPr>
      </a:lvl3pPr>
      <a:lvl4pPr marL="301273" indent="-54777" algn="l" defTabSz="514425" rtl="0" eaLnBrk="1" latinLnBrk="0" hangingPunct="1">
        <a:lnSpc>
          <a:spcPct val="90000"/>
        </a:lnSpc>
        <a:spcBef>
          <a:spcPts val="0"/>
        </a:spcBef>
        <a:spcAft>
          <a:spcPts val="450"/>
        </a:spcAft>
        <a:buClr>
          <a:schemeClr val="accent1"/>
        </a:buClr>
        <a:buFont typeface="System Font Regular"/>
        <a:buChar char="-"/>
        <a:tabLst/>
        <a:defRPr sz="971" b="0" i="0" kern="1200">
          <a:solidFill>
            <a:schemeClr val="accent1"/>
          </a:solidFill>
          <a:latin typeface="+mn-lt"/>
          <a:ea typeface="+mn-ea"/>
          <a:cs typeface="Arial" panose="020B0604020202020204" pitchFamily="34" charset="0"/>
        </a:defRPr>
      </a:lvl4pPr>
      <a:lvl5pPr marL="390583"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882" b="0" i="0" kern="1200">
          <a:solidFill>
            <a:schemeClr val="accent1"/>
          </a:solidFill>
          <a:latin typeface="+mn-lt"/>
          <a:ea typeface="+mn-ea"/>
          <a:cs typeface="Arial" panose="020B0604020202020204" pitchFamily="34" charset="0"/>
        </a:defRPr>
      </a:lvl5pPr>
      <a:lvl6pPr marL="1414671"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883"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096"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309"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425" rtl="0" eaLnBrk="1" latinLnBrk="0" hangingPunct="1">
        <a:defRPr sz="1013" kern="1200">
          <a:solidFill>
            <a:schemeClr val="tx1"/>
          </a:solidFill>
          <a:latin typeface="+mn-lt"/>
          <a:ea typeface="+mn-ea"/>
          <a:cs typeface="+mn-cs"/>
        </a:defRPr>
      </a:lvl1pPr>
      <a:lvl2pPr marL="257213" algn="l" defTabSz="514425" rtl="0" eaLnBrk="1" latinLnBrk="0" hangingPunct="1">
        <a:defRPr sz="1013" kern="1200">
          <a:solidFill>
            <a:schemeClr val="tx1"/>
          </a:solidFill>
          <a:latin typeface="+mn-lt"/>
          <a:ea typeface="+mn-ea"/>
          <a:cs typeface="+mn-cs"/>
        </a:defRPr>
      </a:lvl2pPr>
      <a:lvl3pPr marL="514425" algn="l" defTabSz="514425" rtl="0" eaLnBrk="1" latinLnBrk="0" hangingPunct="1">
        <a:defRPr sz="1013" kern="1200">
          <a:solidFill>
            <a:schemeClr val="tx1"/>
          </a:solidFill>
          <a:latin typeface="+mn-lt"/>
          <a:ea typeface="+mn-ea"/>
          <a:cs typeface="+mn-cs"/>
        </a:defRPr>
      </a:lvl3pPr>
      <a:lvl4pPr marL="771639" algn="l" defTabSz="514425" rtl="0" eaLnBrk="1" latinLnBrk="0" hangingPunct="1">
        <a:defRPr sz="1013" kern="1200">
          <a:solidFill>
            <a:schemeClr val="tx1"/>
          </a:solidFill>
          <a:latin typeface="+mn-lt"/>
          <a:ea typeface="+mn-ea"/>
          <a:cs typeface="+mn-cs"/>
        </a:defRPr>
      </a:lvl4pPr>
      <a:lvl5pPr marL="1028852" algn="l" defTabSz="514425" rtl="0" eaLnBrk="1" latinLnBrk="0" hangingPunct="1">
        <a:defRPr sz="1013" kern="1200">
          <a:solidFill>
            <a:schemeClr val="tx1"/>
          </a:solidFill>
          <a:latin typeface="+mn-lt"/>
          <a:ea typeface="+mn-ea"/>
          <a:cs typeface="+mn-cs"/>
        </a:defRPr>
      </a:lvl5pPr>
      <a:lvl6pPr marL="1286064" algn="l" defTabSz="514425" rtl="0" eaLnBrk="1" latinLnBrk="0" hangingPunct="1">
        <a:defRPr sz="1013" kern="1200">
          <a:solidFill>
            <a:schemeClr val="tx1"/>
          </a:solidFill>
          <a:latin typeface="+mn-lt"/>
          <a:ea typeface="+mn-ea"/>
          <a:cs typeface="+mn-cs"/>
        </a:defRPr>
      </a:lvl6pPr>
      <a:lvl7pPr marL="1543277" algn="l" defTabSz="514425" rtl="0" eaLnBrk="1" latinLnBrk="0" hangingPunct="1">
        <a:defRPr sz="1013" kern="1200">
          <a:solidFill>
            <a:schemeClr val="tx1"/>
          </a:solidFill>
          <a:latin typeface="+mn-lt"/>
          <a:ea typeface="+mn-ea"/>
          <a:cs typeface="+mn-cs"/>
        </a:defRPr>
      </a:lvl7pPr>
      <a:lvl8pPr marL="1800490" algn="l" defTabSz="514425" rtl="0" eaLnBrk="1" latinLnBrk="0" hangingPunct="1">
        <a:defRPr sz="1013" kern="1200">
          <a:solidFill>
            <a:schemeClr val="tx1"/>
          </a:solidFill>
          <a:latin typeface="+mn-lt"/>
          <a:ea typeface="+mn-ea"/>
          <a:cs typeface="+mn-cs"/>
        </a:defRPr>
      </a:lvl8pPr>
      <a:lvl9pPr marL="2057702" algn="l" defTabSz="51442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ctrTitle"/>
          </p:nvPr>
        </p:nvSpPr>
        <p:spPr>
          <a:xfrm>
            <a:off x="1031227" y="2413000"/>
            <a:ext cx="5695250" cy="1594555"/>
          </a:xfrm>
        </p:spPr>
        <p:txBody>
          <a:bodyPr/>
          <a:lstStyle/>
          <a:p>
            <a:r>
              <a:rPr lang="en-US" altLang="en-US" dirty="0"/>
              <a:t>How To Manage </a:t>
            </a:r>
            <a:br>
              <a:rPr lang="en-US" dirty="0">
                <a:solidFill>
                  <a:schemeClr val="tx1"/>
                </a:solidFill>
                <a:latin typeface="+mj-ea"/>
                <a:cs typeface="+mj-ea"/>
              </a:rPr>
            </a:br>
            <a:r>
              <a:rPr lang="en-US" altLang="en-US" dirty="0"/>
              <a:t>Customer Expectations</a:t>
            </a:r>
          </a:p>
        </p:txBody>
      </p:sp>
      <p:sp>
        <p:nvSpPr>
          <p:cNvPr id="5123" name="Rectangle 11"/>
          <p:cNvSpPr>
            <a:spLocks noGrp="1"/>
          </p:cNvSpPr>
          <p:nvPr>
            <p:ph type="subTitle" idx="1"/>
          </p:nvPr>
        </p:nvSpPr>
        <p:spPr/>
        <p:txBody>
          <a:bodyPr/>
          <a:lstStyle/>
          <a:p>
            <a:r>
              <a:rPr lang="en-US" altLang="en-US" dirty="0"/>
              <a:t>Workbook</a:t>
            </a:r>
          </a:p>
          <a:p>
            <a:endParaRPr lang="en-US" altLang="en-US" dirty="0"/>
          </a:p>
          <a:p>
            <a:endParaRPr lang="en-US" altLang="en-US" dirty="0"/>
          </a:p>
        </p:txBody>
      </p:sp>
    </p:spTree>
    <p:extLst>
      <p:ext uri="{BB962C8B-B14F-4D97-AF65-F5344CB8AC3E}">
        <p14:creationId xmlns:p14="http://schemas.microsoft.com/office/powerpoint/2010/main" val="2265310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9"/>
          <p:cNvSpPr>
            <a:spLocks noGrp="1"/>
          </p:cNvSpPr>
          <p:nvPr>
            <p:ph type="title"/>
          </p:nvPr>
        </p:nvSpPr>
        <p:spPr>
          <a:xfrm>
            <a:off x="281180" y="415637"/>
            <a:ext cx="6209828" cy="816557"/>
          </a:xfrm>
        </p:spPr>
        <p:txBody>
          <a:bodyPr/>
          <a:lstStyle/>
          <a:p>
            <a:r>
              <a:rPr lang="en-US" altLang="en-US"/>
              <a:t>Written Communication</a:t>
            </a:r>
          </a:p>
        </p:txBody>
      </p:sp>
      <p:sp>
        <p:nvSpPr>
          <p:cNvPr id="23555" name="Text Placeholder 8"/>
          <p:cNvSpPr txBox="1">
            <a:spLocks/>
          </p:cNvSpPr>
          <p:nvPr/>
        </p:nvSpPr>
        <p:spPr bwMode="auto">
          <a:xfrm>
            <a:off x="406213" y="1872784"/>
            <a:ext cx="6045574" cy="3632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Wingdings" panose="05000000000000000000" pitchFamily="2" charset="2"/>
              <a:buChar char="ü"/>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Remember the following:</a:t>
            </a:r>
          </a:p>
          <a:p>
            <a:pPr lvl="1"/>
            <a:r>
              <a:rPr lang="en-US" altLang="en-US" sz="1412" dirty="0"/>
              <a:t>Make business letters short and direct.</a:t>
            </a:r>
          </a:p>
          <a:p>
            <a:pPr lvl="1"/>
            <a:r>
              <a:rPr lang="en-US" altLang="en-US" sz="1412" dirty="0"/>
              <a:t>Limit your sentences to 22 words or less.</a:t>
            </a:r>
          </a:p>
          <a:p>
            <a:pPr lvl="1"/>
            <a:r>
              <a:rPr lang="en-US" altLang="en-US" sz="1412" dirty="0"/>
              <a:t>Limit your letters to one page whenever possible.</a:t>
            </a:r>
          </a:p>
          <a:p>
            <a:pPr lvl="1"/>
            <a:r>
              <a:rPr lang="en-US" altLang="en-US" sz="1412" dirty="0"/>
              <a:t>With email, include only those who need to be included. </a:t>
            </a:r>
          </a:p>
          <a:p>
            <a:pPr lvl="1"/>
            <a:r>
              <a:rPr lang="en-US" altLang="en-US" sz="1412" dirty="0"/>
              <a:t>Emphasize the reader’s perspective ... “What’s in it for me?”</a:t>
            </a:r>
          </a:p>
          <a:p>
            <a:pPr lvl="1"/>
            <a:r>
              <a:rPr lang="en-US" altLang="en-US" sz="1412" dirty="0"/>
              <a:t>Avoid beginning too many sentences with I, we, my or our.</a:t>
            </a:r>
          </a:p>
          <a:p>
            <a:pPr lvl="1"/>
            <a:r>
              <a:rPr lang="en-US" altLang="en-US" sz="1412" dirty="0"/>
              <a:t>Avoid writing in the heat of anger as you may say things you’ll </a:t>
            </a:r>
            <a:br>
              <a:rPr lang="en-US" altLang="en-US" sz="1412" dirty="0"/>
            </a:br>
            <a:r>
              <a:rPr lang="en-US" altLang="en-US" sz="1412" dirty="0"/>
              <a:t>regret later. </a:t>
            </a:r>
          </a:p>
          <a:p>
            <a:pPr lvl="1"/>
            <a:r>
              <a:rPr lang="en-US" altLang="en-US" sz="1412" dirty="0"/>
              <a:t>Sum up with an action step that suggests the reader’s next move, </a:t>
            </a:r>
            <a:br>
              <a:rPr lang="en-US" altLang="en-US" sz="1412" dirty="0"/>
            </a:br>
            <a:r>
              <a:rPr lang="en-US" altLang="en-US" sz="1412" dirty="0"/>
              <a:t>or yours.</a:t>
            </a:r>
          </a:p>
          <a:p>
            <a:pPr lvl="1"/>
            <a:r>
              <a:rPr lang="en-US" altLang="en-US" sz="1412" dirty="0"/>
              <a:t>Use correct spelling, punctuation and grammar. This includes correctly spelling the recipient’s name.</a:t>
            </a:r>
          </a:p>
        </p:txBody>
      </p:sp>
    </p:spTree>
    <p:extLst>
      <p:ext uri="{BB962C8B-B14F-4D97-AF65-F5344CB8AC3E}">
        <p14:creationId xmlns:p14="http://schemas.microsoft.com/office/powerpoint/2010/main" val="238441542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9"/>
          <p:cNvSpPr>
            <a:spLocks noGrp="1"/>
          </p:cNvSpPr>
          <p:nvPr>
            <p:ph type="title"/>
          </p:nvPr>
        </p:nvSpPr>
        <p:spPr>
          <a:xfrm>
            <a:off x="281180" y="415637"/>
            <a:ext cx="6209828" cy="816557"/>
          </a:xfrm>
        </p:spPr>
        <p:txBody>
          <a:bodyPr/>
          <a:lstStyle/>
          <a:p>
            <a:r>
              <a:rPr lang="en-US" altLang="en-US"/>
              <a:t>Written Communication</a:t>
            </a:r>
          </a:p>
        </p:txBody>
      </p:sp>
      <p:sp>
        <p:nvSpPr>
          <p:cNvPr id="73730" name="Text Placeholder 8"/>
          <p:cNvSpPr txBox="1">
            <a:spLocks/>
          </p:cNvSpPr>
          <p:nvPr/>
        </p:nvSpPr>
        <p:spPr bwMode="auto">
          <a:xfrm>
            <a:off x="406213" y="1872784"/>
            <a:ext cx="6045574" cy="2059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Email</a:t>
            </a:r>
          </a:p>
          <a:p>
            <a:endParaRPr lang="en-US" altLang="en-US" sz="1412" dirty="0"/>
          </a:p>
          <a:p>
            <a:pPr lvl="1"/>
            <a:r>
              <a:rPr lang="en-US" sz="1412" dirty="0"/>
              <a:t>Keep it brief</a:t>
            </a:r>
            <a:r>
              <a:rPr lang="en-US" sz="1412" dirty="0">
                <a:cs typeface="Arial"/>
              </a:rPr>
              <a:t>.</a:t>
            </a:r>
          </a:p>
          <a:p>
            <a:pPr lvl="1"/>
            <a:r>
              <a:rPr lang="en-US" sz="1412" dirty="0"/>
              <a:t>If in doubt, leave it out</a:t>
            </a:r>
            <a:r>
              <a:rPr lang="en-US" sz="1412" dirty="0">
                <a:cs typeface="Arial"/>
              </a:rPr>
              <a:t>.</a:t>
            </a:r>
          </a:p>
          <a:p>
            <a:pPr lvl="1"/>
            <a:r>
              <a:rPr lang="en-US" sz="1412" dirty="0"/>
              <a:t>Hold off if you’re upset or angry</a:t>
            </a:r>
            <a:r>
              <a:rPr lang="en-US" sz="1412" dirty="0">
                <a:cs typeface="Arial"/>
              </a:rPr>
              <a:t>.</a:t>
            </a:r>
          </a:p>
          <a:p>
            <a:pPr lvl="1"/>
            <a:r>
              <a:rPr lang="en-US" sz="1412" dirty="0"/>
              <a:t>Send only to those who need the information</a:t>
            </a:r>
            <a:r>
              <a:rPr lang="en-US" sz="1412" dirty="0">
                <a:cs typeface="Arial"/>
              </a:rPr>
              <a:t>.</a:t>
            </a:r>
          </a:p>
          <a:p>
            <a:pPr lvl="1"/>
            <a:r>
              <a:rPr lang="en-US" sz="1412" dirty="0"/>
              <a:t>Use traditional capitalization and punctuation</a:t>
            </a:r>
            <a:r>
              <a:rPr lang="en-US" sz="1412" dirty="0">
                <a:cs typeface="Arial"/>
              </a:rPr>
              <a:t>.</a:t>
            </a:r>
            <a:endParaRPr lang="en-US" altLang="en-US" sz="1412" dirty="0"/>
          </a:p>
        </p:txBody>
      </p:sp>
    </p:spTree>
    <p:extLst>
      <p:ext uri="{BB962C8B-B14F-4D97-AF65-F5344CB8AC3E}">
        <p14:creationId xmlns:p14="http://schemas.microsoft.com/office/powerpoint/2010/main" val="312985362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7"/>
          <p:cNvSpPr>
            <a:spLocks noGrp="1"/>
          </p:cNvSpPr>
          <p:nvPr>
            <p:ph type="title"/>
          </p:nvPr>
        </p:nvSpPr>
        <p:spPr/>
        <p:txBody>
          <a:bodyPr/>
          <a:lstStyle/>
          <a:p>
            <a:pPr eaLnBrk="1" hangingPunct="1"/>
            <a:r>
              <a:rPr lang="en-US" altLang="en-US"/>
              <a:t>The Importance of Listening</a:t>
            </a:r>
          </a:p>
        </p:txBody>
      </p:sp>
      <p:sp>
        <p:nvSpPr>
          <p:cNvPr id="26627" name="Text Placeholder 8"/>
          <p:cNvSpPr>
            <a:spLocks noGrp="1" noChangeArrowheads="1"/>
          </p:cNvSpPr>
          <p:nvPr>
            <p:ph type="body" sz="quarter" idx="4294967295"/>
          </p:nvPr>
        </p:nvSpPr>
        <p:spPr>
          <a:xfrm>
            <a:off x="281180" y="1246909"/>
            <a:ext cx="6209828" cy="60367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a:spcBef>
                <a:spcPct val="0"/>
              </a:spcBef>
              <a:spcAft>
                <a:spcPts val="590"/>
              </a:spcAft>
              <a:buClr>
                <a:schemeClr val="tx2"/>
              </a:buClr>
            </a:pPr>
            <a:r>
              <a:rPr lang="en-US" altLang="en-US" dirty="0">
                <a:solidFill>
                  <a:srgbClr val="646D72"/>
                </a:solidFill>
                <a:latin typeface="Arial" charset="0"/>
                <a:ea typeface="ＭＳ Ｐゴシック" pitchFamily="34" charset="-128"/>
                <a:cs typeface="Times New Roman" pitchFamily="18" charset="0"/>
              </a:rPr>
              <a:t>Listening is a frequently under-practiced part of communication. </a:t>
            </a:r>
          </a:p>
          <a:p>
            <a:pPr>
              <a:spcBef>
                <a:spcPct val="0"/>
              </a:spcBef>
              <a:spcAft>
                <a:spcPts val="590"/>
              </a:spcAft>
              <a:buClr>
                <a:schemeClr val="tx2"/>
              </a:buClr>
            </a:pPr>
            <a:r>
              <a:rPr lang="en-US" altLang="en-US" dirty="0">
                <a:solidFill>
                  <a:srgbClr val="646D72"/>
                </a:solidFill>
                <a:latin typeface="Arial" charset="0"/>
                <a:ea typeface="ＭＳ Ｐゴシック" pitchFamily="34" charset="-128"/>
                <a:cs typeface="Times New Roman" pitchFamily="18" charset="0"/>
              </a:rPr>
              <a:t>A lot of meaning is conveyed through nonverbal communication also. </a:t>
            </a:r>
          </a:p>
          <a:p>
            <a:pPr>
              <a:spcBef>
                <a:spcPct val="0"/>
              </a:spcBef>
              <a:spcAft>
                <a:spcPts val="590"/>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altLang="en-US" b="1" dirty="0">
                <a:solidFill>
                  <a:srgbClr val="646D72"/>
                </a:solidFill>
                <a:latin typeface="Arial" charset="0"/>
                <a:ea typeface="ＭＳ Ｐゴシック" pitchFamily="34" charset="-128"/>
                <a:cs typeface="Times New Roman" pitchFamily="18" charset="0"/>
              </a:rPr>
              <a:t>Give the speaker your undivided attention. </a:t>
            </a:r>
          </a:p>
          <a:p>
            <a:pPr marL="252146" lvl="1" indent="-252146">
              <a:spcBef>
                <a:spcPct val="0"/>
              </a:spcBef>
              <a:spcAft>
                <a:spcPts val="590"/>
              </a:spcAft>
            </a:pPr>
            <a:r>
              <a:rPr lang="en-US" altLang="en-US" dirty="0">
                <a:solidFill>
                  <a:srgbClr val="646D72"/>
                </a:solidFill>
                <a:latin typeface="Arial" charset="0"/>
                <a:ea typeface="ＭＳ Ｐゴシック" pitchFamily="34" charset="-128"/>
                <a:cs typeface="Times New Roman" pitchFamily="18" charset="0"/>
              </a:rPr>
              <a:t>Ask for clarification.</a:t>
            </a:r>
          </a:p>
          <a:p>
            <a:pPr marL="252146" lvl="1" indent="-252146">
              <a:spcBef>
                <a:spcPct val="0"/>
              </a:spcBef>
              <a:spcAft>
                <a:spcPts val="590"/>
              </a:spcAft>
            </a:pPr>
            <a:r>
              <a:rPr lang="en-US" altLang="en-US" dirty="0">
                <a:solidFill>
                  <a:srgbClr val="646D72"/>
                </a:solidFill>
                <a:latin typeface="Arial" charset="0"/>
                <a:ea typeface="ＭＳ Ｐゴシック" pitchFamily="34" charset="-128"/>
                <a:cs typeface="Times New Roman" pitchFamily="18" charset="0"/>
              </a:rPr>
              <a:t>Interrupt only to clarify. </a:t>
            </a:r>
          </a:p>
          <a:p>
            <a:pPr marL="252146" lvl="1" indent="-252146">
              <a:spcBef>
                <a:spcPct val="0"/>
              </a:spcBef>
              <a:spcAft>
                <a:spcPts val="590"/>
              </a:spcAft>
            </a:pPr>
            <a:r>
              <a:rPr lang="en-US" altLang="en-US" dirty="0">
                <a:solidFill>
                  <a:srgbClr val="646D72"/>
                </a:solidFill>
                <a:latin typeface="Arial" charset="0"/>
                <a:ea typeface="ＭＳ Ｐゴシック" pitchFamily="34" charset="-128"/>
                <a:cs typeface="Times New Roman" pitchFamily="18" charset="0"/>
              </a:rPr>
              <a:t>Use open-ended questions. </a:t>
            </a:r>
          </a:p>
          <a:p>
            <a:pPr marL="252146" lvl="1" indent="-252146">
              <a:spcBef>
                <a:spcPct val="0"/>
              </a:spcBef>
              <a:spcAft>
                <a:spcPts val="590"/>
              </a:spcAft>
            </a:pPr>
            <a:r>
              <a:rPr lang="en-US" altLang="en-US" dirty="0">
                <a:solidFill>
                  <a:srgbClr val="646D72"/>
                </a:solidFill>
                <a:latin typeface="Arial" charset="0"/>
                <a:ea typeface="ＭＳ Ｐゴシック" pitchFamily="34" charset="-128"/>
                <a:cs typeface="Times New Roman" pitchFamily="18" charset="0"/>
              </a:rPr>
              <a:t>Show positive body language. </a:t>
            </a:r>
          </a:p>
          <a:p>
            <a:pPr marL="252146" lvl="1" indent="-252146">
              <a:spcBef>
                <a:spcPct val="0"/>
              </a:spcBef>
              <a:spcAft>
                <a:spcPts val="590"/>
              </a:spcAft>
            </a:pPr>
            <a:r>
              <a:rPr lang="en-US" altLang="en-US" dirty="0">
                <a:solidFill>
                  <a:srgbClr val="646D72"/>
                </a:solidFill>
                <a:latin typeface="Arial" charset="0"/>
                <a:ea typeface="ＭＳ Ｐゴシック" pitchFamily="34" charset="-128"/>
                <a:cs typeface="Times New Roman" pitchFamily="18" charset="0"/>
              </a:rPr>
              <a:t>Use silence to your advantage. </a:t>
            </a:r>
          </a:p>
          <a:p>
            <a:pPr marL="252146" lvl="1" indent="-252146">
              <a:spcBef>
                <a:spcPct val="0"/>
              </a:spcBef>
              <a:spcAft>
                <a:spcPts val="590"/>
              </a:spcAft>
            </a:pPr>
            <a:r>
              <a:rPr lang="en-US" altLang="en-US" dirty="0">
                <a:solidFill>
                  <a:srgbClr val="646D72"/>
                </a:solidFill>
                <a:latin typeface="Arial" charset="0"/>
                <a:ea typeface="ＭＳ Ｐゴシック" pitchFamily="34" charset="-128"/>
                <a:cs typeface="Times New Roman" pitchFamily="18" charset="0"/>
              </a:rPr>
              <a:t>Give the speaker your undivided attention. </a:t>
            </a:r>
          </a:p>
          <a:p>
            <a:pPr marL="252146" lvl="1" indent="-252146">
              <a:spcBef>
                <a:spcPct val="0"/>
              </a:spcBef>
              <a:spcAft>
                <a:spcPts val="590"/>
              </a:spcAft>
            </a:pPr>
            <a:r>
              <a:rPr lang="en-US" altLang="en-US" dirty="0">
                <a:solidFill>
                  <a:srgbClr val="646D72"/>
                </a:solidFill>
                <a:latin typeface="Arial" charset="0"/>
                <a:ea typeface="ＭＳ Ｐゴシック" pitchFamily="34" charset="-128"/>
                <a:cs typeface="Times New Roman" pitchFamily="18" charset="0"/>
              </a:rPr>
              <a:t>Watch for nonverbal cues in reactions and body language. </a:t>
            </a:r>
          </a:p>
        </p:txBody>
      </p:sp>
    </p:spTree>
    <p:extLst>
      <p:ext uri="{BB962C8B-B14F-4D97-AF65-F5344CB8AC3E}">
        <p14:creationId xmlns:p14="http://schemas.microsoft.com/office/powerpoint/2010/main" val="166999022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7"/>
          <p:cNvSpPr>
            <a:spLocks noGrp="1"/>
          </p:cNvSpPr>
          <p:nvPr>
            <p:ph type="title"/>
          </p:nvPr>
        </p:nvSpPr>
        <p:spPr>
          <a:xfrm>
            <a:off x="281180" y="415637"/>
            <a:ext cx="6209828" cy="816557"/>
          </a:xfrm>
        </p:spPr>
        <p:txBody>
          <a:bodyPr/>
          <a:lstStyle/>
          <a:p>
            <a:r>
              <a:rPr lang="en-US" altLang="en-US" dirty="0"/>
              <a:t>Service Standards That Work</a:t>
            </a:r>
          </a:p>
        </p:txBody>
      </p:sp>
      <p:sp>
        <p:nvSpPr>
          <p:cNvPr id="2867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8676" name="Text Placeholder 8"/>
          <p:cNvSpPr txBox="1">
            <a:spLocks/>
          </p:cNvSpPr>
          <p:nvPr/>
        </p:nvSpPr>
        <p:spPr bwMode="auto">
          <a:xfrm>
            <a:off x="406213" y="1876706"/>
            <a:ext cx="6045574" cy="4661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The Service Level Agreement helps to provide:</a:t>
            </a:r>
          </a:p>
          <a:p>
            <a:pPr lvl="1"/>
            <a:r>
              <a:rPr lang="en-US" altLang="en-US" sz="1412" dirty="0"/>
              <a:t>A communication tool</a:t>
            </a:r>
            <a:r>
              <a:rPr lang="en-US" altLang="en-US" sz="1412" dirty="0">
                <a:cs typeface="Arial"/>
              </a:rPr>
              <a:t>.</a:t>
            </a:r>
          </a:p>
          <a:p>
            <a:pPr marL="706008" lvl="1"/>
            <a:r>
              <a:rPr lang="en-US" altLang="en-US" sz="1235" dirty="0"/>
              <a:t>Outlines when communication will take place, such as monthly, quarterly, etc.</a:t>
            </a:r>
          </a:p>
          <a:p>
            <a:pPr marL="706008" lvl="1"/>
            <a:r>
              <a:rPr lang="en-US" altLang="en-US" sz="1235" dirty="0"/>
              <a:t>How it will take place — phone, site visits, meetings, etc.</a:t>
            </a:r>
          </a:p>
          <a:p>
            <a:pPr lvl="1"/>
            <a:r>
              <a:rPr lang="en-US" altLang="en-US" sz="1412" dirty="0"/>
              <a:t>A conflict prevention tool that outlines how disputes will be resolved</a:t>
            </a:r>
            <a:r>
              <a:rPr lang="en-US" altLang="en-US" sz="1412" dirty="0">
                <a:cs typeface="Arial"/>
              </a:rPr>
              <a:t>.</a:t>
            </a:r>
          </a:p>
          <a:p>
            <a:pPr lvl="1"/>
            <a:r>
              <a:rPr lang="en-US" altLang="en-US" sz="1412" dirty="0"/>
              <a:t>A basis for measuring effectiveness—reporting mechanisms and standards</a:t>
            </a:r>
            <a:r>
              <a:rPr lang="en-US" altLang="en-US" sz="1412" dirty="0">
                <a:cs typeface="Arial"/>
              </a:rPr>
              <a:t>.</a:t>
            </a:r>
          </a:p>
          <a:p>
            <a:pPr lvl="1"/>
            <a:r>
              <a:rPr lang="en-US" altLang="en-US" sz="1412" dirty="0"/>
              <a:t>A platform for service and performance standards:</a:t>
            </a:r>
          </a:p>
          <a:p>
            <a:pPr marL="706008" lvl="1"/>
            <a:r>
              <a:rPr lang="en-US" altLang="en-US" sz="1235" b="1" dirty="0"/>
              <a:t>Specific: </a:t>
            </a:r>
            <a:r>
              <a:rPr lang="en-US" altLang="en-US" sz="1235" dirty="0"/>
              <a:t>Tell exactly what is expected with no guess work.</a:t>
            </a:r>
          </a:p>
          <a:p>
            <a:pPr marL="706008" lvl="1"/>
            <a:r>
              <a:rPr lang="en-US" altLang="en-US" sz="1235" b="1" dirty="0"/>
              <a:t>Concise: </a:t>
            </a:r>
            <a:r>
              <a:rPr lang="en-US" altLang="en-US" sz="1235" dirty="0"/>
              <a:t>Get right to the point without a lot of history or philosophy.</a:t>
            </a:r>
          </a:p>
          <a:p>
            <a:pPr marL="706008" lvl="1"/>
            <a:r>
              <a:rPr lang="en-US" altLang="en-US" sz="1235" b="1" dirty="0"/>
              <a:t>Measurable: </a:t>
            </a:r>
            <a:r>
              <a:rPr lang="en-US" altLang="en-US" sz="1235" dirty="0"/>
              <a:t>Create objectives that are observable, objective and quantifiable.</a:t>
            </a:r>
          </a:p>
          <a:p>
            <a:pPr marL="706008" lvl="1"/>
            <a:r>
              <a:rPr lang="en-US" altLang="en-US" sz="1235" b="1" dirty="0"/>
              <a:t>Based on customer requirements: </a:t>
            </a:r>
            <a:r>
              <a:rPr lang="en-US" altLang="en-US" sz="1235" dirty="0"/>
              <a:t>Consider the customer’s requirements as opposed to the industry standards.</a:t>
            </a:r>
          </a:p>
          <a:p>
            <a:pPr marL="706008" lvl="1"/>
            <a:r>
              <a:rPr lang="en-US" altLang="en-US" sz="1235" b="1" dirty="0"/>
              <a:t>Jointly created: </a:t>
            </a:r>
            <a:r>
              <a:rPr lang="en-US" altLang="en-US" sz="1235" dirty="0"/>
              <a:t>Develop a mutual understanding of the customer’s needs and acceptable levels of service for all involved.</a:t>
            </a:r>
          </a:p>
          <a:p>
            <a:pPr marL="706008" lvl="1"/>
            <a:r>
              <a:rPr lang="en-US" altLang="en-US" sz="1235" b="1" dirty="0"/>
              <a:t>Fairly enforced: </a:t>
            </a:r>
            <a:r>
              <a:rPr lang="en-US" altLang="en-US" sz="1235" dirty="0"/>
              <a:t>Obtain agreement from both parties. Implement with pre-determined follow-up and modifications, as needed.</a:t>
            </a:r>
          </a:p>
        </p:txBody>
      </p:sp>
    </p:spTree>
    <p:extLst>
      <p:ext uri="{BB962C8B-B14F-4D97-AF65-F5344CB8AC3E}">
        <p14:creationId xmlns:p14="http://schemas.microsoft.com/office/powerpoint/2010/main" val="299093652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7"/>
          <p:cNvSpPr>
            <a:spLocks noGrp="1"/>
          </p:cNvSpPr>
          <p:nvPr>
            <p:ph type="title"/>
          </p:nvPr>
        </p:nvSpPr>
        <p:spPr/>
        <p:txBody>
          <a:bodyPr/>
          <a:lstStyle/>
          <a:p>
            <a:pPr eaLnBrk="1" hangingPunct="1"/>
            <a:r>
              <a:rPr lang="en-US" altLang="en-US" dirty="0"/>
              <a:t>Service Standards That Work</a:t>
            </a:r>
          </a:p>
        </p:txBody>
      </p:sp>
      <p:sp>
        <p:nvSpPr>
          <p:cNvPr id="29699" name="Text Placeholder 8"/>
          <p:cNvSpPr>
            <a:spLocks noGrp="1" noChangeArrowheads="1"/>
          </p:cNvSpPr>
          <p:nvPr>
            <p:ph type="body" sz="quarter" idx="4294967295"/>
          </p:nvPr>
        </p:nvSpPr>
        <p:spPr>
          <a:xfrm>
            <a:off x="375780" y="1246909"/>
            <a:ext cx="6115227" cy="83817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Do you currently have any formal agreements in place that address service standards?</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If so, who initiated the agreement?</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How well does the agreement work? What are the flaws? What are the positive features?</a:t>
            </a:r>
          </a:p>
        </p:txBody>
      </p:sp>
    </p:spTree>
    <p:extLst>
      <p:ext uri="{BB962C8B-B14F-4D97-AF65-F5344CB8AC3E}">
        <p14:creationId xmlns:p14="http://schemas.microsoft.com/office/powerpoint/2010/main" val="142556404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7"/>
          <p:cNvSpPr>
            <a:spLocks noGrp="1"/>
          </p:cNvSpPr>
          <p:nvPr>
            <p:ph type="title"/>
          </p:nvPr>
        </p:nvSpPr>
        <p:spPr>
          <a:xfrm>
            <a:off x="281180" y="415637"/>
            <a:ext cx="6209828" cy="816557"/>
          </a:xfrm>
        </p:spPr>
        <p:txBody>
          <a:bodyPr/>
          <a:lstStyle/>
          <a:p>
            <a:r>
              <a:rPr lang="en-US" altLang="en-US"/>
              <a:t>Developing Service Standards</a:t>
            </a:r>
          </a:p>
        </p:txBody>
      </p:sp>
      <p:sp>
        <p:nvSpPr>
          <p:cNvPr id="31747"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67589" name="Text Placeholder 8"/>
          <p:cNvSpPr txBox="1">
            <a:spLocks/>
          </p:cNvSpPr>
          <p:nvPr/>
        </p:nvSpPr>
        <p:spPr bwMode="auto">
          <a:xfrm>
            <a:off x="406213" y="1872784"/>
            <a:ext cx="6045574" cy="4884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sz="1412" dirty="0"/>
              <a:t>Service Standards require an investment of time at the front end for development purposes, but can save time, energy, money and customer relationships in the long run.</a:t>
            </a:r>
          </a:p>
          <a:p>
            <a:pPr marL="302575" lvl="1" indent="-302575">
              <a:buFont typeface="+mj-lt"/>
              <a:buAutoNum type="arabicPeriod"/>
            </a:pPr>
            <a:r>
              <a:rPr lang="en-US" sz="1412" b="1" dirty="0"/>
              <a:t>Define service sequence. </a:t>
            </a:r>
            <a:r>
              <a:rPr lang="en-US" sz="1412" dirty="0"/>
              <a:t>Think about the steps involved for the customer to utilize the product. View this from the customer’s perspective. Subdivide what you do for the customer into smaller parts or steps. Then, look at each aspect and what standards may be attached to it.</a:t>
            </a:r>
          </a:p>
          <a:p>
            <a:pPr marL="302575" lvl="1" indent="-302575">
              <a:buFont typeface="+mj-lt"/>
              <a:buAutoNum type="arabicPeriod"/>
            </a:pPr>
            <a:r>
              <a:rPr lang="en-US" sz="1412" b="1" dirty="0"/>
              <a:t>Map out the steps. </a:t>
            </a:r>
            <a:r>
              <a:rPr lang="en-US" sz="1412" dirty="0"/>
              <a:t>Choose one area that — based on customer feedback — may need some attention. Review each of the steps the unhappy customer went through.</a:t>
            </a:r>
          </a:p>
          <a:p>
            <a:pPr marL="302575" lvl="1" indent="-302575">
              <a:buFont typeface="+mj-lt"/>
              <a:buAutoNum type="arabicPeriod"/>
            </a:pPr>
            <a:r>
              <a:rPr lang="en-US" sz="1412" b="1" dirty="0"/>
              <a:t>Determine the experience enhancers. </a:t>
            </a:r>
            <a:r>
              <a:rPr lang="en-US" sz="1412" dirty="0"/>
              <a:t>In other words, what makes each step a positive experience for the client? </a:t>
            </a:r>
          </a:p>
          <a:p>
            <a:pPr marL="302575" lvl="1" indent="-302575">
              <a:buFont typeface="+mj-lt"/>
              <a:buAutoNum type="arabicPeriod"/>
            </a:pPr>
            <a:r>
              <a:rPr lang="en-US" sz="1412" b="1" dirty="0"/>
              <a:t>Convert enhancers into standards. </a:t>
            </a:r>
            <a:r>
              <a:rPr lang="en-US" sz="1412" dirty="0"/>
              <a:t>Once the positive service qualities are put into practice, make them a part of standard operating procedure.</a:t>
            </a:r>
          </a:p>
          <a:p>
            <a:endParaRPr lang="en-US" sz="1412" dirty="0"/>
          </a:p>
          <a:p>
            <a:r>
              <a:rPr lang="en-US" sz="1412" dirty="0"/>
              <a:t>Service standards need to be reviewed and updated on a regular basis. Keep in mind that the standards developed for one client may be inappropriate for another client using the same product. One size doesn’t necessarily fit all.</a:t>
            </a:r>
          </a:p>
        </p:txBody>
      </p:sp>
    </p:spTree>
    <p:extLst>
      <p:ext uri="{BB962C8B-B14F-4D97-AF65-F5344CB8AC3E}">
        <p14:creationId xmlns:p14="http://schemas.microsoft.com/office/powerpoint/2010/main" val="89140234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7"/>
          <p:cNvSpPr>
            <a:spLocks noGrp="1"/>
          </p:cNvSpPr>
          <p:nvPr>
            <p:ph type="title"/>
          </p:nvPr>
        </p:nvSpPr>
        <p:spPr>
          <a:xfrm>
            <a:off x="281180" y="415637"/>
            <a:ext cx="6209828" cy="816557"/>
          </a:xfrm>
        </p:spPr>
        <p:txBody>
          <a:bodyPr/>
          <a:lstStyle/>
          <a:p>
            <a:r>
              <a:rPr lang="en-US" altLang="en-US"/>
              <a:t>Developing Service Standards</a:t>
            </a:r>
          </a:p>
        </p:txBody>
      </p:sp>
      <p:sp>
        <p:nvSpPr>
          <p:cNvPr id="32771"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69637" name="Text Placeholder 8"/>
          <p:cNvSpPr txBox="1">
            <a:spLocks/>
          </p:cNvSpPr>
          <p:nvPr/>
        </p:nvSpPr>
        <p:spPr bwMode="auto">
          <a:xfrm>
            <a:off x="406213" y="1872784"/>
            <a:ext cx="6045574" cy="555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sz="1412" dirty="0"/>
              <a:t>Develop a service standard using a current product or service. The following information will guide you:</a:t>
            </a:r>
            <a:br>
              <a:rPr lang="en-US" sz="1412" dirty="0"/>
            </a:br>
            <a:endParaRPr lang="en-US" sz="1412" dirty="0"/>
          </a:p>
          <a:p>
            <a:r>
              <a:rPr lang="en-US" sz="1412" b="1" dirty="0"/>
              <a:t>Define service sequence. </a:t>
            </a:r>
            <a:br>
              <a:rPr lang="en-US" sz="1412" dirty="0"/>
            </a:br>
            <a:r>
              <a:rPr lang="en-US" sz="1412" dirty="0"/>
              <a:t>What steps are involved for the customer to use this product or service?</a:t>
            </a:r>
          </a:p>
          <a:p>
            <a:endParaRPr lang="en-US" sz="1412" dirty="0"/>
          </a:p>
          <a:p>
            <a:endParaRPr lang="en-US" sz="1412" dirty="0"/>
          </a:p>
          <a:p>
            <a:endParaRPr lang="en-US" sz="1412" dirty="0"/>
          </a:p>
          <a:p>
            <a:r>
              <a:rPr lang="en-US" sz="1412" b="1" dirty="0"/>
              <a:t>Map out the steps. </a:t>
            </a:r>
            <a:br>
              <a:rPr lang="en-US" sz="1412" dirty="0"/>
            </a:br>
            <a:r>
              <a:rPr lang="en-US" sz="1412" dirty="0"/>
              <a:t>Choose one area that, based on customer feedback, may need special attention:</a:t>
            </a:r>
          </a:p>
          <a:p>
            <a:endParaRPr lang="en-US" sz="1412" dirty="0"/>
          </a:p>
          <a:p>
            <a:endParaRPr lang="en-US" sz="1412" dirty="0"/>
          </a:p>
          <a:p>
            <a:r>
              <a:rPr lang="en-US" sz="1412" b="1" dirty="0"/>
              <a:t>Determine the experience enhancers. </a:t>
            </a:r>
            <a:br>
              <a:rPr lang="en-US" sz="1412" dirty="0"/>
            </a:br>
            <a:r>
              <a:rPr lang="en-US" sz="1412" dirty="0"/>
              <a:t>What can make each step of the way a pleasant experience for the customer?</a:t>
            </a:r>
          </a:p>
          <a:p>
            <a:endParaRPr lang="en-US" sz="1412" dirty="0"/>
          </a:p>
          <a:p>
            <a:endParaRPr lang="en-US" sz="1412" dirty="0"/>
          </a:p>
          <a:p>
            <a:r>
              <a:rPr lang="en-US" sz="1412" b="1" dirty="0"/>
              <a:t>Convert enhancers into standards. </a:t>
            </a:r>
            <a:br>
              <a:rPr lang="en-US" sz="1412" dirty="0"/>
            </a:br>
            <a:r>
              <a:rPr lang="en-US" sz="1412" dirty="0"/>
              <a:t>Make positive service qualities a part of standard operating procedure once they are tried in practice:</a:t>
            </a:r>
          </a:p>
        </p:txBody>
      </p:sp>
    </p:spTree>
    <p:extLst>
      <p:ext uri="{BB962C8B-B14F-4D97-AF65-F5344CB8AC3E}">
        <p14:creationId xmlns:p14="http://schemas.microsoft.com/office/powerpoint/2010/main" val="39079748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7"/>
          <p:cNvSpPr>
            <a:spLocks noGrp="1"/>
          </p:cNvSpPr>
          <p:nvPr>
            <p:ph type="title"/>
          </p:nvPr>
        </p:nvSpPr>
        <p:spPr>
          <a:xfrm>
            <a:off x="281180" y="415637"/>
            <a:ext cx="6209828" cy="816557"/>
          </a:xfrm>
        </p:spPr>
        <p:txBody>
          <a:bodyPr/>
          <a:lstStyle/>
          <a:p>
            <a:r>
              <a:rPr lang="en-US" altLang="en-US"/>
              <a:t>SWOT</a:t>
            </a:r>
          </a:p>
        </p:txBody>
      </p:sp>
      <p:sp>
        <p:nvSpPr>
          <p:cNvPr id="77828" name="Text Placeholder 8"/>
          <p:cNvSpPr txBox="1">
            <a:spLocks/>
          </p:cNvSpPr>
          <p:nvPr/>
        </p:nvSpPr>
        <p:spPr bwMode="auto">
          <a:xfrm>
            <a:off x="406213" y="1872784"/>
            <a:ext cx="6045574" cy="37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sz="1412" dirty="0"/>
              <a:t>How effective are you? How effective is your organization? Your employees?</a:t>
            </a:r>
          </a:p>
          <a:p>
            <a:endParaRPr lang="en-US" sz="1412" dirty="0"/>
          </a:p>
          <a:p>
            <a:r>
              <a:rPr lang="en-US" sz="1412" dirty="0"/>
              <a:t>Strength: </a:t>
            </a:r>
            <a:br>
              <a:rPr lang="en-US" sz="1412" dirty="0"/>
            </a:br>
            <a:endParaRPr lang="en-US" sz="1412" dirty="0"/>
          </a:p>
          <a:p>
            <a:endParaRPr lang="en-US" sz="1412" dirty="0"/>
          </a:p>
          <a:p>
            <a:r>
              <a:rPr lang="en-US" sz="1412" dirty="0"/>
              <a:t>Weakness: </a:t>
            </a:r>
            <a:br>
              <a:rPr lang="en-US" sz="1412" dirty="0"/>
            </a:br>
            <a:r>
              <a:rPr lang="en-US" sz="1412" dirty="0"/>
              <a:t>. </a:t>
            </a:r>
          </a:p>
          <a:p>
            <a:endParaRPr lang="en-US" sz="1412" dirty="0"/>
          </a:p>
          <a:p>
            <a:r>
              <a:rPr lang="en-US" sz="1412" dirty="0"/>
              <a:t>Opportunity: </a:t>
            </a:r>
            <a:br>
              <a:rPr lang="en-US" sz="1412" dirty="0"/>
            </a:br>
            <a:endParaRPr lang="en-US" sz="1412" dirty="0"/>
          </a:p>
          <a:p>
            <a:endParaRPr lang="en-US" sz="1412" dirty="0"/>
          </a:p>
          <a:p>
            <a:r>
              <a:rPr lang="en-US" sz="1412" dirty="0"/>
              <a:t>Threat: </a:t>
            </a:r>
            <a:br>
              <a:rPr lang="en-US" sz="1412" dirty="0"/>
            </a:br>
            <a:endParaRPr lang="en-US" sz="1412" dirty="0"/>
          </a:p>
        </p:txBody>
      </p:sp>
    </p:spTree>
    <p:extLst>
      <p:ext uri="{BB962C8B-B14F-4D97-AF65-F5344CB8AC3E}">
        <p14:creationId xmlns:p14="http://schemas.microsoft.com/office/powerpoint/2010/main" val="265000483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7"/>
          <p:cNvSpPr>
            <a:spLocks noGrp="1"/>
          </p:cNvSpPr>
          <p:nvPr>
            <p:ph type="title"/>
          </p:nvPr>
        </p:nvSpPr>
        <p:spPr>
          <a:xfrm>
            <a:off x="281180" y="415637"/>
            <a:ext cx="6209828" cy="816557"/>
          </a:xfrm>
        </p:spPr>
        <p:txBody>
          <a:bodyPr/>
          <a:lstStyle/>
          <a:p>
            <a:r>
              <a:rPr lang="en-US" altLang="en-US"/>
              <a:t>The SWOT Analysis</a:t>
            </a:r>
          </a:p>
        </p:txBody>
      </p:sp>
      <p:sp>
        <p:nvSpPr>
          <p:cNvPr id="37891" name="Text Placeholder 8"/>
          <p:cNvSpPr txBox="1">
            <a:spLocks/>
          </p:cNvSpPr>
          <p:nvPr/>
        </p:nvSpPr>
        <p:spPr bwMode="auto">
          <a:xfrm>
            <a:off x="406213" y="1474606"/>
            <a:ext cx="6045574" cy="651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Activity: </a:t>
            </a:r>
            <a:r>
              <a:rPr lang="en-US" altLang="en-US" sz="1412" dirty="0"/>
              <a:t>Use the space below to do a brief SWOT Analysis of your customer service role. This analysis will help as you develop a plan to capitalize on strengths, and minimize or eliminate weaknesses.</a:t>
            </a:r>
          </a:p>
        </p:txBody>
      </p:sp>
      <p:sp>
        <p:nvSpPr>
          <p:cNvPr id="37892" name="Text Placeholder 8"/>
          <p:cNvSpPr txBox="1">
            <a:spLocks/>
          </p:cNvSpPr>
          <p:nvPr/>
        </p:nvSpPr>
        <p:spPr bwMode="auto">
          <a:xfrm>
            <a:off x="406213" y="7360422"/>
            <a:ext cx="6045574" cy="434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How can you use this information to take advantage of opportunities and avoid or lessen threats?</a:t>
            </a:r>
          </a:p>
        </p:txBody>
      </p:sp>
      <p:sp>
        <p:nvSpPr>
          <p:cNvPr id="37893" name="Text Placeholder 19"/>
          <p:cNvSpPr txBox="1">
            <a:spLocks/>
          </p:cNvSpPr>
          <p:nvPr/>
        </p:nvSpPr>
        <p:spPr bwMode="auto">
          <a:xfrm>
            <a:off x="406213" y="2278774"/>
            <a:ext cx="2904565" cy="221876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37894" name="Text Placeholder 18"/>
          <p:cNvSpPr txBox="1">
            <a:spLocks/>
          </p:cNvSpPr>
          <p:nvPr/>
        </p:nvSpPr>
        <p:spPr bwMode="auto">
          <a:xfrm>
            <a:off x="406213" y="2278774"/>
            <a:ext cx="2904565" cy="419100"/>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765" b="1">
                <a:solidFill>
                  <a:schemeClr val="bg1"/>
                </a:solidFill>
              </a:rPr>
              <a:t>Strengths</a:t>
            </a:r>
          </a:p>
        </p:txBody>
      </p:sp>
      <p:sp>
        <p:nvSpPr>
          <p:cNvPr id="37895" name="Text Placeholder 19"/>
          <p:cNvSpPr txBox="1">
            <a:spLocks/>
          </p:cNvSpPr>
          <p:nvPr/>
        </p:nvSpPr>
        <p:spPr bwMode="auto">
          <a:xfrm>
            <a:off x="3547222" y="2278774"/>
            <a:ext cx="2904565" cy="221876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chemeClr val="tx1"/>
              </a:solidFill>
            </a:endParaRPr>
          </a:p>
        </p:txBody>
      </p:sp>
      <p:sp>
        <p:nvSpPr>
          <p:cNvPr id="37896" name="Text Placeholder 18"/>
          <p:cNvSpPr txBox="1">
            <a:spLocks/>
          </p:cNvSpPr>
          <p:nvPr/>
        </p:nvSpPr>
        <p:spPr bwMode="auto">
          <a:xfrm>
            <a:off x="3547222" y="2278774"/>
            <a:ext cx="2904565" cy="419100"/>
          </a:xfrm>
          <a:prstGeom prst="rect">
            <a:avLst/>
          </a:prstGeom>
          <a:solidFill>
            <a:schemeClr val="accent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765" b="1">
                <a:solidFill>
                  <a:schemeClr val="bg1"/>
                </a:solidFill>
              </a:rPr>
              <a:t>Weaknesses</a:t>
            </a:r>
          </a:p>
        </p:txBody>
      </p:sp>
      <p:sp>
        <p:nvSpPr>
          <p:cNvPr id="37897" name="Text Placeholder 19"/>
          <p:cNvSpPr txBox="1">
            <a:spLocks/>
          </p:cNvSpPr>
          <p:nvPr/>
        </p:nvSpPr>
        <p:spPr bwMode="auto">
          <a:xfrm>
            <a:off x="406213" y="4808782"/>
            <a:ext cx="2904565" cy="221876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chemeClr val="tx1"/>
              </a:solidFill>
            </a:endParaRPr>
          </a:p>
        </p:txBody>
      </p:sp>
      <p:sp>
        <p:nvSpPr>
          <p:cNvPr id="37898" name="Text Placeholder 18"/>
          <p:cNvSpPr txBox="1">
            <a:spLocks/>
          </p:cNvSpPr>
          <p:nvPr/>
        </p:nvSpPr>
        <p:spPr bwMode="auto">
          <a:xfrm>
            <a:off x="406213" y="4808783"/>
            <a:ext cx="2904565" cy="419100"/>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765" b="1">
                <a:solidFill>
                  <a:schemeClr val="bg1"/>
                </a:solidFill>
              </a:rPr>
              <a:t>Opportunities</a:t>
            </a:r>
          </a:p>
        </p:txBody>
      </p:sp>
      <p:sp>
        <p:nvSpPr>
          <p:cNvPr id="37899" name="Text Placeholder 19"/>
          <p:cNvSpPr txBox="1">
            <a:spLocks/>
          </p:cNvSpPr>
          <p:nvPr/>
        </p:nvSpPr>
        <p:spPr bwMode="auto">
          <a:xfrm>
            <a:off x="3547222" y="4808782"/>
            <a:ext cx="2904565" cy="221876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chemeClr val="tx1"/>
              </a:solidFill>
            </a:endParaRPr>
          </a:p>
        </p:txBody>
      </p:sp>
      <p:sp>
        <p:nvSpPr>
          <p:cNvPr id="37900" name="Text Placeholder 18"/>
          <p:cNvSpPr txBox="1">
            <a:spLocks/>
          </p:cNvSpPr>
          <p:nvPr/>
        </p:nvSpPr>
        <p:spPr bwMode="auto">
          <a:xfrm>
            <a:off x="3547222" y="4808783"/>
            <a:ext cx="2904565" cy="419100"/>
          </a:xfrm>
          <a:prstGeom prst="rect">
            <a:avLst/>
          </a:prstGeom>
          <a:solidFill>
            <a:schemeClr val="accent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765" b="1">
                <a:solidFill>
                  <a:schemeClr val="bg1"/>
                </a:solidFill>
              </a:rPr>
              <a:t>Threats</a:t>
            </a:r>
          </a:p>
        </p:txBody>
      </p:sp>
    </p:spTree>
    <p:extLst>
      <p:ext uri="{BB962C8B-B14F-4D97-AF65-F5344CB8AC3E}">
        <p14:creationId xmlns:p14="http://schemas.microsoft.com/office/powerpoint/2010/main" val="38098678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noGrp="1"/>
          </p:cNvSpPr>
          <p:nvPr>
            <p:ph type="title"/>
          </p:nvPr>
        </p:nvSpPr>
        <p:spPr>
          <a:xfrm>
            <a:off x="281180" y="415637"/>
            <a:ext cx="6209828" cy="816557"/>
          </a:xfrm>
        </p:spPr>
        <p:txBody>
          <a:bodyPr/>
          <a:lstStyle/>
          <a:p>
            <a:r>
              <a:rPr lang="en-US" altLang="en-US"/>
              <a:t>Self-defeating Behaviors</a:t>
            </a:r>
          </a:p>
        </p:txBody>
      </p:sp>
      <p:sp>
        <p:nvSpPr>
          <p:cNvPr id="38915" name="Text Placeholder 8"/>
          <p:cNvSpPr txBox="1">
            <a:spLocks/>
          </p:cNvSpPr>
          <p:nvPr/>
        </p:nvSpPr>
        <p:spPr bwMode="auto">
          <a:xfrm>
            <a:off x="419101" y="1471951"/>
            <a:ext cx="6032686" cy="175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sz="1412" dirty="0"/>
              <a:t>Making promises that can’t be kept</a:t>
            </a:r>
            <a:r>
              <a:rPr lang="en-US" altLang="en-US" sz="1412" dirty="0">
                <a:cs typeface="Arial"/>
              </a:rPr>
              <a:t>.</a:t>
            </a:r>
            <a:endParaRPr lang="en-US" altLang="en-US" sz="1412" dirty="0"/>
          </a:p>
          <a:p>
            <a:pPr lvl="1"/>
            <a:r>
              <a:rPr lang="en-US" altLang="en-US" sz="1412" dirty="0"/>
              <a:t>Promising follow-up that never happens</a:t>
            </a:r>
            <a:r>
              <a:rPr lang="en-US" altLang="en-US" sz="1412" dirty="0">
                <a:cs typeface="Arial"/>
              </a:rPr>
              <a:t>.</a:t>
            </a:r>
          </a:p>
          <a:p>
            <a:pPr lvl="1"/>
            <a:r>
              <a:rPr lang="en-US" altLang="en-US" sz="1412" dirty="0"/>
              <a:t>Blaming policy, other people or equipment</a:t>
            </a:r>
            <a:r>
              <a:rPr lang="en-US" altLang="en-US" sz="1412" dirty="0">
                <a:cs typeface="Arial"/>
              </a:rPr>
              <a:t>.</a:t>
            </a:r>
          </a:p>
          <a:p>
            <a:pPr lvl="1"/>
            <a:r>
              <a:rPr lang="en-US" altLang="en-US" sz="1412" dirty="0"/>
              <a:t>Passing the buck to another person or department</a:t>
            </a:r>
            <a:r>
              <a:rPr lang="en-US" altLang="en-US" sz="1412" dirty="0">
                <a:cs typeface="Arial"/>
              </a:rPr>
              <a:t>.</a:t>
            </a:r>
          </a:p>
          <a:p>
            <a:pPr lvl="1"/>
            <a:r>
              <a:rPr lang="en-US" altLang="en-US" sz="1412" dirty="0"/>
              <a:t>Committing others to actions that can’t be enforced</a:t>
            </a:r>
            <a:r>
              <a:rPr lang="en-US" altLang="en-US" sz="1412" dirty="0">
                <a:cs typeface="Arial"/>
              </a:rPr>
              <a:t>.</a:t>
            </a:r>
          </a:p>
          <a:p>
            <a:pPr lvl="1"/>
            <a:r>
              <a:rPr lang="en-US" altLang="en-US" sz="1412" dirty="0"/>
              <a:t>Offering deadlines that can’t be or aren’t adhered to</a:t>
            </a:r>
            <a:r>
              <a:rPr lang="en-US" altLang="en-US" sz="1412" dirty="0">
                <a:cs typeface="Arial"/>
              </a:rPr>
              <a:t>.</a:t>
            </a:r>
          </a:p>
        </p:txBody>
      </p:sp>
      <p:sp>
        <p:nvSpPr>
          <p:cNvPr id="39940" name="Text Placeholder 10"/>
          <p:cNvSpPr txBox="1">
            <a:spLocks/>
          </p:cNvSpPr>
          <p:nvPr/>
        </p:nvSpPr>
        <p:spPr bwMode="auto">
          <a:xfrm>
            <a:off x="406213" y="3354539"/>
            <a:ext cx="1543050" cy="1371600"/>
          </a:xfrm>
          <a:prstGeom prst="rect">
            <a:avLst/>
          </a:prstGeom>
          <a:solidFill>
            <a:schemeClr val="tx2"/>
          </a:solidFill>
          <a:ln w="9525">
            <a:solidFill>
              <a:schemeClr val="bg2"/>
            </a:solid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235" b="1" dirty="0">
                <a:solidFill>
                  <a:schemeClr val="bg1"/>
                </a:solidFill>
              </a:rPr>
              <a:t>In your role as a customer, have you ever been confronted with any of these issues?</a:t>
            </a:r>
          </a:p>
          <a:p>
            <a:pPr>
              <a:spcBef>
                <a:spcPct val="0"/>
              </a:spcBef>
              <a:spcAft>
                <a:spcPts val="590"/>
              </a:spcAft>
              <a:buClr>
                <a:schemeClr val="tx2"/>
              </a:buClr>
              <a:buSzTx/>
            </a:pPr>
            <a:endParaRPr lang="en-US" altLang="en-US" sz="1235" b="1" dirty="0">
              <a:solidFill>
                <a:schemeClr val="bg1"/>
              </a:solidFill>
            </a:endParaRPr>
          </a:p>
        </p:txBody>
      </p:sp>
      <p:sp>
        <p:nvSpPr>
          <p:cNvPr id="39941" name="Text Placeholder 12"/>
          <p:cNvSpPr txBox="1">
            <a:spLocks/>
          </p:cNvSpPr>
          <p:nvPr/>
        </p:nvSpPr>
        <p:spPr bwMode="auto">
          <a:xfrm>
            <a:off x="1997076" y="3354539"/>
            <a:ext cx="4454711" cy="13716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786"/>
              </a:spcAft>
              <a:buClr>
                <a:schemeClr val="tx2"/>
              </a:buClr>
              <a:buSzTx/>
            </a:pPr>
            <a:endParaRPr lang="en-US" altLang="en-US" sz="1412">
              <a:solidFill>
                <a:srgbClr val="646D72"/>
              </a:solidFill>
            </a:endParaRPr>
          </a:p>
        </p:txBody>
      </p:sp>
      <p:sp>
        <p:nvSpPr>
          <p:cNvPr id="9" name="Text Placeholder 10"/>
          <p:cNvSpPr txBox="1">
            <a:spLocks/>
          </p:cNvSpPr>
          <p:nvPr/>
        </p:nvSpPr>
        <p:spPr bwMode="auto">
          <a:xfrm>
            <a:off x="406213" y="4891705"/>
            <a:ext cx="1543050" cy="1371600"/>
          </a:xfrm>
          <a:prstGeom prst="rect">
            <a:avLst/>
          </a:prstGeom>
          <a:solidFill>
            <a:schemeClr val="accent4"/>
          </a:solidFill>
          <a:ln>
            <a:solidFill>
              <a:schemeClr val="bg2"/>
            </a:solidFill>
            <a:miter lim="800000"/>
            <a:headEnd/>
            <a:tailEnd/>
          </a:ln>
        </p:spPr>
        <p:txBody>
          <a:bodyPr lIns="89896" tIns="89896" rIns="89896" bIns="89896"/>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590"/>
              </a:spcAft>
              <a:buClr>
                <a:schemeClr val="tx2"/>
              </a:buClr>
              <a:buSzTx/>
              <a:defRPr/>
            </a:pPr>
            <a:r>
              <a:rPr lang="en-US" altLang="en-US" sz="1235" b="1" dirty="0">
                <a:solidFill>
                  <a:schemeClr val="bg1"/>
                </a:solidFill>
              </a:rPr>
              <a:t>What was your reaction?</a:t>
            </a:r>
          </a:p>
          <a:p>
            <a:pPr eaLnBrk="1" hangingPunct="1">
              <a:spcBef>
                <a:spcPct val="0"/>
              </a:spcBef>
              <a:spcAft>
                <a:spcPts val="590"/>
              </a:spcAft>
              <a:buClr>
                <a:schemeClr val="tx2"/>
              </a:buClr>
              <a:buSzTx/>
              <a:defRPr/>
            </a:pPr>
            <a:endParaRPr lang="en-US" altLang="en-US" sz="1235" b="1" dirty="0">
              <a:solidFill>
                <a:schemeClr val="bg1"/>
              </a:solidFill>
            </a:endParaRPr>
          </a:p>
        </p:txBody>
      </p:sp>
      <p:sp>
        <p:nvSpPr>
          <p:cNvPr id="39943" name="Text Placeholder 12"/>
          <p:cNvSpPr txBox="1">
            <a:spLocks/>
          </p:cNvSpPr>
          <p:nvPr/>
        </p:nvSpPr>
        <p:spPr bwMode="auto">
          <a:xfrm>
            <a:off x="1997076" y="4891705"/>
            <a:ext cx="4454711" cy="13716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786"/>
              </a:spcAft>
              <a:buClr>
                <a:schemeClr val="tx2"/>
              </a:buClr>
              <a:buSzTx/>
            </a:pPr>
            <a:endParaRPr lang="en-US" altLang="en-US" sz="1412">
              <a:solidFill>
                <a:schemeClr val="tx1"/>
              </a:solidFill>
            </a:endParaRPr>
          </a:p>
        </p:txBody>
      </p:sp>
      <p:sp>
        <p:nvSpPr>
          <p:cNvPr id="39944" name="Text Placeholder 10"/>
          <p:cNvSpPr txBox="1">
            <a:spLocks/>
          </p:cNvSpPr>
          <p:nvPr/>
        </p:nvSpPr>
        <p:spPr bwMode="auto">
          <a:xfrm>
            <a:off x="406213" y="6428873"/>
            <a:ext cx="1543050" cy="1371600"/>
          </a:xfrm>
          <a:prstGeom prst="rect">
            <a:avLst/>
          </a:prstGeom>
          <a:solidFill>
            <a:schemeClr val="accent2"/>
          </a:solidFill>
          <a:ln w="9525">
            <a:solidFill>
              <a:schemeClr val="bg2"/>
            </a:solid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235" b="1" dirty="0">
                <a:solidFill>
                  <a:schemeClr val="bg1"/>
                </a:solidFill>
              </a:rPr>
              <a:t>What was the effect on your loyalty to that particular company or organization?</a:t>
            </a:r>
          </a:p>
        </p:txBody>
      </p:sp>
      <p:sp>
        <p:nvSpPr>
          <p:cNvPr id="39945" name="Text Placeholder 12"/>
          <p:cNvSpPr txBox="1">
            <a:spLocks/>
          </p:cNvSpPr>
          <p:nvPr/>
        </p:nvSpPr>
        <p:spPr bwMode="auto">
          <a:xfrm>
            <a:off x="2024064" y="6428873"/>
            <a:ext cx="4454711" cy="13716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786"/>
              </a:spcAft>
              <a:buClr>
                <a:schemeClr val="tx2"/>
              </a:buClr>
              <a:buSzTx/>
            </a:pPr>
            <a:endParaRPr lang="en-US" altLang="en-US" sz="1412">
              <a:solidFill>
                <a:schemeClr val="tx1"/>
              </a:solidFill>
            </a:endParaRPr>
          </a:p>
        </p:txBody>
      </p:sp>
    </p:spTree>
    <p:extLst>
      <p:ext uri="{BB962C8B-B14F-4D97-AF65-F5344CB8AC3E}">
        <p14:creationId xmlns:p14="http://schemas.microsoft.com/office/powerpoint/2010/main" val="424306604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p:txBody>
          <a:bodyPr/>
          <a:lstStyle/>
          <a:p>
            <a:r>
              <a:rPr lang="en-US" altLang="en-US" dirty="0">
                <a:cs typeface="Arial"/>
              </a:rPr>
              <a:t>The Program</a:t>
            </a:r>
          </a:p>
        </p:txBody>
      </p:sp>
      <p:sp>
        <p:nvSpPr>
          <p:cNvPr id="10243" name="Text Placeholder 8"/>
          <p:cNvSpPr>
            <a:spLocks noGrp="1"/>
          </p:cNvSpPr>
          <p:nvPr>
            <p:ph type="body" sz="quarter" idx="4294967295"/>
          </p:nvPr>
        </p:nvSpPr>
        <p:spPr>
          <a:xfrm>
            <a:off x="388306" y="1246909"/>
            <a:ext cx="6102701" cy="5477397"/>
          </a:xfrm>
          <a:ln>
            <a:miter lim="800000"/>
            <a:headEnd/>
            <a:tailEnd/>
          </a:ln>
        </p:spPr>
        <p:txBody>
          <a:bodyPr vert="horz" wrap="square" lIns="0" tIns="0" rIns="0" bIns="0" rtlCol="0" anchor="t">
            <a:spAutoFit/>
          </a:bodyPr>
          <a:lstStyle/>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Welcome/Learning Points</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What Is Exceptional Service? </a:t>
            </a:r>
            <a:endParaRPr lang="en-US" altLang="en-US" dirty="0">
              <a:solidFill>
                <a:srgbClr val="646D72"/>
              </a:solidFill>
              <a:latin typeface="Arial" charset="0"/>
              <a:ea typeface="ＭＳ Ｐゴシック" pitchFamily="34" charset="-128"/>
              <a:cs typeface="Arial"/>
            </a:endParaRP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Understanding Customers</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Gathering Information</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Communication: The Key</a:t>
            </a:r>
          </a:p>
          <a:p>
            <a:pPr marL="347663" lvl="1" indent="-223838">
              <a:spcBef>
                <a:spcPct val="0"/>
              </a:spcBef>
              <a:spcAft>
                <a:spcPts val="1059"/>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Written Communication</a:t>
            </a:r>
          </a:p>
          <a:p>
            <a:pPr marL="347663" lvl="1" indent="-223838">
              <a:spcBef>
                <a:spcPct val="0"/>
              </a:spcBef>
              <a:spcAft>
                <a:spcPts val="1059"/>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The Importance of Listening</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Service Standards That Work</a:t>
            </a:r>
            <a:endParaRPr lang="en-US" altLang="en-US" dirty="0">
              <a:solidFill>
                <a:srgbClr val="646D72"/>
              </a:solidFill>
              <a:latin typeface="Arial" charset="0"/>
              <a:ea typeface="ＭＳ Ｐゴシック" pitchFamily="34" charset="-128"/>
              <a:cs typeface="Arial"/>
            </a:endParaRPr>
          </a:p>
          <a:p>
            <a:pPr marL="347663" lvl="1" indent="-223838">
              <a:spcBef>
                <a:spcPct val="0"/>
              </a:spcBef>
              <a:spcAft>
                <a:spcPts val="1059"/>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Developing Service Standards </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A Formula for Satisfaction</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SWOT</a:t>
            </a:r>
          </a:p>
          <a:p>
            <a:pPr marL="347663" lvl="1" indent="-223838">
              <a:spcBef>
                <a:spcPct val="0"/>
              </a:spcBef>
              <a:spcAft>
                <a:spcPts val="1059"/>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The SWOT Analysis</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Self-Defeating Behaviors</a:t>
            </a:r>
            <a:endParaRPr lang="en-US" altLang="en-US" dirty="0">
              <a:solidFill>
                <a:srgbClr val="646D72"/>
              </a:solidFill>
              <a:latin typeface="Arial" charset="0"/>
              <a:ea typeface="ＭＳ Ｐゴシック" pitchFamily="34" charset="-128"/>
              <a:cs typeface="Arial"/>
            </a:endParaRP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Educating the Client</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When You Can’t Say Yes</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The Customer Is Not Always Right </a:t>
            </a:r>
            <a:endParaRPr lang="en-US" altLang="en-US" dirty="0">
              <a:solidFill>
                <a:srgbClr val="646D72"/>
              </a:solidFill>
              <a:latin typeface="Arial" charset="0"/>
              <a:ea typeface="ＭＳ Ｐゴシック" pitchFamily="34" charset="-128"/>
              <a:cs typeface="Arial"/>
            </a:endParaRP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Make Your Action Plan</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Closing</a:t>
            </a:r>
          </a:p>
        </p:txBody>
      </p:sp>
    </p:spTree>
    <p:extLst>
      <p:ext uri="{BB962C8B-B14F-4D97-AF65-F5344CB8AC3E}">
        <p14:creationId xmlns:p14="http://schemas.microsoft.com/office/powerpoint/2010/main" val="114317312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7"/>
          <p:cNvSpPr>
            <a:spLocks noGrp="1"/>
          </p:cNvSpPr>
          <p:nvPr>
            <p:ph type="title"/>
          </p:nvPr>
        </p:nvSpPr>
        <p:spPr>
          <a:xfrm>
            <a:off x="281180" y="415637"/>
            <a:ext cx="6209828" cy="816557"/>
          </a:xfrm>
        </p:spPr>
        <p:txBody>
          <a:bodyPr/>
          <a:lstStyle/>
          <a:p>
            <a:r>
              <a:rPr lang="en-US" altLang="en-US"/>
              <a:t>Educating the Client</a:t>
            </a:r>
          </a:p>
        </p:txBody>
      </p:sp>
      <p:sp>
        <p:nvSpPr>
          <p:cNvPr id="41987" name="Text Placeholder 8"/>
          <p:cNvSpPr txBox="1">
            <a:spLocks/>
          </p:cNvSpPr>
          <p:nvPr/>
        </p:nvSpPr>
        <p:spPr bwMode="auto">
          <a:xfrm>
            <a:off x="406213" y="1875813"/>
            <a:ext cx="6045574" cy="741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What are the challenges you’ve encountered in attempting to set appropriate boundaries with clients?</a:t>
            </a:r>
          </a:p>
          <a:p>
            <a:endParaRPr lang="en-US" altLang="en-US" sz="1412" dirty="0"/>
          </a:p>
        </p:txBody>
      </p:sp>
    </p:spTree>
    <p:extLst>
      <p:ext uri="{BB962C8B-B14F-4D97-AF65-F5344CB8AC3E}">
        <p14:creationId xmlns:p14="http://schemas.microsoft.com/office/powerpoint/2010/main" val="71622485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7"/>
          <p:cNvSpPr>
            <a:spLocks noGrp="1"/>
          </p:cNvSpPr>
          <p:nvPr>
            <p:ph type="title"/>
          </p:nvPr>
        </p:nvSpPr>
        <p:spPr/>
        <p:txBody>
          <a:bodyPr/>
          <a:lstStyle/>
          <a:p>
            <a:pPr eaLnBrk="1" hangingPunct="1"/>
            <a:r>
              <a:rPr lang="en-US" altLang="en-US" dirty="0"/>
              <a:t>When You Can’t Say Yes</a:t>
            </a:r>
          </a:p>
        </p:txBody>
      </p:sp>
      <p:sp>
        <p:nvSpPr>
          <p:cNvPr id="44035" name="Text Placeholder 8"/>
          <p:cNvSpPr>
            <a:spLocks noGrp="1" noChangeArrowheads="1"/>
          </p:cNvSpPr>
          <p:nvPr>
            <p:ph type="body" sz="quarter" idx="4294967295"/>
          </p:nvPr>
        </p:nvSpPr>
        <p:spPr>
          <a:xfrm>
            <a:off x="388306" y="1246909"/>
            <a:ext cx="6102701" cy="200131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0" indent="0">
              <a:spcBef>
                <a:spcPct val="0"/>
              </a:spcBef>
              <a:spcAft>
                <a:spcPts val="590"/>
              </a:spcAft>
              <a:buClr>
                <a:schemeClr val="tx2"/>
              </a:buClr>
              <a:buNone/>
            </a:pPr>
            <a:r>
              <a:rPr lang="en-US" altLang="en-US" b="1" dirty="0">
                <a:solidFill>
                  <a:srgbClr val="646D72"/>
                </a:solidFill>
                <a:latin typeface="Arial" charset="0"/>
                <a:ea typeface="ＭＳ Ｐゴシック" pitchFamily="34" charset="-128"/>
                <a:cs typeface="Times New Roman" pitchFamily="18" charset="0"/>
              </a:rPr>
              <a:t>Using the “hard” no technique doesn’t make anyone happy! </a:t>
            </a:r>
          </a:p>
          <a:p>
            <a:pPr marL="0" indent="0">
              <a:spcBef>
                <a:spcPct val="0"/>
              </a:spcBef>
              <a:spcAft>
                <a:spcPts val="590"/>
              </a:spcAft>
              <a:buClr>
                <a:schemeClr val="tx2"/>
              </a:buClr>
              <a:buNone/>
            </a:pPr>
            <a:endParaRPr lang="en-US" altLang="en-US" b="1"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b="1" dirty="0">
                <a:solidFill>
                  <a:srgbClr val="646D72"/>
                </a:solidFill>
                <a:latin typeface="Arial" charset="0"/>
                <a:ea typeface="ＭＳ Ｐゴシック" pitchFamily="34" charset="-128"/>
                <a:cs typeface="Times New Roman" pitchFamily="18" charset="0"/>
              </a:rPr>
              <a:t>Try using the “service" no.</a:t>
            </a:r>
            <a:endParaRPr lang="en-US" altLang="en-US" b="1" dirty="0">
              <a:solidFill>
                <a:srgbClr val="646D72"/>
              </a:solidFill>
              <a:latin typeface="Arial" charset="0"/>
              <a:ea typeface="ＭＳ Ｐゴシック" pitchFamily="34" charset="-128"/>
              <a:cs typeface="Arial"/>
            </a:endParaRPr>
          </a:p>
          <a:p>
            <a:pPr marL="0" indent="0">
              <a:spcBef>
                <a:spcPct val="0"/>
              </a:spcBef>
              <a:spcAft>
                <a:spcPts val="590"/>
              </a:spcAft>
              <a:buClr>
                <a:schemeClr val="tx2"/>
              </a:buClr>
              <a:buNone/>
            </a:pPr>
            <a:endParaRPr lang="en-US" altLang="en-US" b="1"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b="1" dirty="0">
                <a:solidFill>
                  <a:srgbClr val="646D72"/>
                </a:solidFill>
                <a:latin typeface="Arial" charset="0"/>
                <a:ea typeface="ＭＳ Ｐゴシック" pitchFamily="34" charset="-128"/>
                <a:cs typeface="Times New Roman" pitchFamily="18" charset="0"/>
              </a:rPr>
              <a:t>The “service" no uses two key phrases: </a:t>
            </a:r>
            <a:endParaRPr lang="en-US" altLang="en-US" b="1" dirty="0">
              <a:solidFill>
                <a:srgbClr val="646D72"/>
              </a:solidFill>
              <a:latin typeface="Arial" charset="0"/>
              <a:ea typeface="ＭＳ Ｐゴシック" pitchFamily="34" charset="-128"/>
              <a:cs typeface="Arial"/>
            </a:endParaRPr>
          </a:p>
          <a:p>
            <a:pPr marL="0" indent="0">
              <a:spcBef>
                <a:spcPct val="0"/>
              </a:spcBef>
              <a:spcAft>
                <a:spcPts val="590"/>
              </a:spcAft>
              <a:buClr>
                <a:schemeClr val="tx2"/>
              </a:buClr>
              <a:buNone/>
            </a:pPr>
            <a:r>
              <a:rPr lang="en-US" altLang="en-US" b="1" dirty="0">
                <a:solidFill>
                  <a:srgbClr val="646D72"/>
                </a:solidFill>
                <a:latin typeface="Arial" charset="0"/>
                <a:ea typeface="ＭＳ Ｐゴシック" pitchFamily="34" charset="-128"/>
                <a:cs typeface="Times New Roman" pitchFamily="18" charset="0"/>
              </a:rPr>
              <a:t>“What I will do is …” </a:t>
            </a:r>
            <a:r>
              <a:rPr lang="en-US" altLang="en-US" dirty="0">
                <a:solidFill>
                  <a:srgbClr val="646D72"/>
                </a:solidFill>
                <a:latin typeface="Arial" charset="0"/>
                <a:ea typeface="ＭＳ Ｐゴシック" pitchFamily="34" charset="-128"/>
                <a:cs typeface="Times New Roman" pitchFamily="18" charset="0"/>
              </a:rPr>
              <a:t>This phrase tells the customer that you want to help them and what actions you will take to resolve the issue. </a:t>
            </a:r>
          </a:p>
          <a:p>
            <a:pPr marL="0" indent="0">
              <a:spcBef>
                <a:spcPct val="0"/>
              </a:spcBef>
              <a:spcAft>
                <a:spcPts val="590"/>
              </a:spcAft>
              <a:buClr>
                <a:schemeClr val="tx2"/>
              </a:buClr>
              <a:buNone/>
            </a:pPr>
            <a:r>
              <a:rPr lang="en-US" altLang="en-US" b="1" dirty="0">
                <a:solidFill>
                  <a:srgbClr val="646D72"/>
                </a:solidFill>
                <a:latin typeface="Arial" charset="0"/>
                <a:ea typeface="ＭＳ Ｐゴシック" pitchFamily="34" charset="-128"/>
                <a:cs typeface="Times New Roman" pitchFamily="18" charset="0"/>
              </a:rPr>
              <a:t>“What you can do is …” </a:t>
            </a:r>
            <a:r>
              <a:rPr lang="en-US" altLang="en-US" dirty="0">
                <a:solidFill>
                  <a:srgbClr val="646D72"/>
                </a:solidFill>
                <a:latin typeface="Arial" charset="0"/>
                <a:ea typeface="ＭＳ Ｐゴシック" pitchFamily="34" charset="-128"/>
                <a:cs typeface="Times New Roman" pitchFamily="18" charset="0"/>
              </a:rPr>
              <a:t>This phrase gives the customer some control over how the situation is resolved and makes you partners in problem-solving. </a:t>
            </a:r>
          </a:p>
        </p:txBody>
      </p:sp>
    </p:spTree>
    <p:extLst>
      <p:ext uri="{BB962C8B-B14F-4D97-AF65-F5344CB8AC3E}">
        <p14:creationId xmlns:p14="http://schemas.microsoft.com/office/powerpoint/2010/main" val="371128639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281180" y="415637"/>
            <a:ext cx="6209828" cy="816557"/>
          </a:xfrm>
        </p:spPr>
        <p:txBody>
          <a:bodyPr/>
          <a:lstStyle/>
          <a:p>
            <a:r>
              <a:rPr lang="en-US" altLang="en-US" dirty="0"/>
              <a:t>The Customer Is Not Always Right</a:t>
            </a:r>
          </a:p>
        </p:txBody>
      </p:sp>
      <p:sp>
        <p:nvSpPr>
          <p:cNvPr id="46083" name="Text Placeholder 10"/>
          <p:cNvSpPr txBox="1">
            <a:spLocks/>
          </p:cNvSpPr>
          <p:nvPr/>
        </p:nvSpPr>
        <p:spPr bwMode="auto">
          <a:xfrm>
            <a:off x="406213" y="1409521"/>
            <a:ext cx="1543050" cy="6324957"/>
          </a:xfrm>
          <a:prstGeom prst="rect">
            <a:avLst/>
          </a:prstGeom>
          <a:solidFill>
            <a:schemeClr val="accent2"/>
          </a:solidFill>
          <a:ln w="9525">
            <a:solidFill>
              <a:schemeClr val="bg2"/>
            </a:solidFill>
            <a:miter lim="800000"/>
            <a:headEnd/>
            <a:tailEnd/>
          </a:ln>
        </p:spPr>
        <p:txBody>
          <a:bodyPr lIns="89896" tIns="89896" rIns="89896" bIns="89896"/>
          <a:lstStyle>
            <a:lvl1pPr marL="177800" indent="-1778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spcBef>
                <a:spcPct val="0"/>
              </a:spcBef>
              <a:spcAft>
                <a:spcPts val="590"/>
              </a:spcAft>
              <a:buClr>
                <a:schemeClr val="tx2"/>
              </a:buClr>
              <a:buSzTx/>
            </a:pPr>
            <a:r>
              <a:rPr lang="en-US" altLang="en-US" sz="1412" b="1" dirty="0">
                <a:solidFill>
                  <a:schemeClr val="bg1"/>
                </a:solidFill>
              </a:rPr>
              <a:t>The customer is not always right.</a:t>
            </a:r>
          </a:p>
          <a:p>
            <a:pPr marL="0" indent="0">
              <a:spcBef>
                <a:spcPct val="0"/>
              </a:spcBef>
              <a:spcAft>
                <a:spcPts val="590"/>
              </a:spcAft>
              <a:buClr>
                <a:schemeClr val="tx2"/>
              </a:buClr>
              <a:buSzTx/>
              <a:buFontTx/>
              <a:buAutoNum type="arabicPeriod"/>
            </a:pPr>
            <a:endParaRPr lang="en-US" altLang="en-US" sz="1412" b="1" dirty="0">
              <a:solidFill>
                <a:schemeClr val="bg1"/>
              </a:solidFill>
            </a:endParaRPr>
          </a:p>
          <a:p>
            <a:pPr marL="0" indent="0">
              <a:spcBef>
                <a:spcPct val="0"/>
              </a:spcBef>
              <a:spcAft>
                <a:spcPts val="590"/>
              </a:spcAft>
              <a:buClr>
                <a:schemeClr val="tx2"/>
              </a:buClr>
              <a:buSzTx/>
              <a:buFontTx/>
              <a:buAutoNum type="arabicPeriod"/>
            </a:pPr>
            <a:endParaRPr lang="en-US" altLang="en-US" sz="1412" b="1" dirty="0">
              <a:solidFill>
                <a:schemeClr val="bg1"/>
              </a:solidFill>
            </a:endParaRPr>
          </a:p>
          <a:p>
            <a:pPr marL="0" indent="0">
              <a:spcBef>
                <a:spcPct val="0"/>
              </a:spcBef>
              <a:spcAft>
                <a:spcPts val="590"/>
              </a:spcAft>
              <a:buClr>
                <a:schemeClr val="tx2"/>
              </a:buClr>
              <a:buSzTx/>
            </a:pPr>
            <a:r>
              <a:rPr lang="en-US" altLang="en-US" sz="1412" b="1" dirty="0">
                <a:solidFill>
                  <a:schemeClr val="bg1"/>
                </a:solidFill>
              </a:rPr>
              <a:t>Decisions are not based only on facts.</a:t>
            </a:r>
          </a:p>
          <a:p>
            <a:pPr marL="0" indent="0">
              <a:spcBef>
                <a:spcPct val="0"/>
              </a:spcBef>
              <a:spcAft>
                <a:spcPts val="590"/>
              </a:spcAft>
              <a:buClr>
                <a:schemeClr val="tx2"/>
              </a:buClr>
              <a:buSzTx/>
              <a:buFontTx/>
              <a:buAutoNum type="arabicPeriod"/>
            </a:pPr>
            <a:endParaRPr lang="en-US" altLang="en-US" sz="1412" b="1" dirty="0">
              <a:solidFill>
                <a:schemeClr val="bg1"/>
              </a:solidFill>
            </a:endParaRPr>
          </a:p>
          <a:p>
            <a:pPr marL="0" indent="0">
              <a:spcBef>
                <a:spcPct val="0"/>
              </a:spcBef>
              <a:spcAft>
                <a:spcPts val="590"/>
              </a:spcAft>
              <a:buClr>
                <a:schemeClr val="tx2"/>
              </a:buClr>
              <a:buSzTx/>
              <a:buFontTx/>
              <a:buAutoNum type="arabicPeriod"/>
            </a:pPr>
            <a:endParaRPr lang="en-US" altLang="en-US" sz="1412" b="1" dirty="0">
              <a:solidFill>
                <a:schemeClr val="bg1"/>
              </a:solidFill>
            </a:endParaRPr>
          </a:p>
          <a:p>
            <a:pPr marL="0" indent="0">
              <a:spcBef>
                <a:spcPct val="0"/>
              </a:spcBef>
              <a:spcAft>
                <a:spcPts val="590"/>
              </a:spcAft>
              <a:buClr>
                <a:schemeClr val="tx2"/>
              </a:buClr>
              <a:buSzTx/>
            </a:pPr>
            <a:r>
              <a:rPr lang="en-US" altLang="en-US" sz="1412" b="1" dirty="0">
                <a:solidFill>
                  <a:schemeClr val="bg1"/>
                </a:solidFill>
              </a:rPr>
              <a:t>Many things are beyond your control.</a:t>
            </a:r>
          </a:p>
          <a:p>
            <a:pPr marL="0" indent="0">
              <a:spcBef>
                <a:spcPct val="0"/>
              </a:spcBef>
              <a:spcAft>
                <a:spcPts val="590"/>
              </a:spcAft>
              <a:buClr>
                <a:schemeClr val="tx2"/>
              </a:buClr>
              <a:buSzTx/>
              <a:buFontTx/>
              <a:buAutoNum type="arabicPeriod"/>
            </a:pPr>
            <a:endParaRPr lang="en-US" altLang="en-US" sz="1412" b="1" dirty="0">
              <a:solidFill>
                <a:schemeClr val="bg1"/>
              </a:solidFill>
            </a:endParaRPr>
          </a:p>
          <a:p>
            <a:pPr marL="0" indent="0">
              <a:spcBef>
                <a:spcPct val="0"/>
              </a:spcBef>
              <a:spcAft>
                <a:spcPts val="590"/>
              </a:spcAft>
              <a:buClr>
                <a:schemeClr val="tx2"/>
              </a:buClr>
              <a:buSzTx/>
              <a:buFontTx/>
              <a:buAutoNum type="arabicPeriod"/>
            </a:pPr>
            <a:endParaRPr lang="en-US" altLang="en-US" sz="1412" b="1" dirty="0">
              <a:solidFill>
                <a:schemeClr val="bg1"/>
              </a:solidFill>
            </a:endParaRPr>
          </a:p>
          <a:p>
            <a:pPr marL="0" indent="0">
              <a:spcBef>
                <a:spcPct val="0"/>
              </a:spcBef>
              <a:spcAft>
                <a:spcPts val="590"/>
              </a:spcAft>
              <a:buClr>
                <a:schemeClr val="tx2"/>
              </a:buClr>
              <a:buSzTx/>
            </a:pPr>
            <a:r>
              <a:rPr lang="en-US" altLang="en-US" sz="1412" b="1" dirty="0">
                <a:solidFill>
                  <a:schemeClr val="bg1"/>
                </a:solidFill>
              </a:rPr>
              <a:t>There are no alternatives to practice and experience.</a:t>
            </a:r>
          </a:p>
          <a:p>
            <a:pPr marL="0" indent="0">
              <a:spcBef>
                <a:spcPct val="0"/>
              </a:spcBef>
              <a:spcAft>
                <a:spcPts val="590"/>
              </a:spcAft>
              <a:buClr>
                <a:schemeClr val="tx2"/>
              </a:buClr>
              <a:buSzTx/>
              <a:buFontTx/>
              <a:buAutoNum type="arabicPeriod"/>
            </a:pPr>
            <a:endParaRPr lang="en-US" altLang="en-US" sz="1412" b="1" dirty="0">
              <a:solidFill>
                <a:schemeClr val="bg1"/>
              </a:solidFill>
            </a:endParaRPr>
          </a:p>
          <a:p>
            <a:pPr marL="0" indent="0">
              <a:spcBef>
                <a:spcPct val="0"/>
              </a:spcBef>
              <a:spcAft>
                <a:spcPts val="590"/>
              </a:spcAft>
              <a:buClr>
                <a:schemeClr val="tx2"/>
              </a:buClr>
              <a:buSzTx/>
              <a:buFontTx/>
              <a:buAutoNum type="arabicPeriod"/>
            </a:pPr>
            <a:endParaRPr lang="en-US" altLang="en-US" sz="1412" b="1" dirty="0">
              <a:solidFill>
                <a:schemeClr val="bg1"/>
              </a:solidFill>
            </a:endParaRPr>
          </a:p>
          <a:p>
            <a:pPr marL="0" indent="0">
              <a:spcBef>
                <a:spcPct val="0"/>
              </a:spcBef>
              <a:spcAft>
                <a:spcPts val="590"/>
              </a:spcAft>
              <a:buClr>
                <a:schemeClr val="tx2"/>
              </a:buClr>
              <a:buSzTx/>
            </a:pPr>
            <a:r>
              <a:rPr lang="en-US" altLang="en-US" sz="1412" b="1" dirty="0">
                <a:solidFill>
                  <a:schemeClr val="bg1"/>
                </a:solidFill>
              </a:rPr>
              <a:t>Tomorrow is another day.</a:t>
            </a:r>
          </a:p>
        </p:txBody>
      </p:sp>
      <p:sp>
        <p:nvSpPr>
          <p:cNvPr id="46084" name="Text Placeholder 12"/>
          <p:cNvSpPr txBox="1">
            <a:spLocks/>
          </p:cNvSpPr>
          <p:nvPr/>
        </p:nvSpPr>
        <p:spPr bwMode="auto">
          <a:xfrm>
            <a:off x="2011176" y="1421848"/>
            <a:ext cx="4567238" cy="6312631"/>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lnSpc>
                <a:spcPct val="200000"/>
              </a:lnSpc>
              <a:spcBef>
                <a:spcPct val="0"/>
              </a:spcBef>
              <a:spcAft>
                <a:spcPts val="786"/>
              </a:spcAft>
              <a:buClr>
                <a:schemeClr val="tx2"/>
              </a:buClr>
              <a:buSzTx/>
            </a:pPr>
            <a:r>
              <a:rPr lang="en-US" altLang="en-US" sz="1412" dirty="0">
                <a:solidFill>
                  <a:srgbClr val="646D72"/>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230422392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7"/>
          <p:cNvSpPr>
            <a:spLocks noGrp="1"/>
          </p:cNvSpPr>
          <p:nvPr>
            <p:ph type="title"/>
          </p:nvPr>
        </p:nvSpPr>
        <p:spPr>
          <a:xfrm>
            <a:off x="281180" y="415637"/>
            <a:ext cx="6209828" cy="816557"/>
          </a:xfrm>
        </p:spPr>
        <p:txBody>
          <a:bodyPr/>
          <a:lstStyle/>
          <a:p>
            <a:r>
              <a:rPr lang="en-US" altLang="en-US"/>
              <a:t>Make Your Action Plan</a:t>
            </a:r>
          </a:p>
        </p:txBody>
      </p:sp>
      <p:sp>
        <p:nvSpPr>
          <p:cNvPr id="47107" name="Text Placeholder 10"/>
          <p:cNvSpPr txBox="1">
            <a:spLocks/>
          </p:cNvSpPr>
          <p:nvPr/>
        </p:nvSpPr>
        <p:spPr bwMode="auto">
          <a:xfrm>
            <a:off x="406214" y="2499188"/>
            <a:ext cx="6045574" cy="412937"/>
          </a:xfrm>
          <a:prstGeom prst="rect">
            <a:avLst/>
          </a:prstGeom>
          <a:solidFill>
            <a:schemeClr val="accent2"/>
          </a:solidFill>
          <a:ln w="9525">
            <a:solidFill>
              <a:schemeClr val="bg2"/>
            </a:solidFill>
            <a:miter lim="800000"/>
            <a:headEnd/>
            <a:tailEnd/>
          </a:ln>
        </p:spPr>
        <p:txBody>
          <a:bodyPr lIns="89896" tIns="89896" rIns="89896" bIns="89896"/>
          <a:lstStyle>
            <a:lvl1pPr>
              <a:spcBef>
                <a:spcPct val="20000"/>
              </a:spcBef>
              <a:buClr>
                <a:srgbClr val="005293"/>
              </a:buClr>
              <a:buSzPct val="115000"/>
              <a:tabLst>
                <a:tab pos="3192463" algn="l"/>
              </a:tabLst>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tabLst>
                <a:tab pos="3192463" algn="l"/>
              </a:tabLst>
              <a:defRPr>
                <a:solidFill>
                  <a:srgbClr val="535A5D"/>
                </a:solidFill>
                <a:latin typeface="Arial" charset="0"/>
                <a:ea typeface="ＭＳ Ｐゴシック" pitchFamily="34" charset="-128"/>
              </a:defRPr>
            </a:lvl2pPr>
            <a:lvl3pPr marL="1143000" indent="-228600">
              <a:spcBef>
                <a:spcPct val="20000"/>
              </a:spcBef>
              <a:buClr>
                <a:srgbClr val="005293"/>
              </a:buClr>
              <a:tabLst>
                <a:tab pos="3192463" algn="l"/>
              </a:tabLst>
              <a:defRPr>
                <a:solidFill>
                  <a:srgbClr val="535A5D"/>
                </a:solidFill>
                <a:latin typeface="Arial" charset="0"/>
                <a:ea typeface="ＭＳ Ｐゴシック" pitchFamily="34" charset="-128"/>
              </a:defRPr>
            </a:lvl3pPr>
            <a:lvl4pPr marL="1600200" indent="-228600">
              <a:spcBef>
                <a:spcPct val="20000"/>
              </a:spcBef>
              <a:buClr>
                <a:srgbClr val="005293"/>
              </a:buClr>
              <a:tabLst>
                <a:tab pos="3192463" algn="l"/>
              </a:tabLst>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tabLst>
                <a:tab pos="3192463" algn="l"/>
              </a:tabLst>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tabLst>
                <a:tab pos="3192463" algn="l"/>
              </a:tabLst>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tabLst>
                <a:tab pos="3192463" algn="l"/>
              </a:tabLst>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tabLst>
                <a:tab pos="3192463" algn="l"/>
              </a:tabLst>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tabLst>
                <a:tab pos="3192463" algn="l"/>
              </a:tabLst>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a:solidFill>
                  <a:schemeClr val="bg1"/>
                </a:solidFill>
              </a:rPr>
              <a:t> Ideas/Behaviors	I will meet it by …</a:t>
            </a:r>
          </a:p>
        </p:txBody>
      </p:sp>
      <p:sp>
        <p:nvSpPr>
          <p:cNvPr id="47108" name="Text Placeholder 12"/>
          <p:cNvSpPr txBox="1">
            <a:spLocks/>
          </p:cNvSpPr>
          <p:nvPr/>
        </p:nvSpPr>
        <p:spPr bwMode="auto">
          <a:xfrm>
            <a:off x="406214" y="2912126"/>
            <a:ext cx="6045574" cy="4875821"/>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3736"/>
              </a:spcAft>
              <a:buClr>
                <a:schemeClr val="tx2"/>
              </a:buClr>
              <a:buSzTx/>
            </a:pPr>
            <a:endParaRPr lang="en-US" altLang="en-US" sz="1412">
              <a:solidFill>
                <a:srgbClr val="646D72"/>
              </a:solidFill>
            </a:endParaRPr>
          </a:p>
        </p:txBody>
      </p:sp>
      <p:sp>
        <p:nvSpPr>
          <p:cNvPr id="47109" name="Text Placeholder 8"/>
          <p:cNvSpPr txBox="1">
            <a:spLocks/>
          </p:cNvSpPr>
          <p:nvPr/>
        </p:nvSpPr>
        <p:spPr bwMode="auto">
          <a:xfrm>
            <a:off x="406211" y="1459424"/>
            <a:ext cx="5806699" cy="8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What ideas, behaviors, attitudes, feelings, techniques about how to manage customer expectations did I gain from this training? List them below. Who will you check in with to make sure you are making progress?</a:t>
            </a:r>
          </a:p>
        </p:txBody>
      </p:sp>
      <p:cxnSp>
        <p:nvCxnSpPr>
          <p:cNvPr id="20" name="Straight Connector 19"/>
          <p:cNvCxnSpPr/>
          <p:nvPr/>
        </p:nvCxnSpPr>
        <p:spPr>
          <a:xfrm>
            <a:off x="406213" y="3582376"/>
            <a:ext cx="604402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06212" y="4284054"/>
            <a:ext cx="604402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06212" y="4985732"/>
            <a:ext cx="604402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06213" y="5687410"/>
            <a:ext cx="604402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06213" y="6389088"/>
            <a:ext cx="604402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06213" y="7090766"/>
            <a:ext cx="604402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262000" y="2912126"/>
            <a:ext cx="0" cy="487582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8155980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eaLnBrk="1" fontAlgn="auto" hangingPunct="1">
              <a:spcBef>
                <a:spcPct val="0"/>
              </a:spcBef>
              <a:spcAft>
                <a:spcPts val="0"/>
              </a:spcAft>
              <a:buClrTx/>
              <a:buSzTx/>
              <a:defRPr/>
            </a:pPr>
            <a:endParaRPr lang="en-US" altLang="en-US" sz="1147">
              <a:solidFill>
                <a:srgbClr val="646D72"/>
              </a:solidFill>
            </a:endParaRPr>
          </a:p>
        </p:txBody>
      </p:sp>
      <p:sp>
        <p:nvSpPr>
          <p:cNvPr id="33796" name="Text Placeholder 8"/>
          <p:cNvSpPr txBox="1">
            <a:spLocks/>
          </p:cNvSpPr>
          <p:nvPr/>
        </p:nvSpPr>
        <p:spPr bwMode="auto">
          <a:xfrm>
            <a:off x="406214" y="1565218"/>
            <a:ext cx="5952038" cy="635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defTabSz="899059" eaLnBrk="1" fontAlgn="auto" hangingPunct="1">
              <a:lnSpc>
                <a:spcPct val="95000"/>
              </a:lnSpc>
              <a:spcAft>
                <a:spcPts val="590"/>
              </a:spcAft>
              <a:defRPr/>
            </a:pPr>
            <a:r>
              <a:rPr lang="en-US" altLang="en-US" sz="1412" dirty="0">
                <a:solidFill>
                  <a:srgbClr val="55565A"/>
                </a:solidFill>
              </a:rPr>
              <a:t>You may consider seeking professional support if you experience </a:t>
            </a:r>
            <a:br>
              <a:rPr lang="en-US" altLang="en-US" sz="1412" dirty="0">
                <a:solidFill>
                  <a:srgbClr val="55565A"/>
                </a:solidFill>
              </a:rPr>
            </a:br>
            <a:r>
              <a:rPr lang="en-US" altLang="en-US" sz="1412" dirty="0">
                <a:solidFill>
                  <a:srgbClr val="55565A"/>
                </a:solidFill>
              </a:rPr>
              <a:t>any of the following: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Sleep problems.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Performance issues at work.</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Relationship difficulties with family or friends.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Loss of interest in hobbies you normally enjoy.</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Lack of care about normal everyday work tasks.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Excessive anxiety or worrying more than normal.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Feeling overwhelmed or sad for more than two weeks.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A noticeable change in appetite, eating too little or too much.</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Behavior and coping methods have become harmful to yourself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or others, whether that is through aggressive behavior or unhealthy habits, such as drinking too much alcohol or taking drugs.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Thoughts of harm to self and/or others.</a:t>
            </a:r>
          </a:p>
          <a:p>
            <a:pPr marL="0" indent="0" defTabSz="899059" eaLnBrk="1" fontAlgn="auto" hangingPunct="1">
              <a:lnSpc>
                <a:spcPct val="95000"/>
              </a:lnSpc>
              <a:spcAft>
                <a:spcPts val="0"/>
              </a:spcAft>
              <a:defRPr/>
            </a:pPr>
            <a:r>
              <a:rPr lang="en-US" altLang="en-US" sz="1412" b="1" dirty="0">
                <a:solidFill>
                  <a:srgbClr val="55565A"/>
                </a:solidFill>
              </a:rPr>
              <a:t>Keep in mind some of these conditions may warrant more urgent professional help and you should seek support if you are unsure. </a:t>
            </a:r>
          </a:p>
          <a:p>
            <a:pPr marL="0" indent="0" defTabSz="899059" eaLnBrk="1" fontAlgn="auto" hangingPunct="1">
              <a:lnSpc>
                <a:spcPct val="95000"/>
              </a:lnSpc>
              <a:spcAft>
                <a:spcPts val="0"/>
              </a:spcAft>
              <a:defRPr/>
            </a:pPr>
            <a:endParaRPr lang="en-US" altLang="en-US" sz="1412" b="1" dirty="0">
              <a:solidFill>
                <a:srgbClr val="55565A"/>
              </a:solidFill>
            </a:endParaRPr>
          </a:p>
          <a:p>
            <a:pPr marL="0" indent="0" defTabSz="899059" eaLnBrk="1" fontAlgn="auto" hangingPunct="1">
              <a:lnSpc>
                <a:spcPct val="95000"/>
              </a:lnSpc>
              <a:spcAft>
                <a:spcPts val="0"/>
              </a:spcAft>
              <a:defRPr/>
            </a:pPr>
            <a:r>
              <a:rPr lang="en-US" altLang="en-US" sz="1412" dirty="0">
                <a:solidFill>
                  <a:srgbClr val="55565A"/>
                </a:solidFill>
              </a:rPr>
              <a:t>Your Employee Assistance Program (EAP) is available to all employees and their covered dependents and may include some free counseling sessions per issue, per year. Please check with your employer or your health plan for details.</a:t>
            </a:r>
          </a:p>
          <a:p>
            <a:pPr marL="0" indent="0" defTabSz="899059" eaLnBrk="1" fontAlgn="auto" hangingPunct="1">
              <a:lnSpc>
                <a:spcPct val="95000"/>
              </a:lnSpc>
              <a:spcAft>
                <a:spcPts val="0"/>
              </a:spcAft>
              <a:defRPr/>
            </a:pPr>
            <a:endParaRPr lang="en-US" altLang="en-US" sz="1412" dirty="0">
              <a:solidFill>
                <a:schemeClr val="tx2"/>
              </a:solidFill>
            </a:endParaRPr>
          </a:p>
          <a:p>
            <a:pPr marL="0" indent="0" defTabSz="899059" eaLnBrk="1" fontAlgn="auto" hangingPunct="1">
              <a:spcBef>
                <a:spcPts val="0"/>
              </a:spcBef>
              <a:spcAft>
                <a:spcPts val="176"/>
              </a:spcAft>
              <a:buClrTx/>
              <a:buSzTx/>
              <a:defRPr/>
            </a:pPr>
            <a:r>
              <a:rPr lang="en-US" altLang="en-US" sz="794" u="sng" dirty="0">
                <a:solidFill>
                  <a:schemeClr val="tx2"/>
                </a:solidFill>
                <a:latin typeface="Arial"/>
              </a:rPr>
              <a:t>Citations</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American Psychological Association: How to choose a psychologist. </a:t>
            </a:r>
          </a:p>
          <a:p>
            <a:pPr marL="0" indent="0" defTabSz="899059" eaLnBrk="1" fontAlgn="auto" hangingPunct="1">
              <a:spcBef>
                <a:spcPct val="0"/>
              </a:spcBef>
              <a:spcAft>
                <a:spcPts val="176"/>
              </a:spcAft>
              <a:buClr>
                <a:srgbClr val="55565A"/>
              </a:buClr>
              <a:buSzTx/>
              <a:defRPr/>
            </a:pPr>
            <a:r>
              <a:rPr lang="en-US" altLang="en-US" sz="794" dirty="0">
                <a:solidFill>
                  <a:schemeClr val="tx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lang="en-US" altLang="en-US" sz="794" dirty="0">
                <a:solidFill>
                  <a:schemeClr val="tx2"/>
                </a:solidFill>
                <a:cs typeface="Times New Roman" pitchFamily="18" charset="0"/>
              </a:rPr>
              <a:t>.</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Helpguide.org: Depression Symptoms and Warning Signs. </a:t>
            </a:r>
          </a:p>
          <a:p>
            <a:pPr marL="0" indent="0" defTabSz="899059" eaLnBrk="1" fontAlgn="auto" hangingPunct="1">
              <a:spcBef>
                <a:spcPts val="0"/>
              </a:spcBef>
              <a:spcAft>
                <a:spcPts val="176"/>
              </a:spcAft>
              <a:buClrTx/>
              <a:buSzTx/>
              <a:defRPr/>
            </a:pPr>
            <a:r>
              <a:rPr lang="en-US" altLang="en-US" sz="794" dirty="0">
                <a:solidFill>
                  <a:schemeClr val="tx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lang="en-US" altLang="en-US" sz="794" dirty="0">
                <a:solidFill>
                  <a:schemeClr val="tx2"/>
                </a:solidFill>
                <a:latin typeface="Arial"/>
              </a:rPr>
              <a:t>.</a:t>
            </a:r>
          </a:p>
          <a:p>
            <a:pPr marL="0" indent="0" defTabSz="899059" eaLnBrk="1" fontAlgn="auto" hangingPunct="1">
              <a:spcBef>
                <a:spcPts val="0"/>
              </a:spcBef>
              <a:spcAft>
                <a:spcPts val="176"/>
              </a:spcAft>
              <a:buClrTx/>
              <a:buSzTx/>
              <a:defRPr/>
            </a:pPr>
            <a:r>
              <a:rPr lang="fr-FR" altLang="en-US" sz="794" dirty="0">
                <a:solidFill>
                  <a:schemeClr val="tx2"/>
                </a:solidFill>
                <a:latin typeface="Arial"/>
              </a:rPr>
              <a:t>Helpguide.org: Suicide Prevention. </a:t>
            </a:r>
          </a:p>
          <a:p>
            <a:pPr marL="0" indent="0" defTabSz="899059" eaLnBrk="1" fontAlgn="auto" hangingPunct="1">
              <a:spcBef>
                <a:spcPts val="0"/>
              </a:spcBef>
              <a:spcAft>
                <a:spcPts val="176"/>
              </a:spcAft>
              <a:buClrTx/>
              <a:buSzTx/>
              <a:defRPr/>
            </a:pPr>
            <a:r>
              <a:rPr lang="fr-FR" altLang="en-US" sz="794" dirty="0">
                <a:solidFill>
                  <a:schemeClr val="tx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lang="fr-FR" altLang="en-US" sz="794" dirty="0">
                <a:solidFill>
                  <a:schemeClr val="tx2"/>
                </a:solidFill>
                <a:latin typeface="Arial"/>
              </a:rPr>
              <a:t>.</a:t>
            </a:r>
            <a:endParaRPr lang="en-US" altLang="en-US" sz="1412" dirty="0">
              <a:solidFill>
                <a:schemeClr val="tx2"/>
              </a:solidFill>
            </a:endParaRPr>
          </a:p>
          <a:p>
            <a:pPr marL="201717" indent="-201717" algn="ctr" defTabSz="899059" eaLnBrk="1" fontAlgn="auto" hangingPunct="1">
              <a:lnSpc>
                <a:spcPct val="95000"/>
              </a:lnSpc>
              <a:spcAft>
                <a:spcPts val="0"/>
              </a:spcAft>
              <a:defRPr/>
            </a:pPr>
            <a:endParaRPr lang="en-US" altLang="en-US" sz="1412" dirty="0">
              <a:solidFill>
                <a:srgbClr val="55565A"/>
              </a:solidFill>
            </a:endParaRPr>
          </a:p>
        </p:txBody>
      </p:sp>
    </p:spTree>
    <p:extLst>
      <p:ext uri="{BB962C8B-B14F-4D97-AF65-F5344CB8AC3E}">
        <p14:creationId xmlns:p14="http://schemas.microsoft.com/office/powerpoint/2010/main" val="319573684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1180" y="415637"/>
            <a:ext cx="6209828" cy="816557"/>
          </a:xfrm>
        </p:spPr>
        <p:txBody>
          <a:bodyPr/>
          <a:lstStyle/>
          <a:p>
            <a:r>
              <a:rPr lang="en-US" altLang="en-US"/>
              <a:t>Learning Points</a:t>
            </a:r>
          </a:p>
        </p:txBody>
      </p:sp>
      <p:sp>
        <p:nvSpPr>
          <p:cNvPr id="13" name="Text Placeholder 5"/>
          <p:cNvSpPr txBox="1">
            <a:spLocks noChangeArrowheads="1"/>
          </p:cNvSpPr>
          <p:nvPr/>
        </p:nvSpPr>
        <p:spPr bwMode="gray">
          <a:xfrm>
            <a:off x="406213" y="1872784"/>
            <a:ext cx="6045574" cy="325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118" b="1" dirty="0">
                <a:latin typeface="Arial" charset="0"/>
                <a:ea typeface="ＭＳ Ｐゴシック" pitchFamily="34" charset="-128"/>
              </a:rPr>
              <a:t>Participants will:</a:t>
            </a:r>
          </a:p>
        </p:txBody>
      </p:sp>
      <p:sp>
        <p:nvSpPr>
          <p:cNvPr id="14" name="Text Placeholder 6"/>
          <p:cNvSpPr txBox="1">
            <a:spLocks/>
          </p:cNvSpPr>
          <p:nvPr/>
        </p:nvSpPr>
        <p:spPr bwMode="auto">
          <a:xfrm>
            <a:off x="406214" y="258118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Examine customer expectations</a:t>
            </a:r>
            <a:r>
              <a:rPr lang="en-US" altLang="en-US" sz="1588" dirty="0">
                <a:solidFill>
                  <a:schemeClr val="bg1"/>
                </a:solidFill>
                <a:cs typeface="Arial"/>
              </a:rPr>
              <a:t>.</a:t>
            </a:r>
            <a:endParaRPr lang="en-US" altLang="en-US" sz="1588" dirty="0">
              <a:solidFill>
                <a:schemeClr val="bg1"/>
              </a:solidFill>
            </a:endParaRPr>
          </a:p>
        </p:txBody>
      </p:sp>
      <p:sp>
        <p:nvSpPr>
          <p:cNvPr id="15" name="Text Placeholder 6"/>
          <p:cNvSpPr txBox="1">
            <a:spLocks/>
          </p:cNvSpPr>
          <p:nvPr/>
        </p:nvSpPr>
        <p:spPr bwMode="auto">
          <a:xfrm>
            <a:off x="406214" y="3238620"/>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Explore your own effectiveness</a:t>
            </a:r>
            <a:r>
              <a:rPr lang="en-US" altLang="en-US" sz="1588" dirty="0">
                <a:solidFill>
                  <a:schemeClr val="bg1"/>
                </a:solidFill>
                <a:cs typeface="Arial"/>
              </a:rPr>
              <a:t>.</a:t>
            </a:r>
            <a:endParaRPr lang="en-US" altLang="en-US" sz="1588" dirty="0">
              <a:solidFill>
                <a:schemeClr val="bg1"/>
              </a:solidFill>
            </a:endParaRPr>
          </a:p>
        </p:txBody>
      </p:sp>
      <p:sp>
        <p:nvSpPr>
          <p:cNvPr id="16" name="Text Placeholder 6"/>
          <p:cNvSpPr txBox="1">
            <a:spLocks/>
          </p:cNvSpPr>
          <p:nvPr/>
        </p:nvSpPr>
        <p:spPr bwMode="auto">
          <a:xfrm>
            <a:off x="406214" y="389605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Determine how to develop service standards</a:t>
            </a:r>
            <a:r>
              <a:rPr lang="en-US" altLang="en-US" sz="1588" dirty="0">
                <a:solidFill>
                  <a:schemeClr val="bg1"/>
                </a:solidFill>
                <a:cs typeface="Arial"/>
              </a:rPr>
              <a:t>.</a:t>
            </a:r>
            <a:endParaRPr lang="en-US" altLang="en-US" sz="1588" dirty="0">
              <a:solidFill>
                <a:schemeClr val="bg1"/>
              </a:solidFill>
            </a:endParaRPr>
          </a:p>
        </p:txBody>
      </p:sp>
      <p:sp>
        <p:nvSpPr>
          <p:cNvPr id="17" name="Text Placeholder 6"/>
          <p:cNvSpPr txBox="1">
            <a:spLocks/>
          </p:cNvSpPr>
          <p:nvPr/>
        </p:nvSpPr>
        <p:spPr bwMode="auto">
          <a:xfrm>
            <a:off x="406214" y="4553490"/>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Enhance communication with customers</a:t>
            </a:r>
            <a:r>
              <a:rPr lang="en-US" altLang="en-US" sz="1588" dirty="0">
                <a:solidFill>
                  <a:schemeClr val="bg1"/>
                </a:solidFill>
                <a:cs typeface="Arial"/>
              </a:rPr>
              <a:t>.</a:t>
            </a:r>
            <a:endParaRPr lang="en-US" altLang="en-US" sz="1588" dirty="0">
              <a:solidFill>
                <a:schemeClr val="bg1"/>
              </a:solidFill>
            </a:endParaRPr>
          </a:p>
        </p:txBody>
      </p:sp>
      <p:sp>
        <p:nvSpPr>
          <p:cNvPr id="18" name="Text Placeholder 6"/>
          <p:cNvSpPr txBox="1">
            <a:spLocks/>
          </p:cNvSpPr>
          <p:nvPr/>
        </p:nvSpPr>
        <p:spPr bwMode="auto">
          <a:xfrm>
            <a:off x="406214" y="521092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Write an action plan for how to manage customer expectations</a:t>
            </a:r>
            <a:r>
              <a:rPr lang="en-US" altLang="en-US" sz="1588" dirty="0">
                <a:solidFill>
                  <a:schemeClr val="bg1"/>
                </a:solidFill>
                <a:cs typeface="Arial"/>
              </a:rPr>
              <a:t>.</a:t>
            </a:r>
            <a:endParaRPr lang="en-US" altLang="en-US" sz="1588" dirty="0">
              <a:solidFill>
                <a:schemeClr val="bg1"/>
              </a:solidFill>
            </a:endParaRPr>
          </a:p>
        </p:txBody>
      </p:sp>
    </p:spTree>
    <p:extLst>
      <p:ext uri="{BB962C8B-B14F-4D97-AF65-F5344CB8AC3E}">
        <p14:creationId xmlns:p14="http://schemas.microsoft.com/office/powerpoint/2010/main" val="94260381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81180" y="415637"/>
            <a:ext cx="6209828" cy="816557"/>
          </a:xfrm>
        </p:spPr>
        <p:txBody>
          <a:bodyPr/>
          <a:lstStyle/>
          <a:p>
            <a:r>
              <a:rPr lang="en-US" altLang="en-US" dirty="0"/>
              <a:t>What Is Exceptional Service?</a:t>
            </a:r>
          </a:p>
        </p:txBody>
      </p:sp>
      <p:sp>
        <p:nvSpPr>
          <p:cNvPr id="14339" name="Text Placeholder 8"/>
          <p:cNvSpPr txBox="1">
            <a:spLocks/>
          </p:cNvSpPr>
          <p:nvPr/>
        </p:nvSpPr>
        <p:spPr bwMode="auto">
          <a:xfrm>
            <a:off x="406213" y="1871104"/>
            <a:ext cx="6045574" cy="5513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Activity:</a:t>
            </a:r>
          </a:p>
          <a:p>
            <a:r>
              <a:rPr lang="en-US" altLang="en-US" sz="1412" dirty="0"/>
              <a:t>Divide the group into two teams. Write one of the following questions on the top of a sheet of newsprint:</a:t>
            </a:r>
          </a:p>
          <a:p>
            <a:pPr lvl="1"/>
            <a:r>
              <a:rPr lang="en-US" altLang="en-US" sz="1412" dirty="0"/>
              <a:t>What does “putting the customer first” mean?</a:t>
            </a:r>
          </a:p>
          <a:p>
            <a:pPr lvl="1"/>
            <a:r>
              <a:rPr lang="en-US" altLang="en-US" sz="1412" dirty="0"/>
              <a:t>What is “customer loyalty?”</a:t>
            </a:r>
          </a:p>
          <a:p>
            <a:r>
              <a:rPr lang="en-US" altLang="en-US" sz="1412" dirty="0"/>
              <a:t>Assign one question to each team, and challenge them to come up with as many answers to their questions as possible in five minutes.</a:t>
            </a:r>
          </a:p>
          <a:p>
            <a:r>
              <a:rPr lang="en-US" altLang="en-US" sz="1412" dirty="0"/>
              <a:t>Reassemble the group and have each team report its answers. Post the sheets of newsprint for all to see.</a:t>
            </a:r>
            <a:br>
              <a:rPr lang="en-US" altLang="en-US" sz="1412" dirty="0">
                <a:solidFill>
                  <a:schemeClr val="tx1"/>
                </a:solidFill>
                <a:latin typeface="ＭＳ Ｐゴシック"/>
              </a:rPr>
            </a:br>
            <a:endParaRPr lang="en-US" altLang="en-US" sz="1412" dirty="0"/>
          </a:p>
          <a:p>
            <a:r>
              <a:rPr lang="en-US" altLang="en-US" sz="1412" b="1" dirty="0"/>
              <a:t>For question 1, highlight and reinforce answers that emphasize:</a:t>
            </a:r>
          </a:p>
          <a:p>
            <a:pPr lvl="1"/>
            <a:r>
              <a:rPr lang="en-US" altLang="en-US" sz="1412" dirty="0"/>
              <a:t>Building a customer-oriented focus</a:t>
            </a:r>
            <a:r>
              <a:rPr lang="en-US" altLang="en-US" sz="1412" dirty="0">
                <a:cs typeface="Arial"/>
              </a:rPr>
              <a:t>.</a:t>
            </a:r>
          </a:p>
          <a:p>
            <a:pPr lvl="1"/>
            <a:r>
              <a:rPr lang="en-US" altLang="en-US" sz="1412" dirty="0"/>
              <a:t>Getting to know the customer’s wants, needs and expectations</a:t>
            </a:r>
            <a:r>
              <a:rPr lang="en-US" altLang="en-US" sz="1412" dirty="0">
                <a:cs typeface="Arial"/>
              </a:rPr>
              <a:t>.</a:t>
            </a:r>
          </a:p>
          <a:p>
            <a:pPr lvl="1"/>
            <a:endParaRPr lang="en-US" altLang="en-US" sz="1412" dirty="0"/>
          </a:p>
          <a:p>
            <a:r>
              <a:rPr lang="en-US" altLang="en-US" sz="1412" b="1" dirty="0"/>
              <a:t>For question 2, highlight answers that emphasize:</a:t>
            </a:r>
          </a:p>
          <a:p>
            <a:pPr lvl="1"/>
            <a:r>
              <a:rPr lang="en-US" altLang="en-US" sz="1412" dirty="0"/>
              <a:t>Meeting needs to retain customers</a:t>
            </a:r>
            <a:r>
              <a:rPr lang="en-US" altLang="en-US" sz="1412" dirty="0">
                <a:cs typeface="Arial"/>
              </a:rPr>
              <a:t>.</a:t>
            </a:r>
          </a:p>
          <a:p>
            <a:pPr lvl="1"/>
            <a:r>
              <a:rPr lang="en-US" altLang="en-US" sz="1412" dirty="0"/>
              <a:t>Providing current services that meet expectations in order to retain customers</a:t>
            </a:r>
            <a:r>
              <a:rPr lang="en-US" altLang="en-US" sz="1412" dirty="0">
                <a:cs typeface="Arial"/>
              </a:rPr>
              <a:t>.</a:t>
            </a:r>
          </a:p>
          <a:p>
            <a:pPr lvl="1"/>
            <a:r>
              <a:rPr lang="en-US" altLang="en-US" sz="1412" dirty="0"/>
              <a:t>Recognizing a necessary level of minimum customer service to make it worth staying with you.</a:t>
            </a:r>
          </a:p>
        </p:txBody>
      </p:sp>
    </p:spTree>
    <p:extLst>
      <p:ext uri="{BB962C8B-B14F-4D97-AF65-F5344CB8AC3E}">
        <p14:creationId xmlns:p14="http://schemas.microsoft.com/office/powerpoint/2010/main" val="92760778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81180" y="415637"/>
            <a:ext cx="6209828" cy="816557"/>
          </a:xfrm>
        </p:spPr>
        <p:txBody>
          <a:bodyPr/>
          <a:lstStyle/>
          <a:p>
            <a:r>
              <a:rPr lang="en-US" altLang="en-US"/>
              <a:t>Understanding Customers</a:t>
            </a:r>
          </a:p>
        </p:txBody>
      </p:sp>
      <p:sp>
        <p:nvSpPr>
          <p:cNvPr id="15363" name="Text Placeholder 10"/>
          <p:cNvSpPr txBox="1">
            <a:spLocks/>
          </p:cNvSpPr>
          <p:nvPr/>
        </p:nvSpPr>
        <p:spPr bwMode="auto">
          <a:xfrm>
            <a:off x="406213" y="1872783"/>
            <a:ext cx="1543050" cy="1610146"/>
          </a:xfrm>
          <a:prstGeom prst="rect">
            <a:avLst/>
          </a:prstGeom>
          <a:solidFill>
            <a:schemeClr val="accent2"/>
          </a:solidFill>
          <a:ln w="9525">
            <a:solidFill>
              <a:schemeClr val="bg2"/>
            </a:solid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a:solidFill>
                  <a:schemeClr val="bg1"/>
                </a:solidFill>
              </a:rPr>
              <a:t>What matters </a:t>
            </a:r>
            <a:br>
              <a:rPr lang="en-US" altLang="en-US" sz="1412" b="1">
                <a:solidFill>
                  <a:schemeClr val="bg1"/>
                </a:solidFill>
              </a:rPr>
            </a:br>
            <a:r>
              <a:rPr lang="en-US" altLang="en-US" sz="1412" b="1">
                <a:solidFill>
                  <a:schemeClr val="bg1"/>
                </a:solidFill>
              </a:rPr>
              <a:t>to customers?</a:t>
            </a:r>
          </a:p>
          <a:p>
            <a:pPr>
              <a:spcBef>
                <a:spcPct val="0"/>
              </a:spcBef>
              <a:spcAft>
                <a:spcPts val="590"/>
              </a:spcAft>
              <a:buClr>
                <a:schemeClr val="tx2"/>
              </a:buClr>
              <a:buSzTx/>
            </a:pPr>
            <a:endParaRPr lang="en-US" altLang="en-US" sz="1412" b="1">
              <a:solidFill>
                <a:schemeClr val="bg1"/>
              </a:solidFill>
            </a:endParaRPr>
          </a:p>
        </p:txBody>
      </p:sp>
      <p:sp>
        <p:nvSpPr>
          <p:cNvPr id="15364" name="Text Placeholder 12"/>
          <p:cNvSpPr txBox="1">
            <a:spLocks/>
          </p:cNvSpPr>
          <p:nvPr/>
        </p:nvSpPr>
        <p:spPr bwMode="auto">
          <a:xfrm>
            <a:off x="2165147" y="1872784"/>
            <a:ext cx="4281878" cy="335588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Listen to them.</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Take them seriously.</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Keep them informed.</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Anticipate their needs.</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Extend basic courtesy.</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Follow through/follow up.</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Give them dedicated attention.</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Give understandable explanations.</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Be honest, respectful, professional.</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Provide competent, responsive, efficient service.</a:t>
            </a:r>
          </a:p>
        </p:txBody>
      </p:sp>
      <p:sp>
        <p:nvSpPr>
          <p:cNvPr id="15365" name="Text Placeholder 10"/>
          <p:cNvSpPr txBox="1">
            <a:spLocks/>
          </p:cNvSpPr>
          <p:nvPr/>
        </p:nvSpPr>
        <p:spPr bwMode="auto">
          <a:xfrm>
            <a:off x="406213" y="5476456"/>
            <a:ext cx="1543050" cy="1608604"/>
          </a:xfrm>
          <a:prstGeom prst="rect">
            <a:avLst/>
          </a:prstGeom>
          <a:solidFill>
            <a:schemeClr val="accent2"/>
          </a:solidFill>
          <a:ln w="9525">
            <a:solidFill>
              <a:schemeClr val="bg2"/>
            </a:solid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dirty="0">
                <a:solidFill>
                  <a:schemeClr val="bg1"/>
                </a:solidFill>
              </a:rPr>
              <a:t>How do your customers’ demands </a:t>
            </a:r>
            <a:br>
              <a:rPr lang="en-US" altLang="en-US" sz="1412" b="1" dirty="0">
                <a:solidFill>
                  <a:schemeClr val="bg1"/>
                </a:solidFill>
              </a:rPr>
            </a:br>
            <a:r>
              <a:rPr lang="en-US" altLang="en-US" sz="1412" b="1" dirty="0">
                <a:solidFill>
                  <a:schemeClr val="bg1"/>
                </a:solidFill>
              </a:rPr>
              <a:t>differ from </a:t>
            </a:r>
            <a:br>
              <a:rPr lang="en-US" altLang="en-US" sz="1412" b="1" dirty="0">
                <a:solidFill>
                  <a:schemeClr val="bg1"/>
                </a:solidFill>
              </a:rPr>
            </a:br>
            <a:r>
              <a:rPr lang="en-US" altLang="en-US" sz="1412" b="1" dirty="0">
                <a:solidFill>
                  <a:schemeClr val="bg1"/>
                </a:solidFill>
              </a:rPr>
              <a:t>your own?</a:t>
            </a:r>
          </a:p>
          <a:p>
            <a:pPr>
              <a:spcBef>
                <a:spcPct val="0"/>
              </a:spcBef>
              <a:spcAft>
                <a:spcPts val="590"/>
              </a:spcAft>
              <a:buClr>
                <a:schemeClr val="tx2"/>
              </a:buClr>
              <a:buSzTx/>
            </a:pPr>
            <a:endParaRPr lang="en-US" altLang="en-US" sz="1412" b="1" dirty="0">
              <a:solidFill>
                <a:schemeClr val="bg1"/>
              </a:solidFill>
            </a:endParaRPr>
          </a:p>
        </p:txBody>
      </p:sp>
      <p:sp>
        <p:nvSpPr>
          <p:cNvPr id="15366" name="Text Placeholder 12"/>
          <p:cNvSpPr txBox="1">
            <a:spLocks/>
          </p:cNvSpPr>
          <p:nvPr/>
        </p:nvSpPr>
        <p:spPr bwMode="auto">
          <a:xfrm>
            <a:off x="2165147" y="5476456"/>
            <a:ext cx="4281877" cy="275496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786"/>
              </a:spcAft>
              <a:buClr>
                <a:schemeClr val="tx2"/>
              </a:buClr>
              <a:buSzTx/>
            </a:pPr>
            <a:endParaRPr lang="en-US" altLang="en-US" sz="1412">
              <a:solidFill>
                <a:srgbClr val="646D72"/>
              </a:solidFill>
            </a:endParaRPr>
          </a:p>
        </p:txBody>
      </p:sp>
    </p:spTree>
    <p:extLst>
      <p:ext uri="{BB962C8B-B14F-4D97-AF65-F5344CB8AC3E}">
        <p14:creationId xmlns:p14="http://schemas.microsoft.com/office/powerpoint/2010/main" val="415760538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81180" y="415637"/>
            <a:ext cx="6209828" cy="816557"/>
          </a:xfrm>
        </p:spPr>
        <p:txBody>
          <a:bodyPr/>
          <a:lstStyle/>
          <a:p>
            <a:r>
              <a:rPr lang="en-US" altLang="en-US"/>
              <a:t>Gathering Information </a:t>
            </a:r>
          </a:p>
        </p:txBody>
      </p:sp>
      <p:sp>
        <p:nvSpPr>
          <p:cNvPr id="17411" name="Text Placeholder 10"/>
          <p:cNvSpPr txBox="1">
            <a:spLocks/>
          </p:cNvSpPr>
          <p:nvPr/>
        </p:nvSpPr>
        <p:spPr bwMode="auto">
          <a:xfrm>
            <a:off x="406213" y="2584358"/>
            <a:ext cx="1543050" cy="942975"/>
          </a:xfrm>
          <a:prstGeom prst="rect">
            <a:avLst/>
          </a:prstGeom>
          <a:solidFill>
            <a:schemeClr val="tx2"/>
          </a:solidFill>
          <a:ln w="9525">
            <a:solidFill>
              <a:schemeClr val="bg2"/>
            </a:solid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dirty="0">
                <a:solidFill>
                  <a:schemeClr val="bg1"/>
                </a:solidFill>
              </a:rPr>
              <a:t>Why have your services been employed?</a:t>
            </a:r>
          </a:p>
          <a:p>
            <a:pPr>
              <a:spcBef>
                <a:spcPct val="0"/>
              </a:spcBef>
              <a:spcAft>
                <a:spcPts val="590"/>
              </a:spcAft>
              <a:buClr>
                <a:schemeClr val="tx2"/>
              </a:buClr>
              <a:buSzTx/>
            </a:pPr>
            <a:endParaRPr lang="en-US" altLang="en-US" sz="1412" b="1" dirty="0">
              <a:solidFill>
                <a:schemeClr val="bg1"/>
              </a:solidFill>
            </a:endParaRPr>
          </a:p>
        </p:txBody>
      </p:sp>
      <p:sp>
        <p:nvSpPr>
          <p:cNvPr id="17412" name="Text Placeholder 12"/>
          <p:cNvSpPr txBox="1">
            <a:spLocks/>
          </p:cNvSpPr>
          <p:nvPr/>
        </p:nvSpPr>
        <p:spPr bwMode="auto">
          <a:xfrm>
            <a:off x="2011176" y="2596684"/>
            <a:ext cx="4440611" cy="165637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786"/>
              </a:spcAft>
              <a:buClr>
                <a:schemeClr val="tx2"/>
              </a:buClr>
              <a:buSzTx/>
            </a:pPr>
            <a:endParaRPr lang="en-US" altLang="en-US" sz="1412">
              <a:solidFill>
                <a:srgbClr val="646D72"/>
              </a:solidFill>
            </a:endParaRPr>
          </a:p>
        </p:txBody>
      </p:sp>
      <p:sp>
        <p:nvSpPr>
          <p:cNvPr id="17413" name="Text Placeholder 5"/>
          <p:cNvSpPr txBox="1">
            <a:spLocks/>
          </p:cNvSpPr>
          <p:nvPr/>
        </p:nvSpPr>
        <p:spPr bwMode="auto">
          <a:xfrm>
            <a:off x="406213" y="1872784"/>
            <a:ext cx="6045574" cy="524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Find out as much as you can about your customer.</a:t>
            </a:r>
          </a:p>
          <a:p>
            <a:endParaRPr lang="en-US" altLang="en-US" sz="1412" b="1" dirty="0"/>
          </a:p>
        </p:txBody>
      </p:sp>
      <p:sp>
        <p:nvSpPr>
          <p:cNvPr id="14" name="Text Placeholder 10"/>
          <p:cNvSpPr txBox="1">
            <a:spLocks/>
          </p:cNvSpPr>
          <p:nvPr/>
        </p:nvSpPr>
        <p:spPr bwMode="auto">
          <a:xfrm>
            <a:off x="406213" y="4398030"/>
            <a:ext cx="1543050" cy="942975"/>
          </a:xfrm>
          <a:prstGeom prst="rect">
            <a:avLst/>
          </a:prstGeom>
          <a:solidFill>
            <a:schemeClr val="accent4"/>
          </a:solidFill>
          <a:ln>
            <a:solidFill>
              <a:schemeClr val="bg2"/>
            </a:solidFill>
            <a:miter lim="800000"/>
            <a:headEnd/>
            <a:tailEnd/>
          </a:ln>
        </p:spPr>
        <p:txBody>
          <a:bodyPr lIns="89896" tIns="89896" rIns="89896" bIns="89896"/>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590"/>
              </a:spcAft>
              <a:buClr>
                <a:schemeClr val="tx2"/>
              </a:buClr>
              <a:buSzTx/>
              <a:defRPr/>
            </a:pPr>
            <a:r>
              <a:rPr lang="en-US" altLang="en-US" sz="1412" b="1" dirty="0">
                <a:solidFill>
                  <a:schemeClr val="bg1"/>
                </a:solidFill>
              </a:rPr>
              <a:t>What are the employer’s concerns?</a:t>
            </a:r>
          </a:p>
          <a:p>
            <a:pPr eaLnBrk="1" hangingPunct="1">
              <a:spcBef>
                <a:spcPct val="0"/>
              </a:spcBef>
              <a:spcAft>
                <a:spcPts val="590"/>
              </a:spcAft>
              <a:buClr>
                <a:schemeClr val="tx2"/>
              </a:buClr>
              <a:buSzTx/>
              <a:defRPr/>
            </a:pPr>
            <a:endParaRPr lang="en-US" altLang="en-US" sz="1412" b="1" dirty="0">
              <a:solidFill>
                <a:schemeClr val="bg1"/>
              </a:solidFill>
            </a:endParaRPr>
          </a:p>
        </p:txBody>
      </p:sp>
      <p:sp>
        <p:nvSpPr>
          <p:cNvPr id="17415" name="Text Placeholder 12"/>
          <p:cNvSpPr txBox="1">
            <a:spLocks/>
          </p:cNvSpPr>
          <p:nvPr/>
        </p:nvSpPr>
        <p:spPr bwMode="auto">
          <a:xfrm>
            <a:off x="2011176" y="4408816"/>
            <a:ext cx="4440611" cy="165791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786"/>
              </a:spcAft>
              <a:buClr>
                <a:schemeClr val="tx2"/>
              </a:buClr>
              <a:buSzTx/>
            </a:pPr>
            <a:endParaRPr lang="en-US" altLang="en-US" sz="1412">
              <a:solidFill>
                <a:schemeClr val="tx1"/>
              </a:solidFill>
            </a:endParaRPr>
          </a:p>
        </p:txBody>
      </p:sp>
      <p:sp>
        <p:nvSpPr>
          <p:cNvPr id="17416" name="Text Placeholder 10"/>
          <p:cNvSpPr txBox="1">
            <a:spLocks/>
          </p:cNvSpPr>
          <p:nvPr/>
        </p:nvSpPr>
        <p:spPr bwMode="auto">
          <a:xfrm>
            <a:off x="406213" y="6210581"/>
            <a:ext cx="1543050" cy="942975"/>
          </a:xfrm>
          <a:prstGeom prst="rect">
            <a:avLst/>
          </a:prstGeom>
          <a:solidFill>
            <a:schemeClr val="accent2"/>
          </a:solidFill>
          <a:ln w="9525">
            <a:solidFill>
              <a:schemeClr val="bg2"/>
            </a:solid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a:solidFill>
                  <a:schemeClr val="bg1"/>
                </a:solidFill>
              </a:rPr>
              <a:t>What happened to the previous vendor?</a:t>
            </a:r>
          </a:p>
          <a:p>
            <a:pPr>
              <a:spcBef>
                <a:spcPct val="0"/>
              </a:spcBef>
              <a:spcAft>
                <a:spcPts val="590"/>
              </a:spcAft>
              <a:buClr>
                <a:schemeClr val="tx2"/>
              </a:buClr>
              <a:buSzTx/>
            </a:pPr>
            <a:endParaRPr lang="en-US" altLang="en-US" sz="1412" b="1">
              <a:solidFill>
                <a:schemeClr val="bg1"/>
              </a:solidFill>
            </a:endParaRPr>
          </a:p>
        </p:txBody>
      </p:sp>
      <p:sp>
        <p:nvSpPr>
          <p:cNvPr id="17417" name="Text Placeholder 12"/>
          <p:cNvSpPr txBox="1">
            <a:spLocks/>
          </p:cNvSpPr>
          <p:nvPr/>
        </p:nvSpPr>
        <p:spPr bwMode="auto">
          <a:xfrm>
            <a:off x="2011175" y="6204418"/>
            <a:ext cx="4440611" cy="165791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786"/>
              </a:spcAft>
              <a:buClr>
                <a:schemeClr val="tx2"/>
              </a:buClr>
              <a:buSzTx/>
            </a:pPr>
            <a:endParaRPr lang="en-US" altLang="en-US" sz="1412">
              <a:solidFill>
                <a:schemeClr val="tx1"/>
              </a:solidFill>
            </a:endParaRPr>
          </a:p>
        </p:txBody>
      </p:sp>
    </p:spTree>
    <p:extLst>
      <p:ext uri="{BB962C8B-B14F-4D97-AF65-F5344CB8AC3E}">
        <p14:creationId xmlns:p14="http://schemas.microsoft.com/office/powerpoint/2010/main" val="292828597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7"/>
          <p:cNvSpPr>
            <a:spLocks noGrp="1"/>
          </p:cNvSpPr>
          <p:nvPr>
            <p:ph type="title"/>
          </p:nvPr>
        </p:nvSpPr>
        <p:spPr>
          <a:xfrm>
            <a:off x="281180" y="415637"/>
            <a:ext cx="6209828" cy="816557"/>
          </a:xfrm>
        </p:spPr>
        <p:txBody>
          <a:bodyPr/>
          <a:lstStyle/>
          <a:p>
            <a:r>
              <a:rPr lang="en-US" altLang="en-US"/>
              <a:t>Communication: </a:t>
            </a:r>
            <a:br>
              <a:rPr lang="en-US" altLang="en-US"/>
            </a:br>
            <a:r>
              <a:rPr lang="en-US" altLang="en-US"/>
              <a:t>The Key</a:t>
            </a:r>
          </a:p>
        </p:txBody>
      </p:sp>
      <p:sp>
        <p:nvSpPr>
          <p:cNvPr id="19459" name="Text Placeholder 8"/>
          <p:cNvSpPr txBox="1">
            <a:spLocks/>
          </p:cNvSpPr>
          <p:nvPr/>
        </p:nvSpPr>
        <p:spPr bwMode="auto">
          <a:xfrm>
            <a:off x="406213" y="1872784"/>
            <a:ext cx="6045574" cy="4884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Hand gestures </a:t>
            </a:r>
            <a:r>
              <a:rPr lang="en-US" altLang="en-US" sz="1412" dirty="0"/>
              <a:t>may be your natural way of self-expression. Be aware of how you use your hands alone, or your hands and objects together in the communication process. Movements should be natural.</a:t>
            </a:r>
          </a:p>
          <a:p>
            <a:endParaRPr lang="en-US" altLang="en-US" sz="1412" dirty="0"/>
          </a:p>
          <a:p>
            <a:r>
              <a:rPr lang="en-US" altLang="en-US" sz="1412" b="1" dirty="0"/>
              <a:t>Touching </a:t>
            </a:r>
            <a:r>
              <a:rPr lang="en-US" altLang="en-US" sz="1412" dirty="0"/>
              <a:t>is best limited to a handshake in the workplace.</a:t>
            </a:r>
          </a:p>
          <a:p>
            <a:r>
              <a:rPr lang="en-US" altLang="en-US" sz="1412" dirty="0"/>
              <a:t>	</a:t>
            </a:r>
          </a:p>
          <a:p>
            <a:r>
              <a:rPr lang="en-US" altLang="en-US" sz="1412" b="1" dirty="0"/>
              <a:t>Physical distance </a:t>
            </a:r>
            <a:r>
              <a:rPr lang="en-US" altLang="en-US" sz="1412" dirty="0"/>
              <a:t>involves how much personal space an individual needs to feel comfortable with another. If you see people moving away, you are too close. There’s a rule of thumb for spatial zones for intimate, 0–2 feet; personal, 2–4 feet; and social, 4 feet or more. Keep in mind that cultural differences matter in terms of what physical distance is appropriate. </a:t>
            </a:r>
            <a:br>
              <a:rPr lang="en-US" altLang="en-US" sz="1412" dirty="0"/>
            </a:br>
            <a:endParaRPr lang="en-US" altLang="en-US" sz="1412" dirty="0"/>
          </a:p>
          <a:p>
            <a:r>
              <a:rPr lang="en-US" altLang="en-US" sz="1412" b="1" dirty="0" err="1"/>
              <a:t>Paralinguistics</a:t>
            </a:r>
            <a:r>
              <a:rPr lang="en-US" altLang="en-US" sz="1412" b="1" dirty="0"/>
              <a:t>:</a:t>
            </a:r>
          </a:p>
          <a:p>
            <a:r>
              <a:rPr lang="en-US" altLang="en-US" sz="1412" dirty="0"/>
              <a:t>After body language, tone of voice is of major importance in the process of communication. Tone tends to reveal what you think and how you feel. A monotone seems to infer disinterest and boredom, a slow pitch seems depressed, a high pitch and emphatic voice is enthusiastic, and abrupt speed and a loud tone may be angry and closed to input. It’s important to develop a tone appropriate for clear communication in the workplace. To do that, it helps to take a look at the elements of inflection, volume and pace.</a:t>
            </a:r>
          </a:p>
        </p:txBody>
      </p:sp>
    </p:spTree>
    <p:extLst>
      <p:ext uri="{BB962C8B-B14F-4D97-AF65-F5344CB8AC3E}">
        <p14:creationId xmlns:p14="http://schemas.microsoft.com/office/powerpoint/2010/main" val="172376906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7"/>
          <p:cNvSpPr>
            <a:spLocks noGrp="1"/>
          </p:cNvSpPr>
          <p:nvPr>
            <p:ph type="title"/>
          </p:nvPr>
        </p:nvSpPr>
        <p:spPr>
          <a:xfrm>
            <a:off x="281180" y="415637"/>
            <a:ext cx="6209828" cy="816557"/>
          </a:xfrm>
        </p:spPr>
        <p:txBody>
          <a:bodyPr/>
          <a:lstStyle/>
          <a:p>
            <a:r>
              <a:rPr lang="en-US" altLang="en-US"/>
              <a:t>Communication: </a:t>
            </a:r>
            <a:br>
              <a:rPr lang="en-US" altLang="en-US"/>
            </a:br>
            <a:r>
              <a:rPr lang="en-US" altLang="en-US"/>
              <a:t>The Key </a:t>
            </a:r>
          </a:p>
        </p:txBody>
      </p:sp>
      <p:sp>
        <p:nvSpPr>
          <p:cNvPr id="20483" name="Text Placeholder 8"/>
          <p:cNvSpPr txBox="1">
            <a:spLocks/>
          </p:cNvSpPr>
          <p:nvPr/>
        </p:nvSpPr>
        <p:spPr bwMode="auto">
          <a:xfrm>
            <a:off x="417513" y="1872783"/>
            <a:ext cx="6034274" cy="6008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Inflection </a:t>
            </a:r>
            <a:r>
              <a:rPr lang="en-US" altLang="en-US" sz="1412" dirty="0"/>
              <a:t>is what creates interest in speech. Without inflection, speech would be monotonous in its sameness. To improve inflection, smile when you speak (on the phone), practice stressing words, breathe and exaggerate your tone.</a:t>
            </a:r>
          </a:p>
          <a:p>
            <a:r>
              <a:rPr lang="en-US" altLang="en-US" sz="1412" b="1" dirty="0"/>
              <a:t>Volume</a:t>
            </a:r>
            <a:r>
              <a:rPr lang="en-US" altLang="en-US" sz="1412" dirty="0"/>
              <a:t> can sometimes be used as a tool in creating interest in what you’re saying. Do you remember having a teacher who would speak in a quiet voice? Perhaps that was the class where everyone paid extra close attention to hear each word. Just be sure you’re not speaking too quietly for all to hear.</a:t>
            </a:r>
          </a:p>
          <a:p>
            <a:r>
              <a:rPr lang="en-US" altLang="en-US" sz="1412" dirty="0"/>
              <a:t>Remember, in a situation where a customer may be unhappy and speaking loudly, you can help settle the issue by speaking somewhat lower and more quietly than usual. This will help bring the other person’s volume down. As much as you may want to, the last thing to do is to raise your voice also. Do your best to keep your temper in check. Try breathing deeply or using appropriate humor to diffuse the situation. If you can, take a step back from the situation to find a new way to view and approach it. </a:t>
            </a:r>
          </a:p>
          <a:p>
            <a:r>
              <a:rPr lang="en-US" altLang="en-US" sz="1412" b="1" dirty="0"/>
              <a:t>Pacing </a:t>
            </a:r>
            <a:r>
              <a:rPr lang="en-US" altLang="en-US" sz="1412" dirty="0"/>
              <a:t>is the rate of speech and intensity of feeling. Matching the customer’s pace helps create common ground. Focus on matching their pace to meet them on their level, rather than insisting on your own. Pacing can also be influenced by culture and geographic location. </a:t>
            </a:r>
          </a:p>
          <a:p>
            <a:r>
              <a:rPr lang="en-US" altLang="en-US" sz="1412" b="1" dirty="0"/>
              <a:t>Vocabulary </a:t>
            </a:r>
            <a:r>
              <a:rPr lang="en-US" altLang="en-US" sz="1412" dirty="0"/>
              <a:t>must be considered in speaking with customers. If using acronyms and other industry terms with which the general public is not familiar, be sure to explain the meaning to the listener. Try to avoid jargon and colloquialisms (informal speech or slang.) Are there any phrases you tend to overuse? Ask for feedback from those who are close to you, and become aware of your own speech pattern.</a:t>
            </a:r>
          </a:p>
        </p:txBody>
      </p:sp>
    </p:spTree>
    <p:extLst>
      <p:ext uri="{BB962C8B-B14F-4D97-AF65-F5344CB8AC3E}">
        <p14:creationId xmlns:p14="http://schemas.microsoft.com/office/powerpoint/2010/main" val="401121236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7"/>
          <p:cNvSpPr>
            <a:spLocks noGrp="1"/>
          </p:cNvSpPr>
          <p:nvPr>
            <p:ph type="title"/>
          </p:nvPr>
        </p:nvSpPr>
        <p:spPr>
          <a:xfrm>
            <a:off x="281180" y="415637"/>
            <a:ext cx="6209828" cy="816557"/>
          </a:xfrm>
        </p:spPr>
        <p:txBody>
          <a:bodyPr/>
          <a:lstStyle/>
          <a:p>
            <a:r>
              <a:rPr lang="en-US" altLang="en-US"/>
              <a:t>Communication: </a:t>
            </a:r>
            <a:br>
              <a:rPr lang="en-US" altLang="en-US"/>
            </a:br>
            <a:r>
              <a:rPr lang="en-US" altLang="en-US"/>
              <a:t>The Key</a:t>
            </a:r>
          </a:p>
        </p:txBody>
      </p:sp>
      <p:sp>
        <p:nvSpPr>
          <p:cNvPr id="21507" name="Text Box 6"/>
          <p:cNvSpPr txBox="1">
            <a:spLocks noChangeArrowheads="1"/>
          </p:cNvSpPr>
          <p:nvPr/>
        </p:nvSpPr>
        <p:spPr bwMode="auto">
          <a:xfrm>
            <a:off x="3609975" y="4051206"/>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defTabSz="899010">
              <a:spcBef>
                <a:spcPct val="0"/>
              </a:spcBef>
              <a:buClrTx/>
              <a:buSzTx/>
            </a:pPr>
            <a:endParaRPr lang="en-US" altLang="en-US" sz="1147">
              <a:solidFill>
                <a:srgbClr val="111111"/>
              </a:solidFill>
            </a:endParaRPr>
          </a:p>
        </p:txBody>
      </p:sp>
      <p:sp>
        <p:nvSpPr>
          <p:cNvPr id="7" name="Rectangle 4"/>
          <p:cNvSpPr>
            <a:spLocks noChangeArrowheads="1"/>
          </p:cNvSpPr>
          <p:nvPr/>
        </p:nvSpPr>
        <p:spPr bwMode="auto">
          <a:xfrm>
            <a:off x="2211065" y="3171685"/>
            <a:ext cx="4239134" cy="651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Creates interest in speech. Practice stressing words, exaggerating your tone and smiling when you speak on the phone to improve your inflection.</a:t>
            </a:r>
          </a:p>
        </p:txBody>
      </p:sp>
      <p:sp>
        <p:nvSpPr>
          <p:cNvPr id="8" name="Rectangle 5"/>
          <p:cNvSpPr>
            <a:spLocks noChangeArrowheads="1"/>
          </p:cNvSpPr>
          <p:nvPr/>
        </p:nvSpPr>
        <p:spPr bwMode="auto">
          <a:xfrm>
            <a:off x="406213" y="3171686"/>
            <a:ext cx="1600200" cy="968188"/>
          </a:xfrm>
          <a:prstGeom prst="rect">
            <a:avLst/>
          </a:prstGeom>
          <a:solidFill>
            <a:schemeClr val="tx2"/>
          </a:solidFill>
          <a:ln w="12700">
            <a:noFill/>
            <a:miter lim="800000"/>
            <a:headEnd/>
            <a:tailEnd/>
          </a:ln>
          <a:effectLst/>
        </p:spPr>
        <p:txBody>
          <a:bodyPr lIns="0" tIns="0" rIns="0" bIns="0" anchor="ctr"/>
          <a:lstStyle/>
          <a:p>
            <a:pPr algn="ctr">
              <a:spcAft>
                <a:spcPct val="35000"/>
              </a:spcAft>
              <a:defRPr/>
            </a:pPr>
            <a:r>
              <a:rPr lang="en-US" sz="1412" b="1" kern="0" dirty="0">
                <a:solidFill>
                  <a:srgbClr val="FFFFFF"/>
                </a:solidFill>
                <a:latin typeface="Arial" panose="020B0604020202020204" pitchFamily="34" charset="0"/>
                <a:cs typeface="Arial" pitchFamily="34" charset="0"/>
              </a:rPr>
              <a:t>Inflection</a:t>
            </a:r>
          </a:p>
        </p:txBody>
      </p:sp>
      <p:sp>
        <p:nvSpPr>
          <p:cNvPr id="9" name="Rectangle 8"/>
          <p:cNvSpPr>
            <a:spLocks noChangeArrowheads="1"/>
          </p:cNvSpPr>
          <p:nvPr/>
        </p:nvSpPr>
        <p:spPr bwMode="auto">
          <a:xfrm>
            <a:off x="2211065" y="4501403"/>
            <a:ext cx="4239134" cy="651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Can be a great tool in dealing with unhappy customers or in drawing attention to what </a:t>
            </a:r>
            <a:br>
              <a:rPr lang="en-US" sz="1412" dirty="0">
                <a:cs typeface="Times New Roman" pitchFamily="18" charset="0"/>
              </a:rPr>
            </a:br>
            <a:r>
              <a:rPr lang="en-US" sz="1412" dirty="0">
                <a:cs typeface="Times New Roman" pitchFamily="18" charset="0"/>
              </a:rPr>
              <a:t>you’re saying.</a:t>
            </a:r>
          </a:p>
        </p:txBody>
      </p:sp>
      <p:sp>
        <p:nvSpPr>
          <p:cNvPr id="10" name="Rectangle 13"/>
          <p:cNvSpPr>
            <a:spLocks noChangeArrowheads="1"/>
          </p:cNvSpPr>
          <p:nvPr/>
        </p:nvSpPr>
        <p:spPr bwMode="auto">
          <a:xfrm>
            <a:off x="406213" y="4501403"/>
            <a:ext cx="1600200" cy="968188"/>
          </a:xfrm>
          <a:prstGeom prst="rect">
            <a:avLst/>
          </a:prstGeom>
          <a:solidFill>
            <a:schemeClr val="accent2"/>
          </a:solidFill>
          <a:ln w="12700">
            <a:noFill/>
            <a:miter lim="800000"/>
            <a:headEnd/>
            <a:tailEnd/>
          </a:ln>
          <a:effectLst/>
        </p:spPr>
        <p:txBody>
          <a:bodyPr lIns="0" tIns="0" rIns="0" bIns="0" anchor="ctr"/>
          <a:lstStyle/>
          <a:p>
            <a:pPr algn="ctr">
              <a:spcAft>
                <a:spcPct val="35000"/>
              </a:spcAft>
              <a:defRPr/>
            </a:pPr>
            <a:r>
              <a:rPr lang="en-US" sz="1412" b="1" kern="0" dirty="0">
                <a:solidFill>
                  <a:srgbClr val="FFFFFF"/>
                </a:solidFill>
                <a:latin typeface="Arial" panose="020B0604020202020204" pitchFamily="34" charset="0"/>
                <a:cs typeface="Arial" pitchFamily="34" charset="0"/>
              </a:rPr>
              <a:t>Volume</a:t>
            </a:r>
          </a:p>
        </p:txBody>
      </p:sp>
      <p:sp>
        <p:nvSpPr>
          <p:cNvPr id="11" name="Rectangle 15"/>
          <p:cNvSpPr>
            <a:spLocks noChangeArrowheads="1"/>
          </p:cNvSpPr>
          <p:nvPr/>
        </p:nvSpPr>
        <p:spPr bwMode="auto">
          <a:xfrm>
            <a:off x="2211065" y="5844988"/>
            <a:ext cx="4239134" cy="651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Has to do with the rate and intensity of feeling </a:t>
            </a:r>
            <a:br>
              <a:rPr lang="en-US" sz="1412" dirty="0">
                <a:cs typeface="Times New Roman" pitchFamily="18" charset="0"/>
              </a:rPr>
            </a:br>
            <a:r>
              <a:rPr lang="en-US" sz="1412" dirty="0">
                <a:cs typeface="Times New Roman" pitchFamily="18" charset="0"/>
              </a:rPr>
              <a:t>of one’s speech. It’s strongly influenced by geographic location.</a:t>
            </a:r>
          </a:p>
        </p:txBody>
      </p:sp>
      <p:sp>
        <p:nvSpPr>
          <p:cNvPr id="21513" name="Rectangle 16"/>
          <p:cNvSpPr>
            <a:spLocks noChangeArrowheads="1"/>
          </p:cNvSpPr>
          <p:nvPr/>
        </p:nvSpPr>
        <p:spPr bwMode="auto">
          <a:xfrm>
            <a:off x="406213" y="5844988"/>
            <a:ext cx="1600200" cy="9681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spcAft>
                <a:spcPct val="35000"/>
              </a:spcAft>
              <a:buClrTx/>
              <a:buSzTx/>
            </a:pPr>
            <a:r>
              <a:rPr lang="en-US" altLang="en-US" sz="1412" b="1">
                <a:solidFill>
                  <a:srgbClr val="FFFFFF"/>
                </a:solidFill>
                <a:cs typeface="Arial" charset="0"/>
              </a:rPr>
              <a:t>Pace</a:t>
            </a:r>
          </a:p>
        </p:txBody>
      </p:sp>
      <p:sp>
        <p:nvSpPr>
          <p:cNvPr id="13" name="Rectangle 15"/>
          <p:cNvSpPr>
            <a:spLocks noChangeArrowheads="1"/>
          </p:cNvSpPr>
          <p:nvPr/>
        </p:nvSpPr>
        <p:spPr bwMode="auto">
          <a:xfrm>
            <a:off x="2212653" y="7162380"/>
            <a:ext cx="4239134" cy="434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Keep it simple. Avoid using trade terms and acronyms that might mean nothing to your customer. </a:t>
            </a:r>
          </a:p>
        </p:txBody>
      </p:sp>
      <p:sp>
        <p:nvSpPr>
          <p:cNvPr id="21515" name="Rectangle 16"/>
          <p:cNvSpPr>
            <a:spLocks noChangeArrowheads="1"/>
          </p:cNvSpPr>
          <p:nvPr/>
        </p:nvSpPr>
        <p:spPr bwMode="auto">
          <a:xfrm>
            <a:off x="406213" y="7162380"/>
            <a:ext cx="1600200" cy="968188"/>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spcAft>
                <a:spcPct val="35000"/>
              </a:spcAft>
              <a:buClrTx/>
              <a:buSzTx/>
            </a:pPr>
            <a:r>
              <a:rPr lang="en-US" altLang="en-US" sz="1412" b="1">
                <a:solidFill>
                  <a:srgbClr val="FFFFFF"/>
                </a:solidFill>
                <a:cs typeface="Arial" charset="0"/>
              </a:rPr>
              <a:t>Vocabulary </a:t>
            </a:r>
          </a:p>
        </p:txBody>
      </p:sp>
      <p:sp>
        <p:nvSpPr>
          <p:cNvPr id="2" name="Rectangle 15"/>
          <p:cNvSpPr>
            <a:spLocks noChangeArrowheads="1"/>
          </p:cNvSpPr>
          <p:nvPr/>
        </p:nvSpPr>
        <p:spPr bwMode="auto">
          <a:xfrm>
            <a:off x="2174553" y="1872783"/>
            <a:ext cx="4239134" cy="651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sz="1412" dirty="0">
                <a:cs typeface="Times New Roman" pitchFamily="18" charset="0"/>
              </a:rPr>
              <a:t>Involves eye contact, facial expression, body posture and movement, gestures, touching and physical distance</a:t>
            </a:r>
          </a:p>
        </p:txBody>
      </p:sp>
      <p:sp>
        <p:nvSpPr>
          <p:cNvPr id="21517" name="Rectangle 16"/>
          <p:cNvSpPr>
            <a:spLocks noChangeArrowheads="1"/>
          </p:cNvSpPr>
          <p:nvPr/>
        </p:nvSpPr>
        <p:spPr bwMode="auto">
          <a:xfrm>
            <a:off x="406213" y="1872784"/>
            <a:ext cx="1600200" cy="968188"/>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spcAft>
                <a:spcPct val="35000"/>
              </a:spcAft>
              <a:buClrTx/>
              <a:buSzTx/>
            </a:pPr>
            <a:r>
              <a:rPr lang="en-US" altLang="en-US" sz="1412" b="1" dirty="0">
                <a:solidFill>
                  <a:srgbClr val="FFFFFF"/>
                </a:solidFill>
                <a:cs typeface="Arial" charset="0"/>
              </a:rPr>
              <a:t>Nonverbal </a:t>
            </a:r>
          </a:p>
        </p:txBody>
      </p:sp>
    </p:spTree>
    <p:extLst>
      <p:ext uri="{BB962C8B-B14F-4D97-AF65-F5344CB8AC3E}">
        <p14:creationId xmlns:p14="http://schemas.microsoft.com/office/powerpoint/2010/main" val="248747057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4E83F2-AB14-425C-8B8E-16D19A630D6C}">
  <ds:schemaRefs>
    <ds:schemaRef ds:uri="http://purl.org/dc/terms/"/>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0A5B931D-D710-46D0-B5CB-9F4690AF3A47}">
  <ds:schemaRefs>
    <ds:schemaRef ds:uri="http://schemas.microsoft.com/sharepoint/v3/contenttype/forms"/>
  </ds:schemaRefs>
</ds:datastoreItem>
</file>

<file path=customXml/itemProps3.xml><?xml version="1.0" encoding="utf-8"?>
<ds:datastoreItem xmlns:ds="http://schemas.openxmlformats.org/officeDocument/2006/customXml" ds:itemID="{557A4581-5194-461D-8DBA-824C5AC186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18380</TotalTime>
  <Words>2475</Words>
  <Application>Microsoft Office PowerPoint</Application>
  <PresentationFormat>On-screen Show (4:3)</PresentationFormat>
  <Paragraphs>256</Paragraphs>
  <Slides>24</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ＭＳ Ｐゴシック</vt:lpstr>
      <vt:lpstr>Arial</vt:lpstr>
      <vt:lpstr>Calibri</vt:lpstr>
      <vt:lpstr>Georgia</vt:lpstr>
      <vt:lpstr>System Font Regular</vt:lpstr>
      <vt:lpstr>Wingdings</vt:lpstr>
      <vt:lpstr>Master Theme</vt:lpstr>
      <vt:lpstr>How To Manage  Customer Expectations</vt:lpstr>
      <vt:lpstr>The Program</vt:lpstr>
      <vt:lpstr>Learning Points</vt:lpstr>
      <vt:lpstr>What Is Exceptional Service?</vt:lpstr>
      <vt:lpstr>Understanding Customers</vt:lpstr>
      <vt:lpstr>Gathering Information </vt:lpstr>
      <vt:lpstr>Communication:  The Key</vt:lpstr>
      <vt:lpstr>Communication:  The Key </vt:lpstr>
      <vt:lpstr>Communication:  The Key</vt:lpstr>
      <vt:lpstr>Written Communication</vt:lpstr>
      <vt:lpstr>Written Communication</vt:lpstr>
      <vt:lpstr>The Importance of Listening</vt:lpstr>
      <vt:lpstr>Service Standards That Work</vt:lpstr>
      <vt:lpstr>Service Standards That Work</vt:lpstr>
      <vt:lpstr>Developing Service Standards</vt:lpstr>
      <vt:lpstr>Developing Service Standards</vt:lpstr>
      <vt:lpstr>SWOT</vt:lpstr>
      <vt:lpstr>The SWOT Analysis</vt:lpstr>
      <vt:lpstr>Self-defeating Behaviors</vt:lpstr>
      <vt:lpstr>Educating the Client</vt:lpstr>
      <vt:lpstr>When You Can’t Say Yes</vt:lpstr>
      <vt:lpstr>The Customer Is Not Always Right</vt:lpstr>
      <vt:lpstr>Make Your Action Plan</vt:lpstr>
      <vt:lpstr>About Professional Support</vt:lpstr>
    </vt:vector>
  </TitlesOfParts>
  <Company>UnitedHealthcare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Manage Customer Expectations</dc:title>
  <dc:creator>Jessica Strange</dc:creator>
  <cp:lastModifiedBy>Jessica Strange</cp:lastModifiedBy>
  <cp:revision>360</cp:revision>
  <cp:lastPrinted>2018-10-27T11:15:02Z</cp:lastPrinted>
  <dcterms:created xsi:type="dcterms:W3CDTF">2010-06-15T23:09:07Z</dcterms:created>
  <dcterms:modified xsi:type="dcterms:W3CDTF">2022-03-21T20:30:59Z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109300</vt:r8>
  </property>
</Properties>
</file>