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3" r:id="rId4"/>
  </p:sldMasterIdLst>
  <p:notesMasterIdLst>
    <p:notesMasterId r:id="rId40"/>
  </p:notesMasterIdLst>
  <p:handoutMasterIdLst>
    <p:handoutMasterId r:id="rId41"/>
  </p:handoutMasterIdLst>
  <p:sldIdLst>
    <p:sldId id="280" r:id="rId5"/>
    <p:sldId id="284" r:id="rId6"/>
    <p:sldId id="286" r:id="rId7"/>
    <p:sldId id="288" r:id="rId8"/>
    <p:sldId id="290" r:id="rId9"/>
    <p:sldId id="292" r:id="rId10"/>
    <p:sldId id="294" r:id="rId11"/>
    <p:sldId id="296" r:id="rId12"/>
    <p:sldId id="298" r:id="rId13"/>
    <p:sldId id="300" r:id="rId14"/>
    <p:sldId id="301" r:id="rId15"/>
    <p:sldId id="304" r:id="rId16"/>
    <p:sldId id="306" r:id="rId17"/>
    <p:sldId id="344" r:id="rId18"/>
    <p:sldId id="308" r:id="rId19"/>
    <p:sldId id="309" r:id="rId20"/>
    <p:sldId id="311" r:id="rId21"/>
    <p:sldId id="313" r:id="rId22"/>
    <p:sldId id="315" r:id="rId23"/>
    <p:sldId id="316" r:id="rId24"/>
    <p:sldId id="318" r:id="rId25"/>
    <p:sldId id="320" r:id="rId26"/>
    <p:sldId id="322" r:id="rId27"/>
    <p:sldId id="323" r:id="rId28"/>
    <p:sldId id="324" r:id="rId29"/>
    <p:sldId id="326" r:id="rId30"/>
    <p:sldId id="329" r:id="rId31"/>
    <p:sldId id="332" r:id="rId32"/>
    <p:sldId id="334" r:id="rId33"/>
    <p:sldId id="307" r:id="rId34"/>
    <p:sldId id="336" r:id="rId35"/>
    <p:sldId id="337" r:id="rId36"/>
    <p:sldId id="338" r:id="rId37"/>
    <p:sldId id="339" r:id="rId38"/>
    <p:sldId id="341" r:id="rId39"/>
  </p:sldIdLst>
  <p:sldSz cx="6858000" cy="9144000" type="screen4x3"/>
  <p:notesSz cx="6858000" cy="9296400"/>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5" autoAdjust="0"/>
    <p:restoredTop sz="94677"/>
  </p:normalViewPr>
  <p:slideViewPr>
    <p:cSldViewPr snapToGrid="0" showGuides="1">
      <p:cViewPr varScale="1">
        <p:scale>
          <a:sx n="81" d="100"/>
          <a:sy n="81" d="100"/>
        </p:scale>
        <p:origin x="3474" y="108"/>
      </p:cViewPr>
      <p:guideLst>
        <p:guide orient="horz" pos="2880"/>
        <p:guide pos="2160"/>
      </p:guideLst>
    </p:cSldViewPr>
  </p:slideViewPr>
  <p:notesTextViewPr>
    <p:cViewPr>
      <p:scale>
        <a:sx n="100" d="100"/>
        <a:sy n="100" d="100"/>
      </p:scale>
      <p:origin x="0" y="0"/>
    </p:cViewPr>
  </p:notesTextViewPr>
  <p:sorterViewPr>
    <p:cViewPr>
      <p:scale>
        <a:sx n="46" d="100"/>
        <a:sy n="46" d="100"/>
      </p:scale>
      <p:origin x="0" y="14256"/>
    </p:cViewPr>
  </p:sorterViewPr>
  <p:notesViewPr>
    <p:cSldViewPr snapToGrid="0" showGuides="1">
      <p:cViewPr varScale="1">
        <p:scale>
          <a:sx n="115" d="100"/>
          <a:sy n="115" d="100"/>
        </p:scale>
        <p:origin x="4408"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91318932919799"/>
          <c:y val="0.14956566008347197"/>
          <c:w val="0.68823142130154247"/>
          <c:h val="0.81508216982526815"/>
        </c:manualLayout>
      </c:layout>
      <c:pieChart>
        <c:varyColors val="1"/>
        <c:ser>
          <c:idx val="0"/>
          <c:order val="0"/>
          <c:tx>
            <c:strRef>
              <c:f>Sheet1!$B$1</c:f>
              <c:strCache>
                <c:ptCount val="1"/>
                <c:pt idx="0">
                  <c:v>Sales</c:v>
                </c:pt>
              </c:strCache>
            </c:strRef>
          </c:tx>
          <c:dPt>
            <c:idx val="0"/>
            <c:bubble3D val="0"/>
            <c:extLst>
              <c:ext xmlns:c16="http://schemas.microsoft.com/office/drawing/2014/chart" uri="{C3380CC4-5D6E-409C-BE32-E72D297353CC}">
                <c16:uniqueId val="{00000000-8384-5C4C-BF5E-DC8141ADCBC5}"/>
              </c:ext>
            </c:extLst>
          </c:dPt>
          <c:dPt>
            <c:idx val="1"/>
            <c:bubble3D val="0"/>
            <c:extLst>
              <c:ext xmlns:c16="http://schemas.microsoft.com/office/drawing/2014/chart" uri="{C3380CC4-5D6E-409C-BE32-E72D297353CC}">
                <c16:uniqueId val="{00000001-8384-5C4C-BF5E-DC8141ADCBC5}"/>
              </c:ext>
            </c:extLst>
          </c:dPt>
          <c:dPt>
            <c:idx val="2"/>
            <c:bubble3D val="0"/>
            <c:extLst>
              <c:ext xmlns:c16="http://schemas.microsoft.com/office/drawing/2014/chart" uri="{C3380CC4-5D6E-409C-BE32-E72D297353CC}">
                <c16:uniqueId val="{00000002-8384-5C4C-BF5E-DC8141ADCBC5}"/>
              </c:ext>
            </c:extLst>
          </c:dPt>
          <c:dPt>
            <c:idx val="3"/>
            <c:bubble3D val="0"/>
            <c:extLst>
              <c:ext xmlns:c16="http://schemas.microsoft.com/office/drawing/2014/chart" uri="{C3380CC4-5D6E-409C-BE32-E72D297353CC}">
                <c16:uniqueId val="{00000003-8384-5C4C-BF5E-DC8141ADCBC5}"/>
              </c:ext>
            </c:extLst>
          </c:dPt>
          <c:dPt>
            <c:idx val="4"/>
            <c:bubble3D val="0"/>
            <c:extLst>
              <c:ext xmlns:c16="http://schemas.microsoft.com/office/drawing/2014/chart" uri="{C3380CC4-5D6E-409C-BE32-E72D297353CC}">
                <c16:uniqueId val="{00000004-8384-5C4C-BF5E-DC8141ADCBC5}"/>
              </c:ext>
            </c:extLst>
          </c:dPt>
          <c:dPt>
            <c:idx val="5"/>
            <c:bubble3D val="0"/>
            <c:extLst>
              <c:ext xmlns:c16="http://schemas.microsoft.com/office/drawing/2014/chart" uri="{C3380CC4-5D6E-409C-BE32-E72D297353CC}">
                <c16:uniqueId val="{00000005-8384-5C4C-BF5E-DC8141ADCBC5}"/>
              </c:ext>
            </c:extLst>
          </c:dPt>
          <c:dPt>
            <c:idx val="6"/>
            <c:bubble3D val="0"/>
            <c:spPr>
              <a:solidFill>
                <a:schemeClr val="accent2">
                  <a:lumMod val="60000"/>
                  <a:lumOff val="40000"/>
                </a:schemeClr>
              </a:solidFill>
            </c:spPr>
            <c:extLst>
              <c:ext xmlns:c16="http://schemas.microsoft.com/office/drawing/2014/chart" uri="{C3380CC4-5D6E-409C-BE32-E72D297353CC}">
                <c16:uniqueId val="{00000007-8384-5C4C-BF5E-DC8141ADCBC5}"/>
              </c:ext>
            </c:extLst>
          </c:dPt>
          <c:dPt>
            <c:idx val="7"/>
            <c:bubble3D val="0"/>
            <c:extLst>
              <c:ext xmlns:c16="http://schemas.microsoft.com/office/drawing/2014/chart" uri="{C3380CC4-5D6E-409C-BE32-E72D297353CC}">
                <c16:uniqueId val="{00000008-8384-5C4C-BF5E-DC8141ADCBC5}"/>
              </c:ext>
            </c:extLst>
          </c:dPt>
          <c:dPt>
            <c:idx val="8"/>
            <c:bubble3D val="0"/>
            <c:extLst>
              <c:ext xmlns:c16="http://schemas.microsoft.com/office/drawing/2014/chart" uri="{C3380CC4-5D6E-409C-BE32-E72D297353CC}">
                <c16:uniqueId val="{00000009-8384-5C4C-BF5E-DC8141ADCBC5}"/>
              </c:ext>
            </c:extLst>
          </c:dPt>
          <c:dPt>
            <c:idx val="9"/>
            <c:bubble3D val="0"/>
            <c:extLst>
              <c:ext xmlns:c16="http://schemas.microsoft.com/office/drawing/2014/chart" uri="{C3380CC4-5D6E-409C-BE32-E72D297353CC}">
                <c16:uniqueId val="{0000000A-8384-5C4C-BF5E-DC8141ADCBC5}"/>
              </c:ext>
            </c:extLst>
          </c:dPt>
          <c:dPt>
            <c:idx val="10"/>
            <c:bubble3D val="0"/>
            <c:extLst>
              <c:ext xmlns:c16="http://schemas.microsoft.com/office/drawing/2014/chart" uri="{C3380CC4-5D6E-409C-BE32-E72D297353CC}">
                <c16:uniqueId val="{0000000B-8384-5C4C-BF5E-DC8141ADCBC5}"/>
              </c:ext>
            </c:extLst>
          </c:dPt>
          <c:dLbls>
            <c:dLbl>
              <c:idx val="0"/>
              <c:tx>
                <c:rich>
                  <a:bodyPr/>
                  <a:lstStyle/>
                  <a:p>
                    <a:pPr>
                      <a:defRPr sz="1400">
                        <a:solidFill>
                          <a:schemeClr val="bg1"/>
                        </a:solidFill>
                      </a:defRPr>
                    </a:pPr>
                    <a:r>
                      <a:rPr lang="en-US"/>
                      <a:t>Savings</a:t>
                    </a:r>
                    <a:br>
                      <a:rPr lang="en-US"/>
                    </a:br>
                    <a:r>
                      <a:rPr lang="en-US"/>
                      <a:t>7%</a:t>
                    </a:r>
                  </a:p>
                </c:rich>
              </c:tx>
              <c:spPr/>
              <c:dLblPos val="bestFit"/>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0-8384-5C4C-BF5E-DC8141ADCBC5}"/>
                </c:ext>
              </c:extLst>
            </c:dLbl>
            <c:dLbl>
              <c:idx val="1"/>
              <c:spPr/>
              <c:txPr>
                <a:bodyPr/>
                <a:lstStyle/>
                <a:p>
                  <a:pPr>
                    <a:defRPr sz="14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384-5C4C-BF5E-DC8141ADCBC5}"/>
                </c:ext>
              </c:extLst>
            </c:dLbl>
            <c:dLbl>
              <c:idx val="4"/>
              <c:spPr/>
              <c:txPr>
                <a:bodyPr/>
                <a:lstStyle/>
                <a:p>
                  <a:pPr>
                    <a:defRPr sz="14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84-5C4C-BF5E-DC8141ADCBC5}"/>
                </c:ext>
              </c:extLst>
            </c:dLbl>
            <c:dLbl>
              <c:idx val="7"/>
              <c:layout>
                <c:manualLayout>
                  <c:x val="0.16517523816935717"/>
                  <c:y val="0.11455309351592333"/>
                </c:manualLayout>
              </c:layout>
              <c:tx>
                <c:rich>
                  <a:bodyPr/>
                  <a:lstStyle/>
                  <a:p>
                    <a:r>
                      <a:rPr lang="en-US" dirty="0"/>
                      <a:t>Transportation, 8%</a:t>
                    </a:r>
                  </a:p>
                </c:rich>
              </c:tx>
              <c:dLblPos val="bestFit"/>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8-8384-5C4C-BF5E-DC8141ADCBC5}"/>
                </c:ext>
              </c:extLst>
            </c:dLbl>
            <c:dLbl>
              <c:idx val="8"/>
              <c:spPr/>
              <c:txPr>
                <a:bodyPr/>
                <a:lstStyle/>
                <a:p>
                  <a:pPr>
                    <a:defRPr sz="1400">
                      <a:solidFill>
                        <a:schemeClr val="bg1"/>
                      </a:solidFill>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384-5C4C-BF5E-DC8141ADCBC5}"/>
                </c:ext>
              </c:extLst>
            </c:dLbl>
            <c:dLbl>
              <c:idx val="10"/>
              <c:layout>
                <c:manualLayout>
                  <c:x val="1.7601380793360741E-2"/>
                  <c:y val="-3.9986304513633934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8384-5C4C-BF5E-DC8141ADCBC5}"/>
                </c:ext>
              </c:extLst>
            </c:dLbl>
            <c:spPr>
              <a:noFill/>
              <a:ln>
                <a:noFill/>
              </a:ln>
              <a:effectLst/>
            </c:spPr>
            <c:txPr>
              <a:bodyPr/>
              <a:lstStyle/>
              <a:p>
                <a:pPr>
                  <a:defRPr sz="1400"/>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Sheet1!$A$2:$A$12</c:f>
              <c:strCache>
                <c:ptCount val="11"/>
                <c:pt idx="0">
                  <c:v>Savings</c:v>
                </c:pt>
                <c:pt idx="1">
                  <c:v>Insurance</c:v>
                </c:pt>
                <c:pt idx="2">
                  <c:v>Personal care</c:v>
                </c:pt>
                <c:pt idx="3">
                  <c:v>Health</c:v>
                </c:pt>
                <c:pt idx="4">
                  <c:v>Personal debt</c:v>
                </c:pt>
                <c:pt idx="5">
                  <c:v>Housing</c:v>
                </c:pt>
                <c:pt idx="6">
                  <c:v>Food</c:v>
                </c:pt>
                <c:pt idx="7">
                  <c:v>Transportation</c:v>
                </c:pt>
                <c:pt idx="8">
                  <c:v>Utilities</c:v>
                </c:pt>
                <c:pt idx="9">
                  <c:v>Clothing</c:v>
                </c:pt>
                <c:pt idx="10">
                  <c:v>Misc. items</c:v>
                </c:pt>
              </c:strCache>
            </c:strRef>
          </c:cat>
          <c:val>
            <c:numRef>
              <c:f>Sheet1!$B$2:$B$12</c:f>
              <c:numCache>
                <c:formatCode>0%</c:formatCode>
                <c:ptCount val="11"/>
                <c:pt idx="0">
                  <c:v>7.0000000000000007E-2</c:v>
                </c:pt>
                <c:pt idx="1">
                  <c:v>0.06</c:v>
                </c:pt>
                <c:pt idx="2">
                  <c:v>0.03</c:v>
                </c:pt>
                <c:pt idx="3">
                  <c:v>0.03</c:v>
                </c:pt>
                <c:pt idx="4">
                  <c:v>0.14000000000000001</c:v>
                </c:pt>
                <c:pt idx="5">
                  <c:v>0.27</c:v>
                </c:pt>
                <c:pt idx="6">
                  <c:v>0.21</c:v>
                </c:pt>
                <c:pt idx="7">
                  <c:v>0.08</c:v>
                </c:pt>
                <c:pt idx="8">
                  <c:v>0.06</c:v>
                </c:pt>
                <c:pt idx="9">
                  <c:v>0.04</c:v>
                </c:pt>
                <c:pt idx="10">
                  <c:v>0.01</c:v>
                </c:pt>
              </c:numCache>
            </c:numRef>
          </c:val>
          <c:extLst>
            <c:ext xmlns:c16="http://schemas.microsoft.com/office/drawing/2014/chart" uri="{C3380CC4-5D6E-409C-BE32-E72D297353CC}">
              <c16:uniqueId val="{0000000C-8384-5C4C-BF5E-DC8141ADCBC5}"/>
            </c:ext>
          </c:extLst>
        </c:ser>
        <c:dLbls>
          <c:showLegendKey val="0"/>
          <c:showVal val="1"/>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t" anchorCtr="0" compatLnSpc="1">
            <a:prstTxWarp prst="textNoShape">
              <a:avLst/>
            </a:prstTxWarp>
          </a:bodyPr>
          <a:lstStyle>
            <a:lvl1pPr algn="l" defTabSz="460794"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3884613" y="0"/>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t" anchorCtr="0" compatLnSpc="1">
            <a:prstTxWarp prst="textNoShape">
              <a:avLst/>
            </a:prstTxWarp>
          </a:bodyPr>
          <a:lstStyle>
            <a:lvl1pPr algn="r" defTabSz="460794" eaLnBrk="1" hangingPunct="1">
              <a:defRPr sz="1300">
                <a:solidFill>
                  <a:schemeClr val="tx1"/>
                </a:solidFill>
                <a:latin typeface="Arial" pitchFamily="34" charset="0"/>
              </a:defRPr>
            </a:lvl1pPr>
          </a:lstStyle>
          <a:p>
            <a:pPr>
              <a:defRPr/>
            </a:pPr>
            <a:fld id="{06C1FEBF-C3BC-4F60-A19A-B3BA49BDA051}" type="datetime1">
              <a:rPr lang="en-US" altLang="en-US"/>
              <a:pPr>
                <a:defRPr/>
              </a:pPr>
              <a:t>8/3/2022</a:t>
            </a:fld>
            <a:endParaRPr lang="en-US" altLang="en-US" dirty="0"/>
          </a:p>
        </p:txBody>
      </p:sp>
      <p:sp>
        <p:nvSpPr>
          <p:cNvPr id="4" name="Footer Placeholder 3"/>
          <p:cNvSpPr>
            <a:spLocks noGrp="1"/>
          </p:cNvSpPr>
          <p:nvPr>
            <p:ph type="ftr" sz="quarter" idx="2"/>
          </p:nvPr>
        </p:nvSpPr>
        <p:spPr bwMode="auto">
          <a:xfrm>
            <a:off x="0" y="8831263"/>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b" anchorCtr="0" compatLnSpc="1">
            <a:prstTxWarp prst="textNoShape">
              <a:avLst/>
            </a:prstTxWarp>
          </a:bodyPr>
          <a:lstStyle>
            <a:lvl1pPr algn="l" defTabSz="460794"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3884613" y="8831263"/>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b" anchorCtr="0" compatLnSpc="1">
            <a:prstTxWarp prst="textNoShape">
              <a:avLst/>
            </a:prstTxWarp>
          </a:bodyPr>
          <a:lstStyle>
            <a:lvl1pPr algn="r" defTabSz="460267" eaLnBrk="1" hangingPunct="1">
              <a:defRPr sz="1300">
                <a:solidFill>
                  <a:schemeClr val="tx1"/>
                </a:solidFill>
              </a:defRPr>
            </a:lvl1pPr>
          </a:lstStyle>
          <a:p>
            <a:pPr>
              <a:defRPr/>
            </a:pPr>
            <a:fld id="{A3D0DCA9-DDE7-4855-9A7A-1428D2533B49}" type="slidenum">
              <a:rPr lang="en-US" altLang="en-US"/>
              <a:pPr>
                <a:defRPr/>
              </a:pPr>
              <a:t>‹#›</a:t>
            </a:fld>
            <a:endParaRPr lang="en-US" altLang="en-US"/>
          </a:p>
        </p:txBody>
      </p:sp>
    </p:spTree>
    <p:extLst>
      <p:ext uri="{BB962C8B-B14F-4D97-AF65-F5344CB8AC3E}">
        <p14:creationId xmlns:p14="http://schemas.microsoft.com/office/powerpoint/2010/main" val="781634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t" anchorCtr="0" compatLnSpc="1">
            <a:prstTxWarp prst="textNoShape">
              <a:avLst/>
            </a:prstTxWarp>
          </a:bodyPr>
          <a:lstStyle>
            <a:lvl1pPr algn="l" defTabSz="460794"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3884613" y="0"/>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t" anchorCtr="0" compatLnSpc="1">
            <a:prstTxWarp prst="textNoShape">
              <a:avLst/>
            </a:prstTxWarp>
          </a:bodyPr>
          <a:lstStyle>
            <a:lvl1pPr algn="r" defTabSz="460794" eaLnBrk="1" hangingPunct="1">
              <a:defRPr sz="1300">
                <a:solidFill>
                  <a:schemeClr val="tx1"/>
                </a:solidFill>
                <a:latin typeface="Arial" pitchFamily="34" charset="0"/>
              </a:defRPr>
            </a:lvl1pPr>
          </a:lstStyle>
          <a:p>
            <a:pPr>
              <a:defRPr/>
            </a:pPr>
            <a:fld id="{585299EA-AF9E-419E-96B8-EF2DD8917707}" type="datetime1">
              <a:rPr lang="en-US" altLang="en-US"/>
              <a:pPr>
                <a:defRPr/>
              </a:pPr>
              <a:t>8/3/2022</a:t>
            </a:fld>
            <a:endParaRPr lang="en-US" altLang="en-US" dirty="0"/>
          </a:p>
        </p:txBody>
      </p:sp>
      <p:sp>
        <p:nvSpPr>
          <p:cNvPr id="68612" name="Slide Image Placeholder 3"/>
          <p:cNvSpPr>
            <a:spLocks noGrp="1" noRot="1" noChangeAspect="1"/>
          </p:cNvSpPr>
          <p:nvPr>
            <p:ph type="sldImg" idx="2"/>
          </p:nvPr>
        </p:nvSpPr>
        <p:spPr bwMode="auto">
          <a:xfrm>
            <a:off x="2122488" y="698500"/>
            <a:ext cx="2613025"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687388" y="4414838"/>
            <a:ext cx="5483225" cy="418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831263"/>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b" anchorCtr="0" compatLnSpc="1">
            <a:prstTxWarp prst="textNoShape">
              <a:avLst/>
            </a:prstTxWarp>
          </a:bodyPr>
          <a:lstStyle>
            <a:lvl1pPr algn="l" defTabSz="460794"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3884613" y="8831263"/>
            <a:ext cx="2971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293" tIns="46147" rIns="92293" bIns="46147" numCol="1" anchor="b" anchorCtr="0" compatLnSpc="1">
            <a:prstTxWarp prst="textNoShape">
              <a:avLst/>
            </a:prstTxWarp>
          </a:bodyPr>
          <a:lstStyle>
            <a:lvl1pPr algn="r" defTabSz="460267" eaLnBrk="1" hangingPunct="1">
              <a:defRPr sz="1300">
                <a:solidFill>
                  <a:schemeClr val="tx1"/>
                </a:solidFill>
              </a:defRPr>
            </a:lvl1pPr>
          </a:lstStyle>
          <a:p>
            <a:pPr>
              <a:defRPr/>
            </a:pPr>
            <a:fld id="{6BE224DC-35CA-4989-AC89-5C38F87FAC5C}" type="slidenum">
              <a:rPr lang="en-US" altLang="en-US"/>
              <a:pPr>
                <a:defRPr/>
              </a:pPr>
              <a:t>‹#›</a:t>
            </a:fld>
            <a:endParaRPr lang="en-US" altLang="en-US"/>
          </a:p>
        </p:txBody>
      </p:sp>
    </p:spTree>
    <p:extLst>
      <p:ext uri="{BB962C8B-B14F-4D97-AF65-F5344CB8AC3E}">
        <p14:creationId xmlns:p14="http://schemas.microsoft.com/office/powerpoint/2010/main" val="426367300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97100" y="696913"/>
            <a:ext cx="2616200" cy="3486150"/>
          </a:xfrm>
          <a:ln/>
        </p:spPr>
      </p:sp>
      <p:sp>
        <p:nvSpPr>
          <p:cNvPr id="747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a:spLocks noGrp="1"/>
          </p:cNvSpPr>
          <p:nvPr>
            <p:ph type="sldNum" sz="quarter" idx="5"/>
          </p:nvPr>
        </p:nvSpPr>
        <p:spPr>
          <a:noFill/>
        </p:spPr>
        <p:txBody>
          <a:bodyPr/>
          <a:lstStyle>
            <a:lvl1pPr defTabSz="458788">
              <a:spcBef>
                <a:spcPct val="30000"/>
              </a:spcBef>
              <a:defRPr sz="1200">
                <a:solidFill>
                  <a:schemeClr val="tx1"/>
                </a:solidFill>
                <a:latin typeface="Arial" charset="0"/>
                <a:ea typeface="ＭＳ Ｐゴシック" pitchFamily="34" charset="-128"/>
              </a:defRPr>
            </a:lvl1pPr>
            <a:lvl2pPr marL="708025" indent="-269875" defTabSz="458788">
              <a:spcBef>
                <a:spcPct val="30000"/>
              </a:spcBef>
              <a:defRPr sz="1200">
                <a:solidFill>
                  <a:schemeClr val="tx1"/>
                </a:solidFill>
                <a:latin typeface="Arial" charset="0"/>
                <a:ea typeface="ＭＳ Ｐゴシック" pitchFamily="34" charset="-128"/>
              </a:defRPr>
            </a:lvl2pPr>
            <a:lvl3pPr marL="1089025" indent="-215900" defTabSz="458788">
              <a:spcBef>
                <a:spcPct val="30000"/>
              </a:spcBef>
              <a:defRPr sz="1200">
                <a:solidFill>
                  <a:schemeClr val="tx1"/>
                </a:solidFill>
                <a:latin typeface="Arial" charset="0"/>
                <a:ea typeface="ＭＳ Ｐゴシック" pitchFamily="34" charset="-128"/>
              </a:defRPr>
            </a:lvl3pPr>
            <a:lvl4pPr marL="1524000" indent="-215900" defTabSz="458788">
              <a:spcBef>
                <a:spcPct val="30000"/>
              </a:spcBef>
              <a:defRPr sz="1200">
                <a:solidFill>
                  <a:schemeClr val="tx1"/>
                </a:solidFill>
                <a:latin typeface="Arial" charset="0"/>
                <a:ea typeface="ＭＳ Ｐゴシック" pitchFamily="34" charset="-128"/>
              </a:defRPr>
            </a:lvl4pPr>
            <a:lvl5pPr marL="1962150" indent="-215900" defTabSz="458788">
              <a:spcBef>
                <a:spcPct val="30000"/>
              </a:spcBef>
              <a:defRPr sz="1200">
                <a:solidFill>
                  <a:schemeClr val="tx1"/>
                </a:solidFill>
                <a:latin typeface="Arial" charset="0"/>
                <a:ea typeface="ＭＳ Ｐゴシック" pitchFamily="34" charset="-128"/>
              </a:defRPr>
            </a:lvl5pPr>
            <a:lvl6pPr marL="2419350" indent="-215900" defTabSz="458788" eaLnBrk="0" fontAlgn="base" hangingPunct="0">
              <a:spcBef>
                <a:spcPct val="30000"/>
              </a:spcBef>
              <a:spcAft>
                <a:spcPct val="0"/>
              </a:spcAft>
              <a:defRPr sz="1200">
                <a:solidFill>
                  <a:schemeClr val="tx1"/>
                </a:solidFill>
                <a:latin typeface="Arial" charset="0"/>
                <a:ea typeface="ＭＳ Ｐゴシック" pitchFamily="34" charset="-128"/>
              </a:defRPr>
            </a:lvl6pPr>
            <a:lvl7pPr marL="2876550" indent="-215900" defTabSz="458788" eaLnBrk="0" fontAlgn="base" hangingPunct="0">
              <a:spcBef>
                <a:spcPct val="30000"/>
              </a:spcBef>
              <a:spcAft>
                <a:spcPct val="0"/>
              </a:spcAft>
              <a:defRPr sz="1200">
                <a:solidFill>
                  <a:schemeClr val="tx1"/>
                </a:solidFill>
                <a:latin typeface="Arial" charset="0"/>
                <a:ea typeface="ＭＳ Ｐゴシック" pitchFamily="34" charset="-128"/>
              </a:defRPr>
            </a:lvl7pPr>
            <a:lvl8pPr marL="3333750" indent="-215900" defTabSz="458788" eaLnBrk="0" fontAlgn="base" hangingPunct="0">
              <a:spcBef>
                <a:spcPct val="30000"/>
              </a:spcBef>
              <a:spcAft>
                <a:spcPct val="0"/>
              </a:spcAft>
              <a:defRPr sz="1200">
                <a:solidFill>
                  <a:schemeClr val="tx1"/>
                </a:solidFill>
                <a:latin typeface="Arial" charset="0"/>
                <a:ea typeface="ＭＳ Ｐゴシック" pitchFamily="34" charset="-128"/>
              </a:defRPr>
            </a:lvl8pPr>
            <a:lvl9pPr marL="3790950" indent="-215900" defTabSz="45878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F410E3B8-CEC6-40A7-8146-C09620F40CEA}" type="slidenum">
              <a:rPr lang="en-US" altLang="en-US" sz="1300" smtClean="0"/>
              <a:pPr>
                <a:spcBef>
                  <a:spcPct val="0"/>
                </a:spcBef>
              </a:pPr>
              <a:t>29</a:t>
            </a:fld>
            <a:endParaRPr lang="en-US" altLang="en-US" sz="1300"/>
          </a:p>
        </p:txBody>
      </p:sp>
    </p:spTree>
    <p:extLst>
      <p:ext uri="{BB962C8B-B14F-4D97-AF65-F5344CB8AC3E}">
        <p14:creationId xmlns:p14="http://schemas.microsoft.com/office/powerpoint/2010/main" val="284826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30</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8366730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65634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121836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74214877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1540903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9156188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29540727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68076793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4064414375"/>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310001512"/>
      </p:ext>
    </p:extLst>
  </p:cSld>
  <p:clrMap bg1="lt1" tx1="dk1" bg2="lt2" tx2="dk2" accent1="accent1" accent2="accent2" accent3="accent3" accent4="accent4" accent5="accent5" accent6="accent6" hlink="hlink" folHlink="folHlink"/>
  <p:sldLayoutIdLst>
    <p:sldLayoutId id="2147484394" r:id="rId1"/>
    <p:sldLayoutId id="2147484395" r:id="rId2"/>
    <p:sldLayoutId id="2147484396" r:id="rId3"/>
    <p:sldLayoutId id="2147484397" r:id="rId4"/>
    <p:sldLayoutId id="2147484398" r:id="rId5"/>
    <p:sldLayoutId id="2147484399" r:id="rId6"/>
    <p:sldLayoutId id="2147484400" r:id="rId7"/>
    <p:sldLayoutId id="2147484401"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www.annualcreditreport.com/index.action"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nsumer.ftc.gov/articles/0224-filing-bankruptcy-what-know" TargetMode="External"/><Relationship Id="rId2" Type="http://schemas.openxmlformats.org/officeDocument/2006/relationships/hyperlink" Target="https://www.consumer.ftc.gov/articles/0084-debt-relief-or-bankruptcy"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dol.gov/ebsa/" TargetMode="External"/><Relationship Id="rId2" Type="http://schemas.openxmlformats.org/officeDocument/2006/relationships/hyperlink" Target="http://www.aarp.org/money/financial_planning/" TargetMode="External"/><Relationship Id="rId1" Type="http://schemas.openxmlformats.org/officeDocument/2006/relationships/slideLayout" Target="../slideLayouts/slideLayout3.xml"/><Relationship Id="rId4" Type="http://schemas.openxmlformats.org/officeDocument/2006/relationships/hyperlink" Target="https://www.finr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finra.org/investors/choosing-investment-professional"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www.finra.org/investors/choosing-investment-professional"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www.finra.org/investors/choosing-investment-professional"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finra.org/investors/know-your-net-worth" TargetMode="External"/><Relationship Id="rId2" Type="http://schemas.openxmlformats.org/officeDocument/2006/relationships/hyperlink" Target="https://www.investor.gov/sites/default/files/Net-Worth.pdf"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
          <p:cNvSpPr>
            <a:spLocks noGrp="1"/>
          </p:cNvSpPr>
          <p:nvPr>
            <p:ph type="ctrTitle"/>
          </p:nvPr>
        </p:nvSpPr>
        <p:spPr/>
        <p:txBody>
          <a:bodyPr/>
          <a:lstStyle/>
          <a:p>
            <a:r>
              <a:rPr lang="en-US" altLang="en-US" dirty="0"/>
              <a:t>How To Manage </a:t>
            </a:r>
            <a:br>
              <a:rPr lang="en-US" dirty="0">
                <a:solidFill>
                  <a:schemeClr val="tx1"/>
                </a:solidFill>
                <a:latin typeface="+mj-ea"/>
                <a:cs typeface="+mj-ea"/>
              </a:rPr>
            </a:br>
            <a:r>
              <a:rPr lang="en-US" altLang="en-US" dirty="0"/>
              <a:t>Your Finances</a:t>
            </a:r>
          </a:p>
        </p:txBody>
      </p:sp>
      <p:sp>
        <p:nvSpPr>
          <p:cNvPr id="8195" name="Rectangle 11"/>
          <p:cNvSpPr>
            <a:spLocks noGrp="1"/>
          </p:cNvSpPr>
          <p:nvPr>
            <p:ph type="subTitle" idx="1"/>
          </p:nvPr>
        </p:nvSpPr>
        <p:spPr/>
        <p:txBody>
          <a:bodyPr/>
          <a:lstStyle/>
          <a:p>
            <a:r>
              <a:rPr lang="en-US" altLang="en-US" dirty="0"/>
              <a:t>Workbook</a:t>
            </a:r>
          </a:p>
          <a:p>
            <a:endParaRPr lang="en-US" altLang="en-US" dirty="0"/>
          </a:p>
        </p:txBody>
      </p:sp>
    </p:spTree>
    <p:extLst>
      <p:ext uri="{BB962C8B-B14F-4D97-AF65-F5344CB8AC3E}">
        <p14:creationId xmlns:p14="http://schemas.microsoft.com/office/powerpoint/2010/main" val="1591057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9"/>
          <p:cNvSpPr>
            <a:spLocks noGrp="1"/>
          </p:cNvSpPr>
          <p:nvPr>
            <p:ph type="title"/>
          </p:nvPr>
        </p:nvSpPr>
        <p:spPr>
          <a:xfrm>
            <a:off x="281180" y="415637"/>
            <a:ext cx="6209828" cy="816557"/>
          </a:xfrm>
        </p:spPr>
        <p:txBody>
          <a:bodyPr/>
          <a:lstStyle/>
          <a:p>
            <a:r>
              <a:rPr lang="en-US" altLang="en-US"/>
              <a:t>Managing Your </a:t>
            </a:r>
            <a:br>
              <a:rPr lang="en-US" altLang="en-US"/>
            </a:br>
            <a:r>
              <a:rPr lang="en-US" altLang="en-US"/>
              <a:t>Cash Flow</a:t>
            </a:r>
          </a:p>
        </p:txBody>
      </p:sp>
      <p:sp>
        <p:nvSpPr>
          <p:cNvPr id="28675" name="Text Placeholder 8"/>
          <p:cNvSpPr txBox="1">
            <a:spLocks/>
          </p:cNvSpPr>
          <p:nvPr/>
        </p:nvSpPr>
        <p:spPr bwMode="auto">
          <a:xfrm>
            <a:off x="406213" y="1862945"/>
            <a:ext cx="6045574" cy="3288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Ideas for Managing Your Cash Flow</a:t>
            </a:r>
          </a:p>
          <a:p>
            <a:endParaRPr lang="en-US" altLang="en-US" sz="1412" dirty="0"/>
          </a:p>
          <a:p>
            <a:pPr lvl="1"/>
            <a:r>
              <a:rPr lang="en-US" altLang="en-US" sz="1412" dirty="0"/>
              <a:t>Set goals.</a:t>
            </a:r>
          </a:p>
          <a:p>
            <a:pPr lvl="1"/>
            <a:endParaRPr lang="en-US" altLang="en-US" sz="1412" dirty="0"/>
          </a:p>
          <a:p>
            <a:pPr lvl="1"/>
            <a:r>
              <a:rPr lang="en-US" altLang="en-US" sz="1412" dirty="0"/>
              <a:t>Record your expenses.</a:t>
            </a:r>
          </a:p>
          <a:p>
            <a:pPr lvl="1"/>
            <a:endParaRPr lang="en-US" altLang="en-US" sz="1412" dirty="0"/>
          </a:p>
          <a:p>
            <a:pPr lvl="1"/>
            <a:r>
              <a:rPr lang="en-US" altLang="en-US" sz="1412" dirty="0"/>
              <a:t>Identify spending traps. </a:t>
            </a:r>
          </a:p>
          <a:p>
            <a:pPr lvl="1"/>
            <a:endParaRPr lang="en-US" altLang="en-US" sz="1412" dirty="0"/>
          </a:p>
          <a:p>
            <a:pPr lvl="1"/>
            <a:r>
              <a:rPr lang="en-US" altLang="en-US" sz="1412" dirty="0"/>
              <a:t>Balance your checkbook.</a:t>
            </a:r>
          </a:p>
          <a:p>
            <a:pPr lvl="1"/>
            <a:endParaRPr lang="en-US" altLang="en-US" sz="1412" dirty="0"/>
          </a:p>
          <a:p>
            <a:pPr lvl="1"/>
            <a:r>
              <a:rPr lang="en-US" altLang="en-US" sz="1412" dirty="0"/>
              <a:t>“Pay yourself first.” Set aside at least 10 percent of each paycheck.</a:t>
            </a:r>
          </a:p>
        </p:txBody>
      </p:sp>
    </p:spTree>
    <p:extLst>
      <p:ext uri="{BB962C8B-B14F-4D97-AF65-F5344CB8AC3E}">
        <p14:creationId xmlns:p14="http://schemas.microsoft.com/office/powerpoint/2010/main" val="22950017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9"/>
          <p:cNvSpPr>
            <a:spLocks noGrp="1"/>
          </p:cNvSpPr>
          <p:nvPr>
            <p:ph type="title"/>
          </p:nvPr>
        </p:nvSpPr>
        <p:spPr>
          <a:xfrm>
            <a:off x="281180" y="415637"/>
            <a:ext cx="6209828" cy="816557"/>
          </a:xfrm>
        </p:spPr>
        <p:txBody>
          <a:bodyPr/>
          <a:lstStyle/>
          <a:p>
            <a:r>
              <a:rPr lang="en-US" altLang="en-US"/>
              <a:t>Managing Your </a:t>
            </a:r>
            <a:br>
              <a:rPr lang="en-US" altLang="en-US"/>
            </a:br>
            <a:r>
              <a:rPr lang="en-US" altLang="en-US"/>
              <a:t>Cash Flow</a:t>
            </a:r>
          </a:p>
        </p:txBody>
      </p:sp>
      <p:sp>
        <p:nvSpPr>
          <p:cNvPr id="29699" name="Text Placeholder 10"/>
          <p:cNvSpPr txBox="1">
            <a:spLocks/>
          </p:cNvSpPr>
          <p:nvPr/>
        </p:nvSpPr>
        <p:spPr bwMode="auto">
          <a:xfrm>
            <a:off x="406213" y="1862944"/>
            <a:ext cx="1543050" cy="1990786"/>
          </a:xfrm>
          <a:prstGeom prst="rect">
            <a:avLst/>
          </a:prstGeom>
          <a:solidFill>
            <a:schemeClr val="accent2"/>
          </a:solidFill>
          <a:ln>
            <a:noFill/>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588" b="1" dirty="0">
                <a:solidFill>
                  <a:schemeClr val="bg1"/>
                </a:solidFill>
              </a:rPr>
              <a:t>What methods do you </a:t>
            </a:r>
            <a:br>
              <a:rPr lang="en-US" altLang="en-US" sz="1588" b="1" dirty="0">
                <a:solidFill>
                  <a:schemeClr val="bg1"/>
                </a:solidFill>
              </a:rPr>
            </a:br>
            <a:r>
              <a:rPr lang="en-US" altLang="en-US" sz="1588" b="1" dirty="0">
                <a:solidFill>
                  <a:schemeClr val="bg1"/>
                </a:solidFill>
              </a:rPr>
              <a:t>have for managing </a:t>
            </a:r>
            <a:br>
              <a:rPr lang="en-US" altLang="en-US" sz="1588" b="1" dirty="0">
                <a:solidFill>
                  <a:schemeClr val="bg1"/>
                </a:solidFill>
              </a:rPr>
            </a:br>
            <a:r>
              <a:rPr lang="en-US" altLang="en-US" sz="1588" b="1" dirty="0">
                <a:solidFill>
                  <a:schemeClr val="bg1"/>
                </a:solidFill>
              </a:rPr>
              <a:t>your cash flow?</a:t>
            </a:r>
          </a:p>
          <a:p>
            <a:pPr>
              <a:spcBef>
                <a:spcPct val="0"/>
              </a:spcBef>
              <a:spcAft>
                <a:spcPts val="590"/>
              </a:spcAft>
              <a:buClr>
                <a:schemeClr val="tx2"/>
              </a:buClr>
              <a:buSzTx/>
            </a:pPr>
            <a:endParaRPr lang="en-US" altLang="en-US" sz="2206" b="1" dirty="0">
              <a:solidFill>
                <a:schemeClr val="bg1"/>
              </a:solidFill>
            </a:endParaRPr>
          </a:p>
        </p:txBody>
      </p:sp>
      <p:sp>
        <p:nvSpPr>
          <p:cNvPr id="29700" name="Text Placeholder 12"/>
          <p:cNvSpPr txBox="1">
            <a:spLocks/>
          </p:cNvSpPr>
          <p:nvPr/>
        </p:nvSpPr>
        <p:spPr bwMode="auto">
          <a:xfrm>
            <a:off x="2011177" y="1862945"/>
            <a:ext cx="4440610" cy="4662927"/>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269689" rIns="89896" bIns="116865"/>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marL="252146" lvl="1">
              <a:spcBef>
                <a:spcPct val="0"/>
              </a:spcBef>
              <a:spcAft>
                <a:spcPts val="2647"/>
              </a:spcAft>
              <a:buClr>
                <a:schemeClr val="accent1"/>
              </a:buClr>
              <a:buFont typeface="Arial" panose="020B0604020202020204" pitchFamily="34" charset="0"/>
              <a:buChar char="•"/>
            </a:pPr>
            <a:r>
              <a:rPr lang="en-US" altLang="en-US" sz="1412" dirty="0">
                <a:solidFill>
                  <a:srgbClr val="646D72"/>
                </a:solidFill>
                <a:cs typeface="Times New Roman" pitchFamily="18" charset="0"/>
              </a:rPr>
              <a:t>  </a:t>
            </a:r>
          </a:p>
          <a:p>
            <a:pPr>
              <a:spcBef>
                <a:spcPct val="0"/>
              </a:spcBef>
              <a:spcAft>
                <a:spcPts val="590"/>
              </a:spcAft>
              <a:buClr>
                <a:schemeClr val="tx2"/>
              </a:buClr>
              <a:buSzTx/>
              <a:buFont typeface="Wingdings" pitchFamily="2" charset="2"/>
              <a:buChar char="§"/>
            </a:pPr>
            <a:endParaRPr lang="en-US" altLang="en-US" sz="1412" dirty="0">
              <a:solidFill>
                <a:srgbClr val="646D72"/>
              </a:solidFill>
            </a:endParaRPr>
          </a:p>
        </p:txBody>
      </p:sp>
    </p:spTree>
    <p:extLst>
      <p:ext uri="{BB962C8B-B14F-4D97-AF65-F5344CB8AC3E}">
        <p14:creationId xmlns:p14="http://schemas.microsoft.com/office/powerpoint/2010/main" val="88571917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281180" y="415637"/>
            <a:ext cx="6209828" cy="816557"/>
          </a:xfrm>
        </p:spPr>
        <p:txBody>
          <a:bodyPr/>
          <a:lstStyle/>
          <a:p>
            <a:r>
              <a:rPr lang="en-US" altLang="en-US"/>
              <a:t>Credit Trouble</a:t>
            </a:r>
          </a:p>
        </p:txBody>
      </p:sp>
      <p:sp>
        <p:nvSpPr>
          <p:cNvPr id="3277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2772" name="Text Placeholder 8"/>
          <p:cNvSpPr txBox="1">
            <a:spLocks/>
          </p:cNvSpPr>
          <p:nvPr/>
        </p:nvSpPr>
        <p:spPr bwMode="auto">
          <a:xfrm>
            <a:off x="406213" y="1869982"/>
            <a:ext cx="5436447" cy="40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buFont typeface="Wingdings" panose="05000000000000000000" pitchFamily="2" charset="2"/>
              <a:buChar char="ü"/>
            </a:pPr>
            <a:r>
              <a:rPr lang="en-US" altLang="en-US" sz="1412" dirty="0"/>
              <a:t>Feeling anxiety and stress</a:t>
            </a:r>
            <a:r>
              <a:rPr lang="en-US" altLang="en-US" sz="1412" dirty="0">
                <a:cs typeface="Arial"/>
              </a:rPr>
              <a:t>.</a:t>
            </a:r>
            <a:endParaRPr lang="en-US" altLang="en-US" sz="1412" dirty="0"/>
          </a:p>
          <a:p>
            <a:pPr lvl="1">
              <a:buFont typeface="Wingdings" panose="05000000000000000000" pitchFamily="2" charset="2"/>
              <a:buChar char="ü"/>
            </a:pPr>
            <a:r>
              <a:rPr lang="en-US" altLang="en-US" sz="1412" dirty="0"/>
              <a:t>Making minimum payments</a:t>
            </a:r>
            <a:r>
              <a:rPr lang="en-US" altLang="en-US" sz="1412" dirty="0">
                <a:cs typeface="Arial"/>
              </a:rPr>
              <a:t>.</a:t>
            </a:r>
          </a:p>
          <a:p>
            <a:pPr lvl="1">
              <a:buFont typeface="Wingdings" panose="05000000000000000000" pitchFamily="2" charset="2"/>
              <a:buChar char="ü"/>
            </a:pPr>
            <a:r>
              <a:rPr lang="en-US" altLang="en-US" sz="1412" dirty="0"/>
              <a:t>Charging more than you pay</a:t>
            </a:r>
            <a:r>
              <a:rPr lang="en-US" altLang="en-US" sz="1412" dirty="0">
                <a:cs typeface="Arial"/>
              </a:rPr>
              <a:t>.</a:t>
            </a:r>
          </a:p>
          <a:p>
            <a:pPr lvl="1">
              <a:buFont typeface="Wingdings" panose="05000000000000000000" pitchFamily="2" charset="2"/>
              <a:buChar char="ü"/>
            </a:pPr>
            <a:r>
              <a:rPr lang="en-US" altLang="en-US" sz="1412" dirty="0"/>
              <a:t>Needing a consolidation loan</a:t>
            </a:r>
            <a:r>
              <a:rPr lang="en-US" altLang="en-US" sz="1412" dirty="0">
                <a:cs typeface="Arial"/>
              </a:rPr>
              <a:t>.</a:t>
            </a:r>
          </a:p>
          <a:p>
            <a:pPr lvl="1">
              <a:buFont typeface="Wingdings" panose="05000000000000000000" pitchFamily="2" charset="2"/>
              <a:buChar char="ü"/>
            </a:pPr>
            <a:r>
              <a:rPr lang="en-US" altLang="en-US" sz="1412" dirty="0"/>
              <a:t>Being at limit and adding new cards</a:t>
            </a:r>
            <a:r>
              <a:rPr lang="en-US" altLang="en-US" sz="1412" dirty="0">
                <a:cs typeface="Arial"/>
              </a:rPr>
              <a:t>.</a:t>
            </a:r>
          </a:p>
          <a:p>
            <a:pPr lvl="1">
              <a:buFont typeface="Wingdings" panose="05000000000000000000" pitchFamily="2" charset="2"/>
              <a:buChar char="ü"/>
            </a:pPr>
            <a:r>
              <a:rPr lang="en-US" altLang="en-US" sz="1412" dirty="0"/>
              <a:t>Not knowing the total amount you owe</a:t>
            </a:r>
            <a:r>
              <a:rPr lang="en-US" altLang="en-US" sz="1412" dirty="0">
                <a:cs typeface="Arial"/>
              </a:rPr>
              <a:t>.</a:t>
            </a:r>
          </a:p>
          <a:p>
            <a:pPr lvl="1">
              <a:buFont typeface="Wingdings" panose="05000000000000000000" pitchFamily="2" charset="2"/>
              <a:buChar char="ü"/>
            </a:pPr>
            <a:r>
              <a:rPr lang="en-US" altLang="en-US" sz="1412" dirty="0"/>
              <a:t>Having a balance that rarely decreases</a:t>
            </a:r>
            <a:r>
              <a:rPr lang="en-US" altLang="en-US" sz="1412" dirty="0">
                <a:cs typeface="Arial"/>
              </a:rPr>
              <a:t>.</a:t>
            </a:r>
          </a:p>
          <a:p>
            <a:pPr lvl="1">
              <a:buFont typeface="Wingdings" panose="05000000000000000000" pitchFamily="2" charset="2"/>
              <a:buChar char="ü"/>
            </a:pPr>
            <a:r>
              <a:rPr lang="en-US" altLang="en-US" sz="1412" dirty="0"/>
              <a:t>Arguing with spouse/partner about money</a:t>
            </a:r>
            <a:r>
              <a:rPr lang="en-US" altLang="en-US" sz="1412" dirty="0">
                <a:cs typeface="Arial"/>
              </a:rPr>
              <a:t>.</a:t>
            </a:r>
          </a:p>
          <a:p>
            <a:pPr lvl="1">
              <a:buFont typeface="Wingdings" panose="05000000000000000000" pitchFamily="2" charset="2"/>
              <a:buChar char="ü"/>
            </a:pPr>
            <a:r>
              <a:rPr lang="en-US" altLang="en-US" sz="1412" dirty="0"/>
              <a:t>Using credit and cash advances for everyday items</a:t>
            </a:r>
            <a:r>
              <a:rPr lang="en-US" altLang="en-US" sz="1412" dirty="0">
                <a:cs typeface="Arial"/>
              </a:rPr>
              <a:t>.</a:t>
            </a:r>
          </a:p>
          <a:p>
            <a:endParaRPr lang="en-US" altLang="en-US" sz="1412" dirty="0"/>
          </a:p>
          <a:p>
            <a:r>
              <a:rPr lang="en-US" altLang="en-US" sz="1412" b="1" dirty="0"/>
              <a:t>All of these point to a need for budget management.</a:t>
            </a:r>
          </a:p>
          <a:p>
            <a:r>
              <a:rPr lang="en-US" altLang="en-US" sz="1412" dirty="0"/>
              <a:t>It might be helpful to consult your local financial institution, a reputable credit counseling service or your organization’s toll-free number for a referral to get help.</a:t>
            </a:r>
          </a:p>
        </p:txBody>
      </p:sp>
    </p:spTree>
    <p:extLst>
      <p:ext uri="{BB962C8B-B14F-4D97-AF65-F5344CB8AC3E}">
        <p14:creationId xmlns:p14="http://schemas.microsoft.com/office/powerpoint/2010/main" val="22681904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a:xfrm>
            <a:off x="281180" y="415637"/>
            <a:ext cx="6209828" cy="816557"/>
          </a:xfrm>
        </p:spPr>
        <p:txBody>
          <a:bodyPr/>
          <a:lstStyle/>
          <a:p>
            <a:r>
              <a:rPr lang="en-US" altLang="en-US"/>
              <a:t>Your Credit Report</a:t>
            </a:r>
          </a:p>
        </p:txBody>
      </p:sp>
      <p:sp>
        <p:nvSpPr>
          <p:cNvPr id="34819" name="Text Box 6"/>
          <p:cNvSpPr txBox="1">
            <a:spLocks noChangeArrowheads="1"/>
          </p:cNvSpPr>
          <p:nvPr/>
        </p:nvSpPr>
        <p:spPr bwMode="auto">
          <a:xfrm>
            <a:off x="3648075" y="4880162"/>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899010">
              <a:spcBef>
                <a:spcPct val="0"/>
              </a:spcBef>
              <a:buClrTx/>
              <a:buSzTx/>
            </a:pPr>
            <a:endParaRPr lang="en-US" altLang="en-US" sz="1147">
              <a:solidFill>
                <a:srgbClr val="646D72"/>
              </a:solidFill>
            </a:endParaRPr>
          </a:p>
        </p:txBody>
      </p:sp>
      <p:sp>
        <p:nvSpPr>
          <p:cNvPr id="34820" name="Text Placeholder 8"/>
          <p:cNvSpPr txBox="1">
            <a:spLocks/>
          </p:cNvSpPr>
          <p:nvPr/>
        </p:nvSpPr>
        <p:spPr bwMode="auto">
          <a:xfrm>
            <a:off x="406213" y="4572000"/>
            <a:ext cx="6045574" cy="2277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Why do you need a credit report?</a:t>
            </a:r>
          </a:p>
          <a:p>
            <a:r>
              <a:rPr lang="en-US" altLang="en-US" sz="1412" b="1" dirty="0"/>
              <a:t>Your report could contain an error.</a:t>
            </a:r>
          </a:p>
          <a:p>
            <a:r>
              <a:rPr lang="en-US" altLang="en-US" sz="1412" dirty="0"/>
              <a:t>To obtain a copy of your credit report, contact the following:</a:t>
            </a:r>
          </a:p>
          <a:p>
            <a:r>
              <a:rPr lang="en-US" altLang="en-US" sz="1412" dirty="0">
                <a:hlinkClick r:id="rId2"/>
              </a:rPr>
              <a:t>https://www.annualcreditreport.com/index.action</a:t>
            </a:r>
            <a:endParaRPr lang="en-US" altLang="en-US" sz="1412" dirty="0"/>
          </a:p>
          <a:p>
            <a:endParaRPr lang="en-US" altLang="en-US" sz="1412" dirty="0"/>
          </a:p>
          <a:p>
            <a:r>
              <a:rPr lang="en-US" altLang="en-US" sz="1412" dirty="0"/>
              <a:t>1-877-322-8223</a:t>
            </a:r>
          </a:p>
          <a:p>
            <a:r>
              <a:rPr lang="en-US" altLang="en-US" sz="1412" dirty="0"/>
              <a:t>P.O. Box 105283</a:t>
            </a:r>
            <a:br>
              <a:rPr lang="en-US" altLang="en-US" sz="1412" dirty="0"/>
            </a:br>
            <a:r>
              <a:rPr lang="en-US" altLang="en-US" sz="1412" dirty="0"/>
              <a:t>Atlanta, GA 30348-5283</a:t>
            </a:r>
          </a:p>
        </p:txBody>
      </p:sp>
      <p:sp>
        <p:nvSpPr>
          <p:cNvPr id="9" name="Rectangle 4"/>
          <p:cNvSpPr>
            <a:spLocks noChangeArrowheads="1"/>
          </p:cNvSpPr>
          <p:nvPr/>
        </p:nvSpPr>
        <p:spPr bwMode="auto">
          <a:xfrm>
            <a:off x="2463801" y="1860919"/>
            <a:ext cx="4032250" cy="728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p>
            <a:pPr marL="252146" lvl="1" indent="-252146">
              <a:spcAft>
                <a:spcPts val="590"/>
              </a:spcAft>
              <a:buClr>
                <a:schemeClr val="accent1"/>
              </a:buClr>
              <a:buFont typeface="Arial" panose="020B0604020202020204" pitchFamily="34" charset="0"/>
              <a:buChar char="•"/>
            </a:pPr>
            <a:r>
              <a:rPr lang="en-US" sz="1412" dirty="0">
                <a:cs typeface="Times New Roman" pitchFamily="18" charset="0"/>
              </a:rPr>
              <a:t>Used to determine the likelihood of successful </a:t>
            </a:r>
            <a:br>
              <a:rPr lang="en-US" sz="1941" dirty="0">
                <a:latin typeface="+mn-ea"/>
                <a:cs typeface="+mn-ea"/>
              </a:rPr>
            </a:br>
            <a:r>
              <a:rPr lang="en-US" sz="1412" dirty="0">
                <a:cs typeface="Times New Roman" pitchFamily="18" charset="0"/>
              </a:rPr>
              <a:t>repayment of a loan</a:t>
            </a:r>
            <a:r>
              <a:rPr lang="en-US" sz="1412" dirty="0">
                <a:cs typeface="Arial"/>
              </a:rPr>
              <a:t>.</a:t>
            </a:r>
            <a:endParaRPr lang="en-US" sz="1412" dirty="0">
              <a:cs typeface="Times New Roman" pitchFamily="18" charset="0"/>
            </a:endParaRPr>
          </a:p>
          <a:p>
            <a:pPr marL="252146" lvl="1" indent="-252146">
              <a:spcAft>
                <a:spcPts val="590"/>
              </a:spcAft>
              <a:buClr>
                <a:schemeClr val="accent1"/>
              </a:buClr>
              <a:buFont typeface="Arial" panose="020B0604020202020204" pitchFamily="34" charset="0"/>
              <a:buChar char="•"/>
            </a:pPr>
            <a:r>
              <a:rPr lang="en-US" sz="1412" dirty="0">
                <a:cs typeface="Times New Roman" pitchFamily="18" charset="0"/>
              </a:rPr>
              <a:t>Range from 300–850</a:t>
            </a:r>
            <a:r>
              <a:rPr lang="en-US" sz="1412" dirty="0">
                <a:cs typeface="Arial"/>
              </a:rPr>
              <a:t>.</a:t>
            </a:r>
          </a:p>
        </p:txBody>
      </p:sp>
      <p:sp>
        <p:nvSpPr>
          <p:cNvPr id="10" name="Rectangle 5"/>
          <p:cNvSpPr>
            <a:spLocks noChangeArrowheads="1"/>
          </p:cNvSpPr>
          <p:nvPr/>
        </p:nvSpPr>
        <p:spPr bwMode="auto">
          <a:xfrm>
            <a:off x="407510" y="1860919"/>
            <a:ext cx="1943100" cy="730969"/>
          </a:xfrm>
          <a:prstGeom prst="rect">
            <a:avLst/>
          </a:prstGeom>
          <a:solidFill>
            <a:schemeClr val="accent2"/>
          </a:solidFill>
          <a:ln w="12700">
            <a:noFill/>
            <a:miter lim="800000"/>
            <a:headEnd/>
            <a:tailEnd/>
          </a:ln>
          <a:effectLst/>
        </p:spPr>
        <p:txBody>
          <a:bodyPr lIns="80682" tIns="80682" rIns="80682" bIns="80682" anchor="ctr"/>
          <a:lstStyle/>
          <a:p>
            <a:pPr>
              <a:spcAft>
                <a:spcPct val="35000"/>
              </a:spcAft>
              <a:defRPr/>
            </a:pPr>
            <a:r>
              <a:rPr lang="en-US" sz="1588" b="1" kern="0" dirty="0">
                <a:solidFill>
                  <a:srgbClr val="FFFFFF"/>
                </a:solidFill>
                <a:latin typeface="Arial" panose="020B0604020202020204" pitchFamily="34" charset="0"/>
                <a:cs typeface="Arial" pitchFamily="34" charset="0"/>
              </a:rPr>
              <a:t>Credit </a:t>
            </a:r>
            <a:br>
              <a:rPr lang="en-US" sz="1588" b="1" kern="0" dirty="0">
                <a:solidFill>
                  <a:srgbClr val="FFFFFF"/>
                </a:solidFill>
                <a:latin typeface="Arial" panose="020B0604020202020204" pitchFamily="34" charset="0"/>
                <a:cs typeface="Arial" pitchFamily="34" charset="0"/>
              </a:rPr>
            </a:br>
            <a:r>
              <a:rPr lang="en-US" sz="1588" b="1" kern="0" dirty="0">
                <a:solidFill>
                  <a:srgbClr val="FFFFFF"/>
                </a:solidFill>
                <a:latin typeface="Arial" panose="020B0604020202020204" pitchFamily="34" charset="0"/>
                <a:cs typeface="Arial" pitchFamily="34" charset="0"/>
              </a:rPr>
              <a:t>Score</a:t>
            </a:r>
          </a:p>
        </p:txBody>
      </p:sp>
      <p:sp>
        <p:nvSpPr>
          <p:cNvPr id="11" name="Rectangle 12"/>
          <p:cNvSpPr>
            <a:spLocks noChangeArrowheads="1"/>
          </p:cNvSpPr>
          <p:nvPr/>
        </p:nvSpPr>
        <p:spPr bwMode="auto">
          <a:xfrm>
            <a:off x="2463801" y="2961910"/>
            <a:ext cx="4032250" cy="1394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p>
            <a:pPr marL="0" lvl="1">
              <a:spcAft>
                <a:spcPts val="590"/>
              </a:spcAft>
              <a:buClr>
                <a:schemeClr val="accent1"/>
              </a:buClr>
            </a:pPr>
            <a:r>
              <a:rPr lang="en-US" sz="1412" dirty="0">
                <a:cs typeface="Times New Roman" pitchFamily="18" charset="0"/>
              </a:rPr>
              <a:t>35 Percent: Last two years of payment history</a:t>
            </a:r>
            <a:r>
              <a:rPr lang="en-US" sz="1412" dirty="0">
                <a:cs typeface="Arial"/>
              </a:rPr>
              <a:t>.</a:t>
            </a:r>
            <a:endParaRPr lang="en-US" sz="1412" dirty="0">
              <a:cs typeface="Times New Roman" pitchFamily="18" charset="0"/>
            </a:endParaRPr>
          </a:p>
          <a:p>
            <a:pPr marL="0" lvl="1">
              <a:spcAft>
                <a:spcPts val="590"/>
              </a:spcAft>
              <a:buClr>
                <a:schemeClr val="accent1"/>
              </a:buClr>
            </a:pPr>
            <a:r>
              <a:rPr lang="en-US" sz="1412" dirty="0">
                <a:cs typeface="Times New Roman" pitchFamily="18" charset="0"/>
              </a:rPr>
              <a:t>30 Percent: Total amounts owed</a:t>
            </a:r>
            <a:r>
              <a:rPr lang="en-US" sz="1412" dirty="0">
                <a:cs typeface="Arial"/>
              </a:rPr>
              <a:t>.</a:t>
            </a:r>
          </a:p>
          <a:p>
            <a:pPr marL="0" lvl="1">
              <a:spcAft>
                <a:spcPts val="590"/>
              </a:spcAft>
              <a:buClr>
                <a:schemeClr val="accent1"/>
              </a:buClr>
            </a:pPr>
            <a:r>
              <a:rPr lang="en-US" sz="1412" dirty="0">
                <a:cs typeface="Times New Roman" pitchFamily="18" charset="0"/>
              </a:rPr>
              <a:t>15 Percent: Length of credit history</a:t>
            </a:r>
            <a:r>
              <a:rPr lang="en-US" sz="1412" dirty="0">
                <a:cs typeface="Arial"/>
              </a:rPr>
              <a:t>.</a:t>
            </a:r>
          </a:p>
          <a:p>
            <a:pPr marL="0" lvl="1">
              <a:spcAft>
                <a:spcPts val="590"/>
              </a:spcAft>
              <a:buClr>
                <a:schemeClr val="accent1"/>
              </a:buClr>
            </a:pPr>
            <a:r>
              <a:rPr lang="en-US" sz="1412" dirty="0">
                <a:cs typeface="Times New Roman" pitchFamily="18" charset="0"/>
              </a:rPr>
              <a:t>10 Percent: New credit applications</a:t>
            </a:r>
            <a:r>
              <a:rPr lang="en-US" sz="1412" dirty="0">
                <a:cs typeface="Arial"/>
              </a:rPr>
              <a:t>.</a:t>
            </a:r>
          </a:p>
          <a:p>
            <a:pPr marL="0" lvl="1">
              <a:spcAft>
                <a:spcPts val="590"/>
              </a:spcAft>
              <a:buClr>
                <a:schemeClr val="accent1"/>
              </a:buClr>
            </a:pPr>
            <a:r>
              <a:rPr lang="en-US" sz="1412" dirty="0">
                <a:cs typeface="Times New Roman" pitchFamily="18" charset="0"/>
              </a:rPr>
              <a:t>10 Percent: Types of credit in use</a:t>
            </a:r>
            <a:r>
              <a:rPr lang="en-US" sz="1412" dirty="0">
                <a:cs typeface="Arial"/>
              </a:rPr>
              <a:t>.</a:t>
            </a:r>
          </a:p>
        </p:txBody>
      </p:sp>
      <p:sp>
        <p:nvSpPr>
          <p:cNvPr id="12" name="Rectangle 13"/>
          <p:cNvSpPr>
            <a:spLocks noChangeArrowheads="1"/>
          </p:cNvSpPr>
          <p:nvPr/>
        </p:nvSpPr>
        <p:spPr bwMode="auto">
          <a:xfrm>
            <a:off x="407510" y="2961911"/>
            <a:ext cx="1943100" cy="1403098"/>
          </a:xfrm>
          <a:prstGeom prst="rect">
            <a:avLst/>
          </a:prstGeom>
          <a:solidFill>
            <a:schemeClr val="tx1"/>
          </a:solidFill>
          <a:ln w="12700">
            <a:noFill/>
            <a:miter lim="800000"/>
            <a:headEnd/>
            <a:tailEnd/>
          </a:ln>
          <a:effectLst/>
        </p:spPr>
        <p:txBody>
          <a:bodyPr lIns="80682" tIns="80682" rIns="80682" bIns="80682" anchor="ctr"/>
          <a:lstStyle/>
          <a:p>
            <a:pPr>
              <a:spcAft>
                <a:spcPct val="35000"/>
              </a:spcAft>
              <a:defRPr/>
            </a:pPr>
            <a:r>
              <a:rPr lang="en-US" sz="1588" b="1" kern="0" dirty="0">
                <a:solidFill>
                  <a:srgbClr val="FFFFFF"/>
                </a:solidFill>
                <a:latin typeface="Arial" panose="020B0604020202020204" pitchFamily="34" charset="0"/>
                <a:cs typeface="Arial" pitchFamily="34" charset="0"/>
              </a:rPr>
              <a:t>Factors affecting </a:t>
            </a:r>
            <a:br>
              <a:rPr lang="en-US" sz="1588" b="1" kern="0" dirty="0">
                <a:solidFill>
                  <a:srgbClr val="FFFFFF"/>
                </a:solidFill>
                <a:latin typeface="Arial" panose="020B0604020202020204" pitchFamily="34" charset="0"/>
                <a:cs typeface="Arial" pitchFamily="34" charset="0"/>
              </a:rPr>
            </a:br>
            <a:r>
              <a:rPr lang="en-US" sz="1588" b="1" kern="0" dirty="0">
                <a:solidFill>
                  <a:srgbClr val="FFFFFF"/>
                </a:solidFill>
                <a:latin typeface="Arial" panose="020B0604020202020204" pitchFamily="34" charset="0"/>
                <a:cs typeface="Arial" pitchFamily="34" charset="0"/>
              </a:rPr>
              <a:t>credit scores</a:t>
            </a:r>
          </a:p>
        </p:txBody>
      </p:sp>
      <p:sp>
        <p:nvSpPr>
          <p:cNvPr id="14" name="Text Box 6"/>
          <p:cNvSpPr txBox="1">
            <a:spLocks noChangeArrowheads="1"/>
          </p:cNvSpPr>
          <p:nvPr/>
        </p:nvSpPr>
        <p:spPr bwMode="auto">
          <a:xfrm>
            <a:off x="5699873" y="1260922"/>
            <a:ext cx="750233" cy="240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r" defTabSz="899010">
              <a:spcBef>
                <a:spcPct val="0"/>
              </a:spcBef>
              <a:buClrTx/>
              <a:buSzTx/>
            </a:pPr>
            <a:r>
              <a:rPr lang="en-US" altLang="en-US" sz="971" b="1">
                <a:solidFill>
                  <a:srgbClr val="646D72"/>
                </a:solidFill>
              </a:rPr>
              <a:t>Slide 11</a:t>
            </a:r>
          </a:p>
        </p:txBody>
      </p:sp>
    </p:spTree>
    <p:extLst>
      <p:ext uri="{BB962C8B-B14F-4D97-AF65-F5344CB8AC3E}">
        <p14:creationId xmlns:p14="http://schemas.microsoft.com/office/powerpoint/2010/main" val="22690824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a:xfrm>
            <a:off x="281180" y="415637"/>
            <a:ext cx="6209828" cy="816557"/>
          </a:xfrm>
        </p:spPr>
        <p:txBody>
          <a:bodyPr/>
          <a:lstStyle/>
          <a:p>
            <a:r>
              <a:rPr lang="en-US" altLang="en-US"/>
              <a:t>Financial Emergencies</a:t>
            </a:r>
          </a:p>
        </p:txBody>
      </p:sp>
      <p:sp>
        <p:nvSpPr>
          <p:cNvPr id="3584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5844" name="Text Placeholder 8"/>
          <p:cNvSpPr txBox="1">
            <a:spLocks/>
          </p:cNvSpPr>
          <p:nvPr/>
        </p:nvSpPr>
        <p:spPr bwMode="auto">
          <a:xfrm>
            <a:off x="406214" y="1872785"/>
            <a:ext cx="6045574" cy="3543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do you do when your income decreases, but the bills keep coming?</a:t>
            </a:r>
          </a:p>
          <a:p>
            <a:r>
              <a:rPr lang="en-US" altLang="en-US" sz="1412" b="1" dirty="0"/>
              <a:t>Maintain your financial well-being in emergencies.</a:t>
            </a:r>
          </a:p>
          <a:p>
            <a:pPr lvl="1"/>
            <a:r>
              <a:rPr lang="en-US" altLang="en-US" sz="1412" dirty="0"/>
              <a:t>Apply for unemployment.</a:t>
            </a:r>
          </a:p>
          <a:p>
            <a:pPr lvl="1"/>
            <a:r>
              <a:rPr lang="en-US" altLang="en-US" sz="1412" dirty="0"/>
              <a:t>Revise budget to match income. </a:t>
            </a:r>
          </a:p>
          <a:p>
            <a:pPr lvl="1"/>
            <a:r>
              <a:rPr lang="en-US" altLang="en-US" sz="1412" dirty="0"/>
              <a:t>Prioritize creditor payments — rent, mortgage, auto, insurance, utilities. </a:t>
            </a:r>
          </a:p>
          <a:p>
            <a:pPr lvl="1"/>
            <a:r>
              <a:rPr lang="en-US" altLang="en-US" sz="1412" dirty="0"/>
              <a:t>Contact creditors to negotiate temporary payment reductions.</a:t>
            </a:r>
          </a:p>
          <a:p>
            <a:br>
              <a:rPr lang="en-US" altLang="en-US" sz="1412" dirty="0"/>
            </a:br>
            <a:r>
              <a:rPr lang="en-US" altLang="en-US" sz="1412" b="1" dirty="0"/>
              <a:t>Contact your creditors.</a:t>
            </a:r>
          </a:p>
          <a:p>
            <a:pPr lvl="1"/>
            <a:r>
              <a:rPr lang="en-US" altLang="en-US" sz="1412" dirty="0"/>
              <a:t>Contact them in writing. Include cause of reduction in income, prospects for getting back on track and proposed payment amount.</a:t>
            </a:r>
          </a:p>
          <a:p>
            <a:pPr lvl="1"/>
            <a:r>
              <a:rPr lang="en-US" altLang="en-US" sz="1412" dirty="0"/>
              <a:t>Be realistic and straightforward, only promise what you’re sure you can afford.</a:t>
            </a:r>
          </a:p>
        </p:txBody>
      </p:sp>
    </p:spTree>
    <p:extLst>
      <p:ext uri="{BB962C8B-B14F-4D97-AF65-F5344CB8AC3E}">
        <p14:creationId xmlns:p14="http://schemas.microsoft.com/office/powerpoint/2010/main" val="40039756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7"/>
          <p:cNvSpPr>
            <a:spLocks noGrp="1"/>
          </p:cNvSpPr>
          <p:nvPr>
            <p:ph type="title"/>
          </p:nvPr>
        </p:nvSpPr>
        <p:spPr>
          <a:xfrm>
            <a:off x="281180" y="415637"/>
            <a:ext cx="6209828" cy="816557"/>
          </a:xfrm>
        </p:spPr>
        <p:txBody>
          <a:bodyPr/>
          <a:lstStyle/>
          <a:p>
            <a:r>
              <a:rPr lang="en-US" altLang="en-US" dirty="0"/>
              <a:t>Financial Emergencies</a:t>
            </a:r>
          </a:p>
        </p:txBody>
      </p:sp>
      <p:sp>
        <p:nvSpPr>
          <p:cNvPr id="36867"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2772" name="Text Placeholder 8"/>
          <p:cNvSpPr txBox="1">
            <a:spLocks/>
          </p:cNvSpPr>
          <p:nvPr/>
        </p:nvSpPr>
        <p:spPr bwMode="auto">
          <a:xfrm>
            <a:off x="406214" y="1415906"/>
            <a:ext cx="6045574" cy="6382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Consider bankruptcy only as a last resort. </a:t>
            </a:r>
          </a:p>
          <a:p>
            <a:pPr lvl="1"/>
            <a:r>
              <a:rPr lang="en-US" altLang="en-US" sz="1412" dirty="0"/>
              <a:t>Imposes long-term damage to credit. </a:t>
            </a:r>
          </a:p>
          <a:p>
            <a:pPr lvl="1"/>
            <a:r>
              <a:rPr lang="en-US" altLang="en-US" sz="1412" dirty="0"/>
              <a:t>Bankruptcy is not free; there are court and attorney costs. </a:t>
            </a:r>
          </a:p>
          <a:p>
            <a:pPr lvl="1"/>
            <a:r>
              <a:rPr lang="en-US" altLang="en-US" sz="1412" dirty="0"/>
              <a:t>Cannot discharge all debts: child support, alimony, taxes, student loans, court-ordered damages still must be paid.</a:t>
            </a:r>
          </a:p>
          <a:p>
            <a:r>
              <a:rPr lang="en-US" altLang="en-US" sz="1412" b="1" dirty="0"/>
              <a:t>Filing bankruptcy is a major decision and a complicated legal procedure. </a:t>
            </a:r>
          </a:p>
          <a:p>
            <a:r>
              <a:rPr lang="en-US" altLang="en-US" sz="1412" b="1" dirty="0"/>
              <a:t>Seek legal assistance before making this decision.</a:t>
            </a:r>
          </a:p>
          <a:p>
            <a:endParaRPr lang="en-US" altLang="en-US" sz="1412" dirty="0"/>
          </a:p>
          <a:p>
            <a:r>
              <a:rPr lang="en-US" altLang="en-US" sz="1412" dirty="0"/>
              <a:t>The two most common types of bankruptcy are Chapter 7 and Chapter 13.</a:t>
            </a:r>
          </a:p>
          <a:p>
            <a:r>
              <a:rPr lang="en-US" altLang="en-US" sz="1412" dirty="0"/>
              <a:t>In Chapter 7, there is a sale of all assets that are not exempt, for example cars, work-related tools and basic household items. Usually the sale is conducted by a court-appointed trustee.</a:t>
            </a:r>
          </a:p>
          <a:p>
            <a:r>
              <a:rPr lang="en-US" altLang="en-US" sz="1412" dirty="0"/>
              <a:t>Chapter 13 may allow you to keep some property, such as a mortgaged house or car. Usually there is a court-administered payment plan over a three- to five-year period that requires payment of a percentage of the debt owed before the remaining balance is discharged.</a:t>
            </a:r>
          </a:p>
          <a:p>
            <a:r>
              <a:rPr lang="en-US" altLang="en-US" sz="1412" dirty="0"/>
              <a:t>Both types of bankruptcy affect your credit score and stay on your credit report for several years. </a:t>
            </a:r>
          </a:p>
          <a:p>
            <a:r>
              <a:rPr lang="en-US" altLang="en-US" sz="1412" dirty="0"/>
              <a:t>The Federal Trade Commission website has more information about the bankruptcy process and a state-by-state list of government-approved agencies who can help you find out more about the bankruptcy process. </a:t>
            </a:r>
          </a:p>
          <a:p>
            <a:r>
              <a:rPr lang="en-US" altLang="en-US" sz="1412" dirty="0">
                <a:hlinkClick r:id="rId2"/>
              </a:rPr>
              <a:t>https://www.consumer.ftc.gov/articles/0084-debt-relief-or-bankruptcy</a:t>
            </a:r>
            <a:r>
              <a:rPr lang="en-US" altLang="en-US" sz="1412" dirty="0"/>
              <a:t> </a:t>
            </a:r>
          </a:p>
          <a:p>
            <a:r>
              <a:rPr lang="en-US" altLang="en-US" sz="1412" dirty="0">
                <a:hlinkClick r:id="rId3"/>
              </a:rPr>
              <a:t>https://www.consumer.ftc.gov/articles/0224-filing-bankruptcy-what-know</a:t>
            </a:r>
            <a:endParaRPr lang="en-US" altLang="en-US" sz="1412" dirty="0"/>
          </a:p>
        </p:txBody>
      </p:sp>
    </p:spTree>
    <p:extLst>
      <p:ext uri="{BB962C8B-B14F-4D97-AF65-F5344CB8AC3E}">
        <p14:creationId xmlns:p14="http://schemas.microsoft.com/office/powerpoint/2010/main" val="86117860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7"/>
          <p:cNvSpPr>
            <a:spLocks noGrp="1"/>
          </p:cNvSpPr>
          <p:nvPr>
            <p:ph type="title"/>
          </p:nvPr>
        </p:nvSpPr>
        <p:spPr>
          <a:xfrm>
            <a:off x="281180" y="415637"/>
            <a:ext cx="6209828" cy="816557"/>
          </a:xfrm>
        </p:spPr>
        <p:txBody>
          <a:bodyPr/>
          <a:lstStyle/>
          <a:p>
            <a:r>
              <a:rPr lang="en-US" altLang="en-US"/>
              <a:t>Financial Emergencies</a:t>
            </a:r>
          </a:p>
        </p:txBody>
      </p:sp>
      <p:sp>
        <p:nvSpPr>
          <p:cNvPr id="37891"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7892" name="Text Placeholder 8"/>
          <p:cNvSpPr txBox="1">
            <a:spLocks/>
          </p:cNvSpPr>
          <p:nvPr/>
        </p:nvSpPr>
        <p:spPr bwMode="auto">
          <a:xfrm>
            <a:off x="406213" y="1872783"/>
            <a:ext cx="6045574" cy="2277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is a financial emergency?</a:t>
            </a:r>
          </a:p>
          <a:p>
            <a:endParaRPr lang="en-US" altLang="en-US" sz="1412" b="1" dirty="0"/>
          </a:p>
          <a:p>
            <a:endParaRPr lang="en-US" altLang="en-US" sz="1412" b="1" dirty="0"/>
          </a:p>
          <a:p>
            <a:endParaRPr lang="en-US" altLang="en-US" sz="1412" b="1" dirty="0"/>
          </a:p>
          <a:p>
            <a:endParaRPr lang="en-US" altLang="en-US" sz="1412" b="1" dirty="0"/>
          </a:p>
          <a:p>
            <a:endParaRPr lang="en-US" altLang="en-US" sz="1412" b="1" dirty="0"/>
          </a:p>
          <a:p>
            <a:r>
              <a:rPr lang="en-US" altLang="en-US" sz="1412" b="1" dirty="0"/>
              <a:t>How would you cope with bills if money stops coming in </a:t>
            </a:r>
            <a:br>
              <a:rPr lang="en-US" altLang="en-US" sz="1412" b="1" dirty="0"/>
            </a:br>
            <a:r>
              <a:rPr lang="en-US" altLang="en-US" sz="1412" b="1" dirty="0"/>
              <a:t>on a regular basis?</a:t>
            </a:r>
          </a:p>
        </p:txBody>
      </p:sp>
    </p:spTree>
    <p:extLst>
      <p:ext uri="{BB962C8B-B14F-4D97-AF65-F5344CB8AC3E}">
        <p14:creationId xmlns:p14="http://schemas.microsoft.com/office/powerpoint/2010/main" val="321825019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a:xfrm>
            <a:off x="281180" y="415637"/>
            <a:ext cx="6209828" cy="816557"/>
          </a:xfrm>
        </p:spPr>
        <p:txBody>
          <a:bodyPr/>
          <a:lstStyle/>
          <a:p>
            <a:r>
              <a:rPr lang="en-US" altLang="en-US"/>
              <a:t>Saving and Investing</a:t>
            </a:r>
          </a:p>
        </p:txBody>
      </p:sp>
      <p:sp>
        <p:nvSpPr>
          <p:cNvPr id="3993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9940" name="Text Placeholder 8"/>
          <p:cNvSpPr txBox="1">
            <a:spLocks/>
          </p:cNvSpPr>
          <p:nvPr/>
        </p:nvSpPr>
        <p:spPr bwMode="auto">
          <a:xfrm>
            <a:off x="406213" y="1872783"/>
            <a:ext cx="6045574" cy="2980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Why do people need to save money?</a:t>
            </a:r>
          </a:p>
          <a:p>
            <a:pPr lvl="1"/>
            <a:endParaRPr lang="en-US" altLang="en-US" sz="1412" dirty="0"/>
          </a:p>
          <a:p>
            <a:pPr lvl="1"/>
            <a:endParaRPr lang="en-US" altLang="en-US" sz="1412" dirty="0"/>
          </a:p>
          <a:p>
            <a:pPr lvl="1"/>
            <a:r>
              <a:rPr lang="en-US" altLang="en-US" sz="1412" dirty="0"/>
              <a:t>What’s the difference between saving and investing?</a:t>
            </a:r>
          </a:p>
          <a:p>
            <a:pPr lvl="1"/>
            <a:endParaRPr lang="en-US" altLang="en-US" sz="1412" dirty="0"/>
          </a:p>
          <a:p>
            <a:pPr lvl="1"/>
            <a:endParaRPr lang="en-US" altLang="en-US" sz="1412" dirty="0"/>
          </a:p>
          <a:p>
            <a:pPr lvl="1"/>
            <a:r>
              <a:rPr lang="en-US" altLang="en-US" sz="1412" dirty="0"/>
              <a:t>What are some ways people are preparing for retirement?</a:t>
            </a:r>
          </a:p>
          <a:p>
            <a:pPr lvl="1"/>
            <a:endParaRPr lang="en-US" altLang="en-US" sz="1412" dirty="0"/>
          </a:p>
          <a:p>
            <a:pPr lvl="1"/>
            <a:endParaRPr lang="en-US" altLang="en-US" sz="1412" dirty="0"/>
          </a:p>
          <a:p>
            <a:pPr lvl="1"/>
            <a:r>
              <a:rPr lang="en-US" altLang="en-US" sz="1412" dirty="0"/>
              <a:t>When will you be financially independent?</a:t>
            </a:r>
          </a:p>
        </p:txBody>
      </p:sp>
    </p:spTree>
    <p:extLst>
      <p:ext uri="{BB962C8B-B14F-4D97-AF65-F5344CB8AC3E}">
        <p14:creationId xmlns:p14="http://schemas.microsoft.com/office/powerpoint/2010/main" val="265321649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41987" name="Text Placeholder 8"/>
          <p:cNvSpPr txBox="1">
            <a:spLocks/>
          </p:cNvSpPr>
          <p:nvPr/>
        </p:nvSpPr>
        <p:spPr bwMode="auto">
          <a:xfrm>
            <a:off x="406213" y="1874354"/>
            <a:ext cx="6045574" cy="420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List some things you could do to help you have more money to save:</a:t>
            </a:r>
            <a:br>
              <a:rPr lang="en-US" altLang="en-US" sz="1412" dirty="0"/>
            </a:br>
            <a:endParaRPr lang="en-US" altLang="en-US" sz="1412" dirty="0"/>
          </a:p>
          <a:p>
            <a:pPr marL="302575" lvl="1" indent="-302575">
              <a:spcAft>
                <a:spcPts val="3706"/>
              </a:spcAft>
              <a:buFont typeface="+mj-lt"/>
              <a:buAutoNum type="arabicPeriod"/>
            </a:pPr>
            <a:r>
              <a:rPr lang="en-US" altLang="en-US" sz="1412" dirty="0"/>
              <a:t> </a:t>
            </a:r>
          </a:p>
          <a:p>
            <a:pPr marL="302575" lvl="1" indent="-302575">
              <a:spcAft>
                <a:spcPts val="3706"/>
              </a:spcAft>
              <a:buFont typeface="+mj-lt"/>
              <a:buAutoNum type="arabicPeriod"/>
            </a:pPr>
            <a:r>
              <a:rPr lang="en-US" altLang="en-US" sz="1412" dirty="0"/>
              <a:t> </a:t>
            </a:r>
          </a:p>
          <a:p>
            <a:pPr marL="302575" lvl="1" indent="-302575">
              <a:spcAft>
                <a:spcPts val="3706"/>
              </a:spcAft>
              <a:buFont typeface="+mj-lt"/>
              <a:buAutoNum type="arabicPeriod"/>
            </a:pPr>
            <a:r>
              <a:rPr lang="en-US" altLang="en-US" sz="1412" dirty="0"/>
              <a:t> </a:t>
            </a:r>
          </a:p>
          <a:p>
            <a:pPr marL="302575" lvl="1" indent="-302575">
              <a:spcAft>
                <a:spcPts val="3706"/>
              </a:spcAft>
              <a:buFont typeface="+mj-lt"/>
              <a:buAutoNum type="arabicPeriod"/>
            </a:pPr>
            <a:r>
              <a:rPr lang="en-US" altLang="en-US" sz="1412" dirty="0"/>
              <a:t> </a:t>
            </a:r>
          </a:p>
          <a:p>
            <a:pPr marL="302575" lvl="1" indent="-302575">
              <a:spcAft>
                <a:spcPts val="3706"/>
              </a:spcAft>
              <a:buFont typeface="+mj-lt"/>
              <a:buAutoNum type="arabicPeriod"/>
            </a:pPr>
            <a:r>
              <a:rPr lang="en-US" altLang="en-US" sz="1412" dirty="0"/>
              <a:t> </a:t>
            </a:r>
          </a:p>
          <a:p>
            <a:endParaRPr lang="en-US" altLang="en-US" sz="1412" dirty="0"/>
          </a:p>
        </p:txBody>
      </p:sp>
      <p:sp>
        <p:nvSpPr>
          <p:cNvPr id="2" name="Title 1"/>
          <p:cNvSpPr>
            <a:spLocks noGrp="1"/>
          </p:cNvSpPr>
          <p:nvPr>
            <p:ph type="title"/>
          </p:nvPr>
        </p:nvSpPr>
        <p:spPr>
          <a:xfrm>
            <a:off x="281180" y="415637"/>
            <a:ext cx="6209828" cy="816557"/>
          </a:xfrm>
        </p:spPr>
        <p:txBody>
          <a:bodyPr/>
          <a:lstStyle/>
          <a:p>
            <a:r>
              <a:rPr lang="en-US" dirty="0"/>
              <a:t>Saving and Investing</a:t>
            </a:r>
          </a:p>
        </p:txBody>
      </p:sp>
    </p:spTree>
    <p:extLst>
      <p:ext uri="{BB962C8B-B14F-4D97-AF65-F5344CB8AC3E}">
        <p14:creationId xmlns:p14="http://schemas.microsoft.com/office/powerpoint/2010/main" val="4694105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7"/>
          <p:cNvSpPr>
            <a:spLocks noGrp="1"/>
          </p:cNvSpPr>
          <p:nvPr>
            <p:ph type="title"/>
          </p:nvPr>
        </p:nvSpPr>
        <p:spPr>
          <a:xfrm>
            <a:off x="281180" y="415637"/>
            <a:ext cx="6209828" cy="816557"/>
          </a:xfrm>
        </p:spPr>
        <p:txBody>
          <a:bodyPr/>
          <a:lstStyle/>
          <a:p>
            <a:r>
              <a:rPr lang="en-US" altLang="en-US"/>
              <a:t>How Much Do I Need to Save?</a:t>
            </a:r>
          </a:p>
        </p:txBody>
      </p:sp>
      <p:sp>
        <p:nvSpPr>
          <p:cNvPr id="4403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44036" name="Text Placeholder 8"/>
          <p:cNvSpPr txBox="1">
            <a:spLocks/>
          </p:cNvSpPr>
          <p:nvPr/>
        </p:nvSpPr>
        <p:spPr bwMode="auto">
          <a:xfrm>
            <a:off x="406214" y="1872784"/>
            <a:ext cx="6045574" cy="1573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Check out these additional resources:</a:t>
            </a:r>
          </a:p>
          <a:p>
            <a:pPr lvl="1"/>
            <a:r>
              <a:rPr lang="en-US" altLang="en-US" sz="1412" dirty="0"/>
              <a:t>Financial Articles, AARP materials online at </a:t>
            </a:r>
            <a:r>
              <a:rPr lang="en-US" altLang="en-US" sz="1412" dirty="0">
                <a:hlinkClick r:id="rId2"/>
              </a:rPr>
              <a:t>www.aarp.org/money/financial_planning/</a:t>
            </a:r>
            <a:endParaRPr lang="en-US" altLang="en-US" sz="1412" dirty="0"/>
          </a:p>
          <a:p>
            <a:pPr lvl="1"/>
            <a:r>
              <a:rPr lang="en-US" altLang="en-US" sz="1412" dirty="0"/>
              <a:t>U.S. Department of Employee Benefits Security Administration at </a:t>
            </a:r>
            <a:r>
              <a:rPr lang="en-US" altLang="en-US" sz="1412" dirty="0">
                <a:hlinkClick r:id="rId3"/>
              </a:rPr>
              <a:t>www.dol.gov/ebsa/</a:t>
            </a:r>
            <a:endParaRPr lang="en-US" altLang="en-US" sz="1412" dirty="0"/>
          </a:p>
          <a:p>
            <a:pPr lvl="1"/>
            <a:r>
              <a:rPr lang="en-US" altLang="en-US" sz="1412" dirty="0"/>
              <a:t>Financial Industry Regulatory Authority </a:t>
            </a:r>
            <a:r>
              <a:rPr lang="en-US" altLang="en-US" sz="1412" dirty="0">
                <a:hlinkClick r:id="rId4"/>
              </a:rPr>
              <a:t>https://www.finra.org/</a:t>
            </a:r>
            <a:endParaRPr lang="en-US" altLang="en-US" sz="1412" dirty="0"/>
          </a:p>
        </p:txBody>
      </p:sp>
    </p:spTree>
    <p:extLst>
      <p:ext uri="{BB962C8B-B14F-4D97-AF65-F5344CB8AC3E}">
        <p14:creationId xmlns:p14="http://schemas.microsoft.com/office/powerpoint/2010/main" val="313560222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7"/>
          <p:cNvSpPr>
            <a:spLocks noGrp="1"/>
          </p:cNvSpPr>
          <p:nvPr>
            <p:ph type="title"/>
          </p:nvPr>
        </p:nvSpPr>
        <p:spPr/>
        <p:txBody>
          <a:bodyPr/>
          <a:lstStyle/>
          <a:p>
            <a:r>
              <a:rPr lang="en-US" altLang="en-US" dirty="0"/>
              <a:t>The Program</a:t>
            </a:r>
            <a:endParaRPr lang="en-US" altLang="en-US" dirty="0">
              <a:cs typeface="Arial"/>
            </a:endParaRPr>
          </a:p>
        </p:txBody>
      </p:sp>
      <p:sp>
        <p:nvSpPr>
          <p:cNvPr id="9219" name="Text Placeholder 8"/>
          <p:cNvSpPr>
            <a:spLocks noGrp="1"/>
          </p:cNvSpPr>
          <p:nvPr>
            <p:ph type="body" sz="quarter" idx="4294967295"/>
          </p:nvPr>
        </p:nvSpPr>
        <p:spPr>
          <a:xfrm>
            <a:off x="417689" y="1246909"/>
            <a:ext cx="3562642" cy="60367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Challenges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Assess Your Finances</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Setting Financial Goals</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Life Stages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 Budget Guidelines</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Designing Your Spending Plan</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Managing Your Cash Flow</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Becoming Debt-Free</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Credit Trouble</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Your Credit Report</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Financial Emergencies</a:t>
            </a:r>
          </a:p>
          <a:p>
            <a:pPr>
              <a:spcBef>
                <a:spcPct val="0"/>
              </a:spcBef>
              <a:spcAft>
                <a:spcPts val="590"/>
              </a:spcAft>
              <a:buClr>
                <a:schemeClr val="tx2"/>
              </a:buClr>
            </a:pPr>
            <a:r>
              <a:rPr lang="en-US" altLang="en-US" dirty="0">
                <a:solidFill>
                  <a:srgbClr val="646D72"/>
                </a:solidFill>
                <a:latin typeface="Arial" charset="0"/>
                <a:ea typeface="ＭＳ Ｐゴシック" pitchFamily="34" charset="-128"/>
                <a:cs typeface="Times New Roman" pitchFamily="18" charset="0"/>
              </a:rPr>
              <a:t>Saving and Investing</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How Much Do I Need To Save?</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Choosing an Investment Professional</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Certificates of Deposit (CDs)/The CD Ladder</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Other Options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Managing Your Retirement Plan</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Insurance</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Protecting Your Assets</a:t>
            </a:r>
          </a:p>
          <a:p>
            <a:pPr marL="292100" lvl="1" indent="-112713">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Be a Savvy Insurance Shopper</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Estate Planning</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172362567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7"/>
          <p:cNvSpPr>
            <a:spLocks noGrp="1"/>
          </p:cNvSpPr>
          <p:nvPr>
            <p:ph type="title"/>
          </p:nvPr>
        </p:nvSpPr>
        <p:spPr>
          <a:xfrm>
            <a:off x="281180" y="415637"/>
            <a:ext cx="6209828" cy="816557"/>
          </a:xfrm>
        </p:spPr>
        <p:txBody>
          <a:bodyPr/>
          <a:lstStyle/>
          <a:p>
            <a:r>
              <a:rPr lang="en-US" altLang="en-US"/>
              <a:t>How Much Do I Need to Save?</a:t>
            </a:r>
          </a:p>
        </p:txBody>
      </p:sp>
      <p:sp>
        <p:nvSpPr>
          <p:cNvPr id="45059"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45060" name="Text Placeholder 8"/>
          <p:cNvSpPr txBox="1">
            <a:spLocks/>
          </p:cNvSpPr>
          <p:nvPr/>
        </p:nvSpPr>
        <p:spPr bwMode="auto">
          <a:xfrm>
            <a:off x="406213" y="1872784"/>
            <a:ext cx="6045574" cy="543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What to consider when you determine income needed in retirement</a:t>
            </a:r>
            <a:r>
              <a:rPr lang="en-US" altLang="en-US" sz="1412" dirty="0">
                <a:cs typeface="Arial"/>
              </a:rPr>
              <a:t>:</a:t>
            </a:r>
            <a:endParaRPr lang="en-US" altLang="en-US" sz="1412" dirty="0"/>
          </a:p>
          <a:p>
            <a:pPr lvl="1"/>
            <a:r>
              <a:rPr lang="en-US" altLang="en-US" sz="1412" dirty="0"/>
              <a:t>Retirement age</a:t>
            </a:r>
            <a:r>
              <a:rPr lang="en-US" altLang="en-US" sz="1412" dirty="0">
                <a:cs typeface="Arial"/>
              </a:rPr>
              <a:t>.</a:t>
            </a:r>
          </a:p>
          <a:p>
            <a:pPr lvl="1"/>
            <a:r>
              <a:rPr lang="en-US" altLang="en-US" sz="1412" dirty="0"/>
              <a:t>How much have you been saving and in what types of investments</a:t>
            </a:r>
            <a:r>
              <a:rPr lang="en-US" altLang="en-US" sz="1412" dirty="0">
                <a:cs typeface="Arial"/>
              </a:rPr>
              <a:t>.</a:t>
            </a:r>
          </a:p>
          <a:p>
            <a:pPr lvl="1"/>
            <a:r>
              <a:rPr lang="en-US" altLang="en-US" sz="1412" dirty="0"/>
              <a:t>Depends on expenses, important to budget</a:t>
            </a:r>
            <a:r>
              <a:rPr lang="en-US" altLang="en-US" sz="1412" dirty="0">
                <a:cs typeface="Arial"/>
              </a:rPr>
              <a:t>.</a:t>
            </a:r>
          </a:p>
          <a:p>
            <a:pPr lvl="1"/>
            <a:r>
              <a:rPr lang="en-US" altLang="en-US" sz="1412" dirty="0"/>
              <a:t>Conservative, 100 percent of current expenses, adjust for inflation</a:t>
            </a:r>
            <a:r>
              <a:rPr lang="en-US" altLang="en-US" sz="1412" dirty="0">
                <a:cs typeface="Arial"/>
              </a:rPr>
              <a:t>.</a:t>
            </a:r>
          </a:p>
          <a:p>
            <a:pPr lvl="1"/>
            <a:r>
              <a:rPr lang="en-US" altLang="en-US" sz="1412" dirty="0"/>
              <a:t>Highly specific to individual situation and lifestyle</a:t>
            </a:r>
            <a:r>
              <a:rPr lang="en-US" altLang="en-US" sz="1412" dirty="0">
                <a:cs typeface="Arial"/>
              </a:rPr>
              <a:t>.</a:t>
            </a:r>
          </a:p>
          <a:p>
            <a:pPr lvl="1"/>
            <a:r>
              <a:rPr lang="en-US" altLang="en-US" sz="1412" dirty="0"/>
              <a:t>Impact of inflation on purchasing power is important</a:t>
            </a:r>
            <a:r>
              <a:rPr lang="en-US" altLang="en-US" sz="1412" dirty="0">
                <a:cs typeface="Arial"/>
              </a:rPr>
              <a:t>.</a:t>
            </a:r>
          </a:p>
          <a:p>
            <a:endParaRPr lang="en-US" altLang="en-US" sz="1412" dirty="0"/>
          </a:p>
          <a:p>
            <a:r>
              <a:rPr lang="en-US" altLang="en-US" sz="1412" dirty="0"/>
              <a:t>What to consider when you determine cash inflows</a:t>
            </a:r>
            <a:r>
              <a:rPr lang="en-US" altLang="en-US" sz="1412" dirty="0">
                <a:cs typeface="Arial"/>
              </a:rPr>
              <a:t>:</a:t>
            </a:r>
          </a:p>
          <a:p>
            <a:pPr lvl="1"/>
            <a:r>
              <a:rPr lang="en-US" altLang="en-US" sz="1412" dirty="0"/>
              <a:t>Social security</a:t>
            </a:r>
            <a:r>
              <a:rPr lang="en-US" altLang="en-US" sz="1412" dirty="0">
                <a:cs typeface="Arial"/>
              </a:rPr>
              <a:t>.</a:t>
            </a:r>
          </a:p>
          <a:p>
            <a:pPr lvl="1"/>
            <a:r>
              <a:rPr lang="en-US" altLang="en-US" sz="1412" dirty="0"/>
              <a:t>Pensions</a:t>
            </a:r>
            <a:r>
              <a:rPr lang="en-US" altLang="en-US" sz="1412" dirty="0">
                <a:cs typeface="Arial"/>
              </a:rPr>
              <a:t>.</a:t>
            </a:r>
          </a:p>
          <a:p>
            <a:pPr lvl="1"/>
            <a:r>
              <a:rPr lang="en-US" altLang="en-US" sz="1412" dirty="0"/>
              <a:t>Pay-outs from trusts or inheritance</a:t>
            </a:r>
            <a:r>
              <a:rPr lang="en-US" altLang="en-US" sz="1412" dirty="0">
                <a:cs typeface="Arial"/>
              </a:rPr>
              <a:t>.</a:t>
            </a:r>
          </a:p>
          <a:p>
            <a:pPr lvl="1"/>
            <a:r>
              <a:rPr lang="en-US" altLang="en-US" sz="1412" dirty="0"/>
              <a:t>Other income?</a:t>
            </a:r>
          </a:p>
          <a:p>
            <a:endParaRPr lang="en-US" altLang="en-US" sz="1412" dirty="0"/>
          </a:p>
          <a:p>
            <a:r>
              <a:rPr lang="en-US" altLang="en-US" sz="1412" dirty="0"/>
              <a:t>Determine gap, if any, between savings and income needed</a:t>
            </a:r>
            <a:r>
              <a:rPr lang="en-US" altLang="en-US" sz="1412" dirty="0">
                <a:cs typeface="Arial"/>
              </a:rPr>
              <a:t>:</a:t>
            </a:r>
          </a:p>
          <a:p>
            <a:pPr lvl="1"/>
            <a:r>
              <a:rPr lang="en-US" altLang="en-US" sz="1412" dirty="0"/>
              <a:t>Must be supported by pay-outs from “lump sum.”</a:t>
            </a:r>
            <a:endParaRPr lang="en-US" altLang="en-US" sz="1412" dirty="0">
              <a:cs typeface="Arial"/>
            </a:endParaRPr>
          </a:p>
          <a:p>
            <a:pPr lvl="1"/>
            <a:r>
              <a:rPr lang="en-US" altLang="en-US" sz="1412" dirty="0"/>
              <a:t>Lump sum can be IRAs, Regular Investment Accounts</a:t>
            </a:r>
            <a:r>
              <a:rPr lang="en-US" altLang="en-US" sz="1412" dirty="0">
                <a:cs typeface="Arial"/>
              </a:rPr>
              <a:t>.</a:t>
            </a:r>
          </a:p>
          <a:p>
            <a:pPr lvl="1"/>
            <a:r>
              <a:rPr lang="en-US" altLang="en-US" sz="1412" dirty="0"/>
              <a:t>Tax effects will impact each decision</a:t>
            </a:r>
            <a:r>
              <a:rPr lang="en-US" altLang="en-US" sz="1412" dirty="0">
                <a:cs typeface="Arial"/>
              </a:rPr>
              <a:t>.</a:t>
            </a:r>
          </a:p>
        </p:txBody>
      </p:sp>
    </p:spTree>
    <p:extLst>
      <p:ext uri="{BB962C8B-B14F-4D97-AF65-F5344CB8AC3E}">
        <p14:creationId xmlns:p14="http://schemas.microsoft.com/office/powerpoint/2010/main" val="391393436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7"/>
          <p:cNvSpPr>
            <a:spLocks noGrp="1"/>
          </p:cNvSpPr>
          <p:nvPr>
            <p:ph type="title"/>
          </p:nvPr>
        </p:nvSpPr>
        <p:spPr>
          <a:xfrm>
            <a:off x="281180" y="415637"/>
            <a:ext cx="6209828" cy="816557"/>
          </a:xfrm>
        </p:spPr>
        <p:txBody>
          <a:bodyPr/>
          <a:lstStyle/>
          <a:p>
            <a:r>
              <a:rPr lang="en-US" altLang="en-US"/>
              <a:t>Choosing an</a:t>
            </a:r>
            <a:br>
              <a:rPr lang="en-US" altLang="en-US"/>
            </a:br>
            <a:r>
              <a:rPr lang="en-US" altLang="en-US"/>
              <a:t>Investment Professional</a:t>
            </a:r>
          </a:p>
        </p:txBody>
      </p:sp>
      <p:sp>
        <p:nvSpPr>
          <p:cNvPr id="44035" name="Text Placeholder 8"/>
          <p:cNvSpPr txBox="1">
            <a:spLocks/>
          </p:cNvSpPr>
          <p:nvPr/>
        </p:nvSpPr>
        <p:spPr bwMode="auto">
          <a:xfrm>
            <a:off x="406213" y="1872783"/>
            <a:ext cx="6045574" cy="289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What is the value of seeking advice from an investment professional?</a:t>
            </a:r>
          </a:p>
          <a:p>
            <a:endParaRPr lang="en-US" altLang="en-US" sz="1412" dirty="0"/>
          </a:p>
          <a:p>
            <a:r>
              <a:rPr lang="en-US" altLang="en-US" sz="1412" dirty="0"/>
              <a:t>  </a:t>
            </a:r>
          </a:p>
          <a:p>
            <a:endParaRPr lang="en-US" altLang="en-US" sz="1412" dirty="0"/>
          </a:p>
          <a:p>
            <a:endParaRPr lang="en-US" altLang="en-US" sz="1412" dirty="0"/>
          </a:p>
          <a:p>
            <a:endParaRPr lang="en-US" altLang="en-US" sz="1412" dirty="0"/>
          </a:p>
          <a:p>
            <a:endParaRPr lang="en-US" altLang="en-US" sz="1412" dirty="0"/>
          </a:p>
          <a:p>
            <a:r>
              <a:rPr lang="en-US" altLang="en-US" sz="1412" dirty="0"/>
              <a:t>Information about finding an investment professional is available on the Financial Industry Regulatory Authority website:</a:t>
            </a:r>
          </a:p>
          <a:p>
            <a:r>
              <a:rPr lang="en-US" altLang="en-US" sz="1412" dirty="0">
                <a:hlinkClick r:id="rId2"/>
              </a:rPr>
              <a:t>https://www.finra.org/investors/choosing-investment-professional</a:t>
            </a:r>
            <a:endParaRPr lang="en-US" altLang="en-US" sz="1412" dirty="0"/>
          </a:p>
        </p:txBody>
      </p:sp>
    </p:spTree>
    <p:extLst>
      <p:ext uri="{BB962C8B-B14F-4D97-AF65-F5344CB8AC3E}">
        <p14:creationId xmlns:p14="http://schemas.microsoft.com/office/powerpoint/2010/main" val="285259407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7"/>
          <p:cNvSpPr>
            <a:spLocks noGrp="1"/>
          </p:cNvSpPr>
          <p:nvPr>
            <p:ph type="title"/>
          </p:nvPr>
        </p:nvSpPr>
        <p:spPr>
          <a:xfrm>
            <a:off x="281180" y="415637"/>
            <a:ext cx="6209828" cy="816557"/>
          </a:xfrm>
        </p:spPr>
        <p:txBody>
          <a:bodyPr/>
          <a:lstStyle/>
          <a:p>
            <a:r>
              <a:rPr lang="en-US" altLang="en-US"/>
              <a:t>Certificates of Deposit (CDs)</a:t>
            </a:r>
          </a:p>
        </p:txBody>
      </p:sp>
      <p:sp>
        <p:nvSpPr>
          <p:cNvPr id="7" name="Rectangle 12"/>
          <p:cNvSpPr>
            <a:spLocks noChangeArrowheads="1"/>
          </p:cNvSpPr>
          <p:nvPr/>
        </p:nvSpPr>
        <p:spPr bwMode="auto">
          <a:xfrm>
            <a:off x="2419537" y="1866552"/>
            <a:ext cx="4032250" cy="2821221"/>
          </a:xfrm>
          <a:prstGeom prst="rect">
            <a:avLst/>
          </a:prstGeom>
          <a:noFill/>
          <a:ln>
            <a:solidFill>
              <a:schemeClr val="bg2"/>
            </a:solidFill>
          </a:ln>
        </p:spPr>
        <p:txBody>
          <a:bodyPr lIns="89896" tIns="89896" rIns="0" bIns="89896" anchor="ctr"/>
          <a:lstStyle/>
          <a:p>
            <a:pPr algn="ctr">
              <a:spcAft>
                <a:spcPct val="35000"/>
              </a:spcAft>
              <a:buClr>
                <a:schemeClr val="accent1"/>
              </a:buClr>
              <a:defRPr/>
            </a:pPr>
            <a:endParaRPr lang="en-US" sz="1412" kern="0" dirty="0">
              <a:latin typeface="Arial" panose="020B0604020202020204" pitchFamily="34" charset="0"/>
              <a:cs typeface="Arial" pitchFamily="34" charset="0"/>
            </a:endParaRPr>
          </a:p>
        </p:txBody>
      </p:sp>
      <p:sp>
        <p:nvSpPr>
          <p:cNvPr id="8" name="Rectangle 13"/>
          <p:cNvSpPr>
            <a:spLocks noChangeArrowheads="1"/>
          </p:cNvSpPr>
          <p:nvPr/>
        </p:nvSpPr>
        <p:spPr bwMode="auto">
          <a:xfrm>
            <a:off x="393887" y="1866553"/>
            <a:ext cx="1943100" cy="1046209"/>
          </a:xfrm>
          <a:prstGeom prst="rect">
            <a:avLst/>
          </a:prstGeom>
          <a:solidFill>
            <a:schemeClr val="tx1"/>
          </a:solidFill>
          <a:ln w="12700">
            <a:solidFill>
              <a:schemeClr val="bg2"/>
            </a:solidFill>
            <a:miter lim="800000"/>
            <a:headEnd/>
            <a:tailEnd/>
          </a:ln>
          <a:effectLst/>
        </p:spPr>
        <p:txBody>
          <a:bodyPr lIns="0" tIns="0" rIns="0" bIns="0" anchor="ctr"/>
          <a:lstStyle/>
          <a:p>
            <a:pPr algn="ctr">
              <a:spcAft>
                <a:spcPct val="35000"/>
              </a:spcAft>
              <a:defRPr/>
            </a:pPr>
            <a:r>
              <a:rPr lang="en-US" sz="1588" b="1" kern="0" dirty="0">
                <a:solidFill>
                  <a:srgbClr val="FFFFFF"/>
                </a:solidFill>
                <a:latin typeface="Arial" panose="020B0604020202020204" pitchFamily="34" charset="0"/>
                <a:cs typeface="Arial" pitchFamily="34" charset="0"/>
              </a:rPr>
              <a:t>Advantages</a:t>
            </a:r>
          </a:p>
        </p:txBody>
      </p:sp>
      <p:sp>
        <p:nvSpPr>
          <p:cNvPr id="9" name="Rectangle 12"/>
          <p:cNvSpPr>
            <a:spLocks noChangeArrowheads="1"/>
          </p:cNvSpPr>
          <p:nvPr/>
        </p:nvSpPr>
        <p:spPr bwMode="auto">
          <a:xfrm>
            <a:off x="2419537" y="5025278"/>
            <a:ext cx="4032250" cy="2821221"/>
          </a:xfrm>
          <a:prstGeom prst="rect">
            <a:avLst/>
          </a:prstGeom>
          <a:noFill/>
          <a:ln>
            <a:solidFill>
              <a:schemeClr val="bg2"/>
            </a:solidFill>
          </a:ln>
        </p:spPr>
        <p:txBody>
          <a:bodyPr lIns="89896" tIns="89896" rIns="0" bIns="89896" anchor="ctr"/>
          <a:lstStyle/>
          <a:p>
            <a:pPr algn="ctr">
              <a:spcAft>
                <a:spcPct val="35000"/>
              </a:spcAft>
              <a:buClr>
                <a:schemeClr val="accent1"/>
              </a:buClr>
              <a:defRPr/>
            </a:pPr>
            <a:endParaRPr lang="en-US" sz="1412" kern="0" dirty="0">
              <a:latin typeface="Arial" panose="020B0604020202020204" pitchFamily="34" charset="0"/>
              <a:cs typeface="Arial" pitchFamily="34" charset="0"/>
            </a:endParaRPr>
          </a:p>
        </p:txBody>
      </p:sp>
      <p:sp>
        <p:nvSpPr>
          <p:cNvPr id="10" name="Rectangle 13"/>
          <p:cNvSpPr>
            <a:spLocks noChangeArrowheads="1"/>
          </p:cNvSpPr>
          <p:nvPr/>
        </p:nvSpPr>
        <p:spPr bwMode="auto">
          <a:xfrm>
            <a:off x="393887" y="5025278"/>
            <a:ext cx="1943100" cy="1044669"/>
          </a:xfrm>
          <a:prstGeom prst="rect">
            <a:avLst/>
          </a:prstGeom>
          <a:solidFill>
            <a:schemeClr val="accent2"/>
          </a:solidFill>
          <a:ln w="12700">
            <a:solidFill>
              <a:schemeClr val="bg2"/>
            </a:solidFill>
            <a:miter lim="800000"/>
            <a:headEnd/>
            <a:tailEnd/>
          </a:ln>
          <a:effectLst/>
        </p:spPr>
        <p:txBody>
          <a:bodyPr lIns="0" tIns="0" rIns="0" bIns="0" anchor="ctr"/>
          <a:lstStyle/>
          <a:p>
            <a:pPr algn="ctr">
              <a:spcAft>
                <a:spcPct val="35000"/>
              </a:spcAft>
              <a:defRPr/>
            </a:pPr>
            <a:r>
              <a:rPr lang="en-US" sz="1588" b="1" kern="0" dirty="0">
                <a:solidFill>
                  <a:srgbClr val="FFFFFF"/>
                </a:solidFill>
                <a:latin typeface="Arial" panose="020B0604020202020204" pitchFamily="34" charset="0"/>
                <a:cs typeface="Arial" pitchFamily="34" charset="0"/>
              </a:rPr>
              <a:t>Disadvantages</a:t>
            </a:r>
          </a:p>
        </p:txBody>
      </p:sp>
    </p:spTree>
    <p:extLst>
      <p:ext uri="{BB962C8B-B14F-4D97-AF65-F5344CB8AC3E}">
        <p14:creationId xmlns:p14="http://schemas.microsoft.com/office/powerpoint/2010/main" val="240766621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7"/>
          <p:cNvSpPr>
            <a:spLocks noGrp="1"/>
          </p:cNvSpPr>
          <p:nvPr>
            <p:ph type="title"/>
          </p:nvPr>
        </p:nvSpPr>
        <p:spPr>
          <a:xfrm>
            <a:off x="281180" y="415637"/>
            <a:ext cx="6209828" cy="816557"/>
          </a:xfrm>
        </p:spPr>
        <p:txBody>
          <a:bodyPr/>
          <a:lstStyle/>
          <a:p>
            <a:r>
              <a:rPr lang="en-US" altLang="en-US"/>
              <a:t>The CD Ladder</a:t>
            </a:r>
          </a:p>
        </p:txBody>
      </p:sp>
      <p:sp>
        <p:nvSpPr>
          <p:cNvPr id="51203" name="Text Placeholder 8"/>
          <p:cNvSpPr txBox="1">
            <a:spLocks/>
          </p:cNvSpPr>
          <p:nvPr/>
        </p:nvSpPr>
        <p:spPr bwMode="auto">
          <a:xfrm>
            <a:off x="406213" y="1869982"/>
            <a:ext cx="6045574" cy="4823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$500 in a four-year CD</a:t>
            </a:r>
            <a:r>
              <a:rPr lang="en-US" altLang="en-US" sz="1412" dirty="0">
                <a:cs typeface="Arial"/>
              </a:rPr>
              <a:t>.</a:t>
            </a:r>
            <a:endParaRPr lang="en-US" altLang="en-US" sz="1412" dirty="0"/>
          </a:p>
          <a:p>
            <a:endParaRPr lang="en-US" altLang="en-US" sz="1412" dirty="0"/>
          </a:p>
          <a:p>
            <a:endParaRPr lang="en-US" altLang="en-US" sz="1412" dirty="0"/>
          </a:p>
          <a:p>
            <a:endParaRPr lang="en-US" altLang="en-US" sz="1412" dirty="0"/>
          </a:p>
          <a:p>
            <a:endParaRPr lang="en-US" altLang="en-US" sz="1412" dirty="0"/>
          </a:p>
          <a:p>
            <a:r>
              <a:rPr lang="en-US" altLang="en-US" sz="1412" dirty="0"/>
              <a:t>$500 in a three-year CD</a:t>
            </a:r>
            <a:r>
              <a:rPr lang="en-US" altLang="en-US" sz="1412" dirty="0">
                <a:cs typeface="Arial"/>
              </a:rPr>
              <a:t>.</a:t>
            </a:r>
          </a:p>
          <a:p>
            <a:endParaRPr lang="en-US" altLang="en-US" sz="1412" dirty="0"/>
          </a:p>
          <a:p>
            <a:endParaRPr lang="en-US" altLang="en-US" sz="1412" dirty="0"/>
          </a:p>
          <a:p>
            <a:endParaRPr lang="en-US" altLang="en-US" sz="1412" dirty="0"/>
          </a:p>
          <a:p>
            <a:endParaRPr lang="en-US" altLang="en-US" sz="1412" dirty="0"/>
          </a:p>
          <a:p>
            <a:r>
              <a:rPr lang="en-US" altLang="en-US" sz="1412" dirty="0"/>
              <a:t>$500 in a two-year CD</a:t>
            </a:r>
            <a:r>
              <a:rPr lang="en-US" altLang="en-US" sz="1412" dirty="0">
                <a:cs typeface="Arial"/>
              </a:rPr>
              <a:t>.</a:t>
            </a:r>
          </a:p>
          <a:p>
            <a:endParaRPr lang="en-US" altLang="en-US" sz="1412" dirty="0"/>
          </a:p>
          <a:p>
            <a:endParaRPr lang="en-US" altLang="en-US" sz="1412" dirty="0"/>
          </a:p>
          <a:p>
            <a:endParaRPr lang="en-US" altLang="en-US" sz="1412" dirty="0"/>
          </a:p>
          <a:p>
            <a:endParaRPr lang="en-US" altLang="en-US" sz="1412" dirty="0"/>
          </a:p>
          <a:p>
            <a:r>
              <a:rPr lang="en-US" altLang="en-US" sz="1412" dirty="0"/>
              <a:t>$500 in a one-year CD</a:t>
            </a:r>
            <a:r>
              <a:rPr lang="en-US" altLang="en-US" sz="1412" dirty="0">
                <a:cs typeface="Arial"/>
              </a:rPr>
              <a:t>.</a:t>
            </a:r>
          </a:p>
        </p:txBody>
      </p:sp>
      <p:pic>
        <p:nvPicPr>
          <p:cNvPr id="51205" name="Picture 7" descr="C:\Users\dtlouga1\Downloads\ladder.jpg"/>
          <p:cNvPicPr>
            <a:picLocks noChangeAspect="1" noChangeArrowheads="1"/>
          </p:cNvPicPr>
          <p:nvPr/>
        </p:nvPicPr>
        <p:blipFill rotWithShape="1">
          <a:blip r:embed="rId2">
            <a:extLst>
              <a:ext uri="{28A0092B-C50C-407E-A947-70E740481C1C}">
                <a14:useLocalDpi xmlns:a14="http://schemas.microsoft.com/office/drawing/2010/main" val="0"/>
              </a:ext>
            </a:extLst>
          </a:blip>
          <a:srcRect l="55535" r="12690"/>
          <a:stretch/>
        </p:blipFill>
        <p:spPr bwMode="auto">
          <a:xfrm>
            <a:off x="3423912" y="1869982"/>
            <a:ext cx="3017698" cy="6331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179519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7"/>
          <p:cNvSpPr>
            <a:spLocks noGrp="1"/>
          </p:cNvSpPr>
          <p:nvPr>
            <p:ph type="title"/>
          </p:nvPr>
        </p:nvSpPr>
        <p:spPr>
          <a:xfrm>
            <a:off x="281180" y="415637"/>
            <a:ext cx="6209828" cy="816557"/>
          </a:xfrm>
        </p:spPr>
        <p:txBody>
          <a:bodyPr/>
          <a:lstStyle/>
          <a:p>
            <a:r>
              <a:rPr lang="en-US" altLang="en-US"/>
              <a:t>Other Options</a:t>
            </a:r>
          </a:p>
        </p:txBody>
      </p:sp>
      <p:sp>
        <p:nvSpPr>
          <p:cNvPr id="52227" name="Text Placeholder 8"/>
          <p:cNvSpPr txBox="1">
            <a:spLocks/>
          </p:cNvSpPr>
          <p:nvPr/>
        </p:nvSpPr>
        <p:spPr bwMode="auto">
          <a:xfrm>
            <a:off x="406213" y="1795182"/>
            <a:ext cx="6045574" cy="5865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Consider investing in companies that purchase bonds, stocks or other securities and sell shares to the public.</a:t>
            </a:r>
          </a:p>
          <a:p>
            <a:pPr lvl="1"/>
            <a:r>
              <a:rPr lang="en-US" altLang="en-US" sz="1412" dirty="0"/>
              <a:t>Provides two benefits:</a:t>
            </a:r>
          </a:p>
          <a:p>
            <a:pPr marL="706008" lvl="1"/>
            <a:r>
              <a:rPr lang="en-US" altLang="en-US" sz="1235" dirty="0"/>
              <a:t>Diversification — Fund shares represent investments in many companies</a:t>
            </a:r>
          </a:p>
          <a:p>
            <a:pPr marL="706008" lvl="1"/>
            <a:r>
              <a:rPr lang="en-US" altLang="en-US" sz="1235" dirty="0"/>
              <a:t>Professional management of your money — Portfolio managers whose job is full-time research</a:t>
            </a:r>
          </a:p>
          <a:p>
            <a:r>
              <a:rPr lang="en-US" altLang="en-US" sz="1412" dirty="0"/>
              <a:t>Work with a broker or contact a no-load (no commission charged at time of sale) mutual fund company.</a:t>
            </a:r>
          </a:p>
          <a:p>
            <a:pPr lvl="1"/>
            <a:r>
              <a:rPr lang="en-US" altLang="en-US" sz="1412" dirty="0"/>
              <a:t>Read the prospectus before investing.</a:t>
            </a:r>
          </a:p>
          <a:p>
            <a:pPr lvl="1"/>
            <a:r>
              <a:rPr lang="en-US" altLang="en-US" sz="1412" dirty="0"/>
              <a:t>Look at the fund’s objectives/goals. Be comfortable with the risk associated with the fund.</a:t>
            </a:r>
          </a:p>
          <a:p>
            <a:pPr lvl="1"/>
            <a:r>
              <a:rPr lang="en-US" altLang="en-US" sz="1412" dirty="0"/>
              <a:t>Determine past performance — minimum of five years.</a:t>
            </a:r>
          </a:p>
          <a:p>
            <a:pPr lvl="1"/>
            <a:r>
              <a:rPr lang="en-US" altLang="en-US" sz="1412" dirty="0"/>
              <a:t>Ask about purchasing and redeeming information — minimum investments, auto-investing, loads.</a:t>
            </a:r>
          </a:p>
          <a:p>
            <a:pPr lvl="1"/>
            <a:r>
              <a:rPr lang="en-US" altLang="en-US" sz="1412" dirty="0"/>
              <a:t>Identify fund management fees.</a:t>
            </a:r>
          </a:p>
          <a:p>
            <a:pPr lvl="1"/>
            <a:r>
              <a:rPr lang="en-US" altLang="en-US" sz="1412" dirty="0"/>
              <a:t>Check out the risk — the fluctuation in investments.</a:t>
            </a:r>
          </a:p>
          <a:p>
            <a:pPr lvl="1"/>
            <a:r>
              <a:rPr lang="en-US" altLang="en-US" sz="1412" dirty="0"/>
              <a:t>Determine the level of risk appropriate for you — conservative, balanced, moderate growth, aggressive growth and other types of funds as each has different levels of risk and reward.</a:t>
            </a:r>
          </a:p>
          <a:p>
            <a:r>
              <a:rPr lang="en-US" altLang="en-US" sz="1412" dirty="0"/>
              <a:t>Always consult an investment professional with appropriate credentials.</a:t>
            </a:r>
          </a:p>
          <a:p>
            <a:r>
              <a:rPr lang="en-US" altLang="en-US" sz="1412" dirty="0"/>
              <a:t>The Financial Industry Regulatory Authority website has more information: </a:t>
            </a:r>
            <a:r>
              <a:rPr lang="en-US" altLang="en-US" sz="1412" dirty="0">
                <a:hlinkClick r:id="rId2"/>
              </a:rPr>
              <a:t>https://www.finra.org/investors/choosing-investment-professional</a:t>
            </a:r>
            <a:r>
              <a:rPr lang="en-US" altLang="en-US" sz="1412" dirty="0"/>
              <a:t> </a:t>
            </a:r>
          </a:p>
        </p:txBody>
      </p:sp>
      <p:sp>
        <p:nvSpPr>
          <p:cNvPr id="52230" name="TextBox 1"/>
          <p:cNvSpPr txBox="1">
            <a:spLocks noChangeArrowheads="1"/>
          </p:cNvSpPr>
          <p:nvPr/>
        </p:nvSpPr>
        <p:spPr bwMode="auto">
          <a:xfrm>
            <a:off x="406213" y="1469022"/>
            <a:ext cx="5657850"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Other long-term savings and investment options</a:t>
            </a:r>
            <a:r>
              <a:rPr lang="en-US" altLang="en-US" sz="1412" b="1" dirty="0">
                <a:cs typeface="Arial"/>
              </a:rPr>
              <a:t>.</a:t>
            </a:r>
            <a:endParaRPr lang="en-US" altLang="en-US" sz="1412" b="1" dirty="0"/>
          </a:p>
        </p:txBody>
      </p:sp>
    </p:spTree>
    <p:extLst>
      <p:ext uri="{BB962C8B-B14F-4D97-AF65-F5344CB8AC3E}">
        <p14:creationId xmlns:p14="http://schemas.microsoft.com/office/powerpoint/2010/main" val="148688071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7"/>
          <p:cNvSpPr>
            <a:spLocks noGrp="1"/>
          </p:cNvSpPr>
          <p:nvPr>
            <p:ph type="title"/>
          </p:nvPr>
        </p:nvSpPr>
        <p:spPr>
          <a:xfrm>
            <a:off x="281180" y="415637"/>
            <a:ext cx="6209828" cy="816557"/>
          </a:xfrm>
        </p:spPr>
        <p:txBody>
          <a:bodyPr/>
          <a:lstStyle/>
          <a:p>
            <a:r>
              <a:rPr lang="en-US" altLang="en-US"/>
              <a:t>Other Options</a:t>
            </a:r>
          </a:p>
        </p:txBody>
      </p:sp>
      <p:sp>
        <p:nvSpPr>
          <p:cNvPr id="53251" name="Text Placeholder 8"/>
          <p:cNvSpPr txBox="1">
            <a:spLocks/>
          </p:cNvSpPr>
          <p:nvPr/>
        </p:nvSpPr>
        <p:spPr bwMode="auto">
          <a:xfrm>
            <a:off x="406213" y="1869982"/>
            <a:ext cx="6045574" cy="200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It’s vital to identify your comfort level with risk.</a:t>
            </a:r>
          </a:p>
          <a:p>
            <a:r>
              <a:rPr lang="en-US" altLang="en-US" sz="1412" dirty="0"/>
              <a:t>Conservative, balanced, moderate growth, aggressive growth and other types of funds each have different levels of risk and reward.</a:t>
            </a:r>
          </a:p>
          <a:p>
            <a:r>
              <a:rPr lang="en-US" altLang="en-US" sz="1412" dirty="0"/>
              <a:t>	</a:t>
            </a:r>
          </a:p>
          <a:p>
            <a:r>
              <a:rPr lang="en-US" altLang="en-US" sz="1412" b="1" dirty="0"/>
              <a:t>Always consult a professional financial advisor with appropriate credentials. The Financial Industry Regulatory Authority website has more information: </a:t>
            </a:r>
            <a:r>
              <a:rPr lang="en-US" altLang="en-US" sz="1412" b="1" dirty="0">
                <a:hlinkClick r:id="rId2"/>
              </a:rPr>
              <a:t>https://www.finra.org/investors/choosing-investment-professional</a:t>
            </a:r>
            <a:r>
              <a:rPr lang="en-US" altLang="en-US" sz="1412" b="1" dirty="0"/>
              <a:t> </a:t>
            </a:r>
          </a:p>
        </p:txBody>
      </p:sp>
    </p:spTree>
    <p:extLst>
      <p:ext uri="{BB962C8B-B14F-4D97-AF65-F5344CB8AC3E}">
        <p14:creationId xmlns:p14="http://schemas.microsoft.com/office/powerpoint/2010/main" val="138283514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7"/>
          <p:cNvSpPr>
            <a:spLocks noGrp="1"/>
          </p:cNvSpPr>
          <p:nvPr>
            <p:ph type="title"/>
          </p:nvPr>
        </p:nvSpPr>
        <p:spPr>
          <a:xfrm>
            <a:off x="281180" y="415637"/>
            <a:ext cx="6209828" cy="816557"/>
          </a:xfrm>
        </p:spPr>
        <p:txBody>
          <a:bodyPr/>
          <a:lstStyle/>
          <a:p>
            <a:r>
              <a:rPr lang="en-US" altLang="en-US"/>
              <a:t>Managing Your Retirement Plan</a:t>
            </a:r>
          </a:p>
        </p:txBody>
      </p:sp>
      <p:sp>
        <p:nvSpPr>
          <p:cNvPr id="55299" name="Text Placeholder 8"/>
          <p:cNvSpPr txBox="1">
            <a:spLocks/>
          </p:cNvSpPr>
          <p:nvPr/>
        </p:nvSpPr>
        <p:spPr bwMode="auto">
          <a:xfrm>
            <a:off x="406213" y="1868011"/>
            <a:ext cx="6045574" cy="144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Begin now</a:t>
            </a:r>
            <a:r>
              <a:rPr lang="en-US" altLang="en-US" sz="1412" dirty="0">
                <a:cs typeface="Arial"/>
              </a:rPr>
              <a:t>.</a:t>
            </a:r>
            <a:endParaRPr lang="en-US" altLang="en-US" sz="1412" dirty="0"/>
          </a:p>
          <a:p>
            <a:pPr lvl="1"/>
            <a:r>
              <a:rPr lang="en-US" altLang="en-US" sz="1412" dirty="0"/>
              <a:t>Diversify</a:t>
            </a:r>
            <a:r>
              <a:rPr lang="en-US" altLang="en-US" sz="1412" dirty="0">
                <a:cs typeface="Arial"/>
              </a:rPr>
              <a:t>.</a:t>
            </a:r>
          </a:p>
          <a:p>
            <a:pPr lvl="1"/>
            <a:r>
              <a:rPr lang="en-US" altLang="en-US" sz="1412" dirty="0"/>
              <a:t>Look long-term</a:t>
            </a:r>
            <a:r>
              <a:rPr lang="en-US" altLang="en-US" sz="1412" dirty="0">
                <a:cs typeface="Arial"/>
              </a:rPr>
              <a:t>.</a:t>
            </a:r>
          </a:p>
          <a:p>
            <a:pPr lvl="1"/>
            <a:r>
              <a:rPr lang="en-US" altLang="en-US" sz="1412" dirty="0"/>
              <a:t>Invest aggressively</a:t>
            </a:r>
            <a:r>
              <a:rPr lang="en-US" altLang="en-US" sz="1412" dirty="0">
                <a:cs typeface="Arial"/>
              </a:rPr>
              <a:t>.</a:t>
            </a:r>
          </a:p>
          <a:p>
            <a:pPr lvl="1"/>
            <a:r>
              <a:rPr lang="en-US" altLang="en-US" sz="1412" dirty="0"/>
              <a:t>Avoid borrowing from your 401(k).</a:t>
            </a:r>
            <a:endParaRPr lang="en-US" altLang="en-US" sz="1412" dirty="0">
              <a:cs typeface="Arial"/>
            </a:endParaRPr>
          </a:p>
        </p:txBody>
      </p:sp>
    </p:spTree>
    <p:extLst>
      <p:ext uri="{BB962C8B-B14F-4D97-AF65-F5344CB8AC3E}">
        <p14:creationId xmlns:p14="http://schemas.microsoft.com/office/powerpoint/2010/main" val="9441368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7"/>
          <p:cNvSpPr>
            <a:spLocks noGrp="1"/>
          </p:cNvSpPr>
          <p:nvPr>
            <p:ph type="title"/>
          </p:nvPr>
        </p:nvSpPr>
        <p:spPr>
          <a:xfrm>
            <a:off x="281180" y="415637"/>
            <a:ext cx="6209828" cy="816557"/>
          </a:xfrm>
        </p:spPr>
        <p:txBody>
          <a:bodyPr/>
          <a:lstStyle/>
          <a:p>
            <a:r>
              <a:rPr lang="en-US" altLang="en-US"/>
              <a:t>Insurance: Protecting Your Assets</a:t>
            </a:r>
          </a:p>
        </p:txBody>
      </p:sp>
      <p:sp>
        <p:nvSpPr>
          <p:cNvPr id="58371" name="Text Placeholder 8"/>
          <p:cNvSpPr txBox="1">
            <a:spLocks/>
          </p:cNvSpPr>
          <p:nvPr/>
        </p:nvSpPr>
        <p:spPr bwMode="auto">
          <a:xfrm>
            <a:off x="406213" y="1564024"/>
            <a:ext cx="6045574"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 What type of insurance should you have? Why?</a:t>
            </a:r>
          </a:p>
        </p:txBody>
      </p:sp>
      <p:sp>
        <p:nvSpPr>
          <p:cNvPr id="29" name="Rectangle 4"/>
          <p:cNvSpPr>
            <a:spLocks noChangeArrowheads="1"/>
          </p:cNvSpPr>
          <p:nvPr/>
        </p:nvSpPr>
        <p:spPr bwMode="auto">
          <a:xfrm>
            <a:off x="1795463" y="1911188"/>
            <a:ext cx="4656324" cy="70877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30" name="Rectangle 5"/>
          <p:cNvSpPr>
            <a:spLocks noChangeArrowheads="1"/>
          </p:cNvSpPr>
          <p:nvPr/>
        </p:nvSpPr>
        <p:spPr bwMode="auto">
          <a:xfrm>
            <a:off x="406214" y="1911188"/>
            <a:ext cx="1308100" cy="708772"/>
          </a:xfrm>
          <a:prstGeom prst="rect">
            <a:avLst/>
          </a:prstGeom>
          <a:solidFill>
            <a:schemeClr val="tx1"/>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Health insurance</a:t>
            </a:r>
          </a:p>
        </p:txBody>
      </p:sp>
      <p:sp>
        <p:nvSpPr>
          <p:cNvPr id="31" name="Rectangle 30"/>
          <p:cNvSpPr>
            <a:spLocks noChangeArrowheads="1"/>
          </p:cNvSpPr>
          <p:nvPr/>
        </p:nvSpPr>
        <p:spPr bwMode="auto">
          <a:xfrm>
            <a:off x="1795463" y="2778663"/>
            <a:ext cx="4656324" cy="70877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dirty="0"/>
          </a:p>
        </p:txBody>
      </p:sp>
      <p:sp>
        <p:nvSpPr>
          <p:cNvPr id="32" name="Rectangle 13"/>
          <p:cNvSpPr>
            <a:spLocks noChangeArrowheads="1"/>
          </p:cNvSpPr>
          <p:nvPr/>
        </p:nvSpPr>
        <p:spPr bwMode="auto">
          <a:xfrm>
            <a:off x="406214" y="2778663"/>
            <a:ext cx="1308100" cy="708772"/>
          </a:xfrm>
          <a:prstGeom prst="rect">
            <a:avLst/>
          </a:prstGeom>
          <a:solidFill>
            <a:schemeClr val="accent2"/>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Disability insurance</a:t>
            </a:r>
          </a:p>
        </p:txBody>
      </p:sp>
      <p:sp>
        <p:nvSpPr>
          <p:cNvPr id="33" name="Rectangle 15"/>
          <p:cNvSpPr>
            <a:spLocks noChangeArrowheads="1"/>
          </p:cNvSpPr>
          <p:nvPr/>
        </p:nvSpPr>
        <p:spPr bwMode="auto">
          <a:xfrm>
            <a:off x="1795463" y="3635351"/>
            <a:ext cx="4656324" cy="710314"/>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dirty="0"/>
          </a:p>
        </p:txBody>
      </p:sp>
      <p:sp>
        <p:nvSpPr>
          <p:cNvPr id="34" name="Rectangle 16"/>
          <p:cNvSpPr>
            <a:spLocks noChangeArrowheads="1"/>
          </p:cNvSpPr>
          <p:nvPr/>
        </p:nvSpPr>
        <p:spPr bwMode="auto">
          <a:xfrm>
            <a:off x="406214" y="3635351"/>
            <a:ext cx="1308100" cy="710314"/>
          </a:xfrm>
          <a:prstGeom prst="rect">
            <a:avLst/>
          </a:prstGeom>
          <a:solidFill>
            <a:schemeClr val="tx1"/>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Life </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insurance</a:t>
            </a:r>
          </a:p>
        </p:txBody>
      </p:sp>
      <p:sp>
        <p:nvSpPr>
          <p:cNvPr id="35" name="Rectangle 4"/>
          <p:cNvSpPr>
            <a:spLocks noChangeArrowheads="1"/>
          </p:cNvSpPr>
          <p:nvPr/>
        </p:nvSpPr>
        <p:spPr bwMode="auto">
          <a:xfrm>
            <a:off x="1795463" y="4490502"/>
            <a:ext cx="4656324" cy="710313"/>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kern="0" dirty="0">
              <a:latin typeface="Arial" panose="020B0604020202020204" pitchFamily="34" charset="0"/>
              <a:cs typeface="Arial" pitchFamily="34" charset="0"/>
            </a:endParaRPr>
          </a:p>
        </p:txBody>
      </p:sp>
      <p:sp>
        <p:nvSpPr>
          <p:cNvPr id="36" name="Rectangle 5"/>
          <p:cNvSpPr>
            <a:spLocks noChangeArrowheads="1"/>
          </p:cNvSpPr>
          <p:nvPr/>
        </p:nvSpPr>
        <p:spPr bwMode="auto">
          <a:xfrm>
            <a:off x="406213" y="4490502"/>
            <a:ext cx="1306512" cy="710313"/>
          </a:xfrm>
          <a:prstGeom prst="rect">
            <a:avLst/>
          </a:prstGeom>
          <a:solidFill>
            <a:schemeClr val="accent2"/>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Liability</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insurance</a:t>
            </a:r>
          </a:p>
        </p:txBody>
      </p:sp>
      <p:sp>
        <p:nvSpPr>
          <p:cNvPr id="37" name="Rectangle 36"/>
          <p:cNvSpPr>
            <a:spLocks noChangeArrowheads="1"/>
          </p:cNvSpPr>
          <p:nvPr/>
        </p:nvSpPr>
        <p:spPr bwMode="auto">
          <a:xfrm>
            <a:off x="1795463" y="5357976"/>
            <a:ext cx="4656324" cy="710314"/>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dirty="0"/>
          </a:p>
        </p:txBody>
      </p:sp>
      <p:sp>
        <p:nvSpPr>
          <p:cNvPr id="38" name="Rectangle 13"/>
          <p:cNvSpPr>
            <a:spLocks noChangeArrowheads="1"/>
          </p:cNvSpPr>
          <p:nvPr/>
        </p:nvSpPr>
        <p:spPr bwMode="auto">
          <a:xfrm>
            <a:off x="406213" y="5357976"/>
            <a:ext cx="1306512" cy="710314"/>
          </a:xfrm>
          <a:prstGeom prst="rect">
            <a:avLst/>
          </a:prstGeom>
          <a:solidFill>
            <a:schemeClr val="accent4"/>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Auto</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insurance</a:t>
            </a:r>
          </a:p>
        </p:txBody>
      </p:sp>
      <p:sp>
        <p:nvSpPr>
          <p:cNvPr id="39" name="Rectangle 15"/>
          <p:cNvSpPr>
            <a:spLocks noChangeArrowheads="1"/>
          </p:cNvSpPr>
          <p:nvPr/>
        </p:nvSpPr>
        <p:spPr bwMode="auto">
          <a:xfrm>
            <a:off x="1795463" y="6214666"/>
            <a:ext cx="4656324" cy="710314"/>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dirty="0"/>
          </a:p>
        </p:txBody>
      </p:sp>
      <p:sp>
        <p:nvSpPr>
          <p:cNvPr id="40" name="Rectangle 16"/>
          <p:cNvSpPr>
            <a:spLocks noChangeArrowheads="1"/>
          </p:cNvSpPr>
          <p:nvPr/>
        </p:nvSpPr>
        <p:spPr bwMode="auto">
          <a:xfrm>
            <a:off x="406213" y="6214666"/>
            <a:ext cx="1306512" cy="710314"/>
          </a:xfrm>
          <a:prstGeom prst="rect">
            <a:avLst/>
          </a:prstGeom>
          <a:solidFill>
            <a:schemeClr val="accent2"/>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Homeowners</a:t>
            </a:r>
            <a:br>
              <a:rPr lang="en-US" sz="1412" b="1" kern="0" dirty="0">
                <a:solidFill>
                  <a:srgbClr val="FFFFFF"/>
                </a:solidFill>
                <a:latin typeface="Arial" panose="020B0604020202020204" pitchFamily="34" charset="0"/>
                <a:cs typeface="Arial" pitchFamily="34" charset="0"/>
              </a:rPr>
            </a:br>
            <a:r>
              <a:rPr lang="en-US" sz="1412" b="1" kern="0" dirty="0">
                <a:solidFill>
                  <a:srgbClr val="FFFFFF"/>
                </a:solidFill>
                <a:latin typeface="Arial" panose="020B0604020202020204" pitchFamily="34" charset="0"/>
                <a:cs typeface="Arial" pitchFamily="34" charset="0"/>
              </a:rPr>
              <a:t>insurance</a:t>
            </a:r>
          </a:p>
        </p:txBody>
      </p:sp>
      <p:sp>
        <p:nvSpPr>
          <p:cNvPr id="41" name="Rectangle 15"/>
          <p:cNvSpPr>
            <a:spLocks noChangeArrowheads="1"/>
          </p:cNvSpPr>
          <p:nvPr/>
        </p:nvSpPr>
        <p:spPr bwMode="auto">
          <a:xfrm>
            <a:off x="1795463" y="7069816"/>
            <a:ext cx="4656324" cy="708772"/>
          </a:xfrm>
          <a:prstGeom prst="rect">
            <a:avLst/>
          </a:prstGeom>
          <a:noFill/>
          <a:ln>
            <a:solidFill>
              <a:schemeClr val="bg2"/>
            </a:solidFill>
          </a:ln>
        </p:spPr>
        <p:txBody>
          <a:bodyPr lIns="89896" tIns="89896" rIns="0" bIns="89896" anchor="ctr"/>
          <a:lstStyle/>
          <a:p>
            <a:pPr algn="ctr">
              <a:spcAft>
                <a:spcPct val="35000"/>
              </a:spcAft>
              <a:buClr>
                <a:srgbClr val="D45D00"/>
              </a:buClr>
              <a:defRPr/>
            </a:pPr>
            <a:endParaRPr lang="en-US" sz="1412" dirty="0"/>
          </a:p>
        </p:txBody>
      </p:sp>
      <p:sp>
        <p:nvSpPr>
          <p:cNvPr id="42" name="Rectangle 16"/>
          <p:cNvSpPr>
            <a:spLocks noChangeArrowheads="1"/>
          </p:cNvSpPr>
          <p:nvPr/>
        </p:nvSpPr>
        <p:spPr bwMode="auto">
          <a:xfrm>
            <a:off x="406214" y="7069816"/>
            <a:ext cx="1308100" cy="708772"/>
          </a:xfrm>
          <a:prstGeom prst="rect">
            <a:avLst/>
          </a:prstGeom>
          <a:solidFill>
            <a:schemeClr val="tx1"/>
          </a:solidFill>
          <a:ln w="12700">
            <a:solidFill>
              <a:schemeClr val="bg2"/>
            </a:solidFill>
            <a:miter lim="800000"/>
            <a:headEnd/>
            <a:tailEnd/>
          </a:ln>
          <a:effectLst/>
        </p:spPr>
        <p:txBody>
          <a:bodyPr lIns="0" tIns="0" rIns="0" bIns="0" anchor="ctr"/>
          <a:lstStyle/>
          <a:p>
            <a:pPr algn="ctr">
              <a:spcAft>
                <a:spcPct val="35000"/>
              </a:spcAft>
              <a:defRPr/>
            </a:pPr>
            <a:r>
              <a:rPr lang="en-US" sz="1412" b="1" kern="0" dirty="0">
                <a:solidFill>
                  <a:srgbClr val="FFFFFF"/>
                </a:solidFill>
                <a:latin typeface="Arial" panose="020B0604020202020204" pitchFamily="34" charset="0"/>
                <a:cs typeface="Arial" pitchFamily="34" charset="0"/>
              </a:rPr>
              <a:t>Renters insurance</a:t>
            </a:r>
          </a:p>
        </p:txBody>
      </p:sp>
    </p:spTree>
    <p:extLst>
      <p:ext uri="{BB962C8B-B14F-4D97-AF65-F5344CB8AC3E}">
        <p14:creationId xmlns:p14="http://schemas.microsoft.com/office/powerpoint/2010/main" val="383954838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7"/>
          <p:cNvSpPr>
            <a:spLocks noGrp="1"/>
          </p:cNvSpPr>
          <p:nvPr>
            <p:ph type="title"/>
          </p:nvPr>
        </p:nvSpPr>
        <p:spPr>
          <a:xfrm>
            <a:off x="281180" y="415637"/>
            <a:ext cx="6209828" cy="816557"/>
          </a:xfrm>
        </p:spPr>
        <p:txBody>
          <a:bodyPr/>
          <a:lstStyle/>
          <a:p>
            <a:r>
              <a:rPr lang="en-US" altLang="en-US"/>
              <a:t>Estate Planning</a:t>
            </a:r>
          </a:p>
        </p:txBody>
      </p:sp>
      <p:sp>
        <p:nvSpPr>
          <p:cNvPr id="61443" name="Text Placeholder 8"/>
          <p:cNvSpPr txBox="1">
            <a:spLocks/>
          </p:cNvSpPr>
          <p:nvPr/>
        </p:nvSpPr>
        <p:spPr bwMode="auto">
          <a:xfrm>
            <a:off x="417513" y="1872784"/>
            <a:ext cx="6034274" cy="175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How will your assets be distributed?</a:t>
            </a:r>
          </a:p>
          <a:p>
            <a:r>
              <a:rPr lang="en-US" altLang="en-US" sz="1412" dirty="0"/>
              <a:t>Have you executed the appropriate legal documents?</a:t>
            </a:r>
          </a:p>
          <a:p>
            <a:pPr lvl="1"/>
            <a:r>
              <a:rPr lang="en-US" altLang="en-US" sz="1412" dirty="0"/>
              <a:t>Wills and trusts?</a:t>
            </a:r>
          </a:p>
          <a:p>
            <a:pPr lvl="1"/>
            <a:r>
              <a:rPr lang="en-US" altLang="en-US" sz="1412" dirty="0"/>
              <a:t>Durable Power of Attorney?</a:t>
            </a:r>
          </a:p>
          <a:p>
            <a:pPr lvl="1"/>
            <a:r>
              <a:rPr lang="en-US" altLang="en-US" sz="1412" dirty="0"/>
              <a:t>Advanced Medical Directive or Living Will?</a:t>
            </a:r>
          </a:p>
          <a:p>
            <a:r>
              <a:rPr lang="en-US" altLang="en-US" sz="1412" dirty="0"/>
              <a:t>What about estate taxes?</a:t>
            </a:r>
          </a:p>
        </p:txBody>
      </p:sp>
    </p:spTree>
    <p:extLst>
      <p:ext uri="{BB962C8B-B14F-4D97-AF65-F5344CB8AC3E}">
        <p14:creationId xmlns:p14="http://schemas.microsoft.com/office/powerpoint/2010/main" val="327282565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7"/>
          <p:cNvSpPr>
            <a:spLocks noGrp="1"/>
          </p:cNvSpPr>
          <p:nvPr>
            <p:ph type="title"/>
          </p:nvPr>
        </p:nvSpPr>
        <p:spPr>
          <a:xfrm>
            <a:off x="281180" y="415637"/>
            <a:ext cx="6209828" cy="816557"/>
          </a:xfrm>
        </p:spPr>
        <p:txBody>
          <a:bodyPr/>
          <a:lstStyle/>
          <a:p>
            <a:r>
              <a:rPr lang="en-US" altLang="en-US"/>
              <a:t>Make Your Action Plan</a:t>
            </a:r>
          </a:p>
        </p:txBody>
      </p:sp>
      <p:sp>
        <p:nvSpPr>
          <p:cNvPr id="63491" name="Text Placeholder 10"/>
          <p:cNvSpPr txBox="1">
            <a:spLocks/>
          </p:cNvSpPr>
          <p:nvPr/>
        </p:nvSpPr>
        <p:spPr bwMode="auto">
          <a:xfrm>
            <a:off x="406214" y="2436416"/>
            <a:ext cx="6045574" cy="412937"/>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tabLst>
                <a:tab pos="3135313"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3135313"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3135313"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3135313"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3135313"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3135313"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3135313"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3135313"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3135313" algn="l"/>
              </a:tabLst>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dirty="0">
                <a:solidFill>
                  <a:schemeClr val="bg1"/>
                </a:solidFill>
              </a:rPr>
              <a:t> Ideas/Behaviors 	I will meet it by …</a:t>
            </a:r>
          </a:p>
        </p:txBody>
      </p:sp>
      <p:sp>
        <p:nvSpPr>
          <p:cNvPr id="63492" name="Text Placeholder 12"/>
          <p:cNvSpPr txBox="1">
            <a:spLocks/>
          </p:cNvSpPr>
          <p:nvPr/>
        </p:nvSpPr>
        <p:spPr bwMode="auto">
          <a:xfrm>
            <a:off x="406214" y="2837479"/>
            <a:ext cx="6045574" cy="5007566"/>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63493" name="Text Placeholder 8"/>
          <p:cNvSpPr txBox="1">
            <a:spLocks/>
          </p:cNvSpPr>
          <p:nvPr/>
        </p:nvSpPr>
        <p:spPr bwMode="auto">
          <a:xfrm>
            <a:off x="406213" y="1513033"/>
            <a:ext cx="6045613" cy="7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ideas, behaviors, attitudes, feelings, techniques about managing your finances did you gain from this training? List them below. </a:t>
            </a:r>
          </a:p>
          <a:p>
            <a:r>
              <a:rPr lang="en-US" altLang="en-US" sz="1412" b="1" dirty="0"/>
              <a:t>Who will you check in with to make sure you are making progress? </a:t>
            </a:r>
          </a:p>
        </p:txBody>
      </p:sp>
      <p:cxnSp>
        <p:nvCxnSpPr>
          <p:cNvPr id="20" name="Straight Connector 19"/>
          <p:cNvCxnSpPr/>
          <p:nvPr/>
        </p:nvCxnSpPr>
        <p:spPr>
          <a:xfrm>
            <a:off x="406212" y="3507729"/>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212" y="4230616"/>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6212" y="4953502"/>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7801" y="5676388"/>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7801" y="6399274"/>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07801" y="7122160"/>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262000" y="2837479"/>
            <a:ext cx="0" cy="5007567"/>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959020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81180" y="415637"/>
            <a:ext cx="6209828" cy="816557"/>
          </a:xfrm>
        </p:spPr>
        <p:txBody>
          <a:bodyPr/>
          <a:lstStyle/>
          <a:p>
            <a:r>
              <a:rPr lang="en-US" altLang="en-US"/>
              <a:t>Learning Points</a:t>
            </a:r>
          </a:p>
        </p:txBody>
      </p:sp>
      <p:sp>
        <p:nvSpPr>
          <p:cNvPr id="14344" name="Text Placeholder 5"/>
          <p:cNvSpPr txBox="1">
            <a:spLocks/>
          </p:cNvSpPr>
          <p:nvPr/>
        </p:nvSpPr>
        <p:spPr bwMode="auto">
          <a:xfrm>
            <a:off x="406213" y="5723823"/>
            <a:ext cx="6045574" cy="2143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Please consult your personal financial institution or investment professional for more specific information.</a:t>
            </a:r>
          </a:p>
          <a:p>
            <a:r>
              <a:rPr lang="en-US" altLang="en-US" sz="1412" dirty="0"/>
              <a:t>The worksheets provided in this program will take more time to complete than allotted today. Think about finishing this process at home with appropriate household members.</a:t>
            </a:r>
          </a:p>
          <a:p>
            <a:endParaRPr lang="en-US" altLang="en-US" sz="1412" dirty="0"/>
          </a:p>
          <a:p>
            <a:r>
              <a:rPr lang="en-US" altLang="en-US" sz="1235" i="1" dirty="0"/>
              <a:t>Note: The contents of this training program should not be interpreted as any form of financial planning advice. Please consult your personal financial institution or investment professional for more specific information.</a:t>
            </a:r>
            <a:endParaRPr lang="en-US" altLang="en-US" sz="1412" dirty="0"/>
          </a:p>
        </p:txBody>
      </p:sp>
      <p:sp>
        <p:nvSpPr>
          <p:cNvPr id="14" name="Text Placeholder 5"/>
          <p:cNvSpPr txBox="1">
            <a:spLocks noChangeArrowheads="1"/>
          </p:cNvSpPr>
          <p:nvPr/>
        </p:nvSpPr>
        <p:spPr bwMode="gray">
          <a:xfrm>
            <a:off x="406213" y="151652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5" name="Text Placeholder 6"/>
          <p:cNvSpPr txBox="1">
            <a:spLocks/>
          </p:cNvSpPr>
          <p:nvPr/>
        </p:nvSpPr>
        <p:spPr bwMode="auto">
          <a:xfrm>
            <a:off x="406214" y="222492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Evaluate current financial situation</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2890893"/>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Identify the components of financial planning</a:t>
            </a:r>
            <a:r>
              <a:rPr lang="en-US" altLang="en-US" sz="1588" dirty="0">
                <a:solidFill>
                  <a:schemeClr val="bg1"/>
                </a:solidFill>
                <a:cs typeface="Arial"/>
              </a:rPr>
              <a:t>.</a:t>
            </a:r>
            <a:endParaRPr lang="en-US" altLang="en-US" sz="1588" dirty="0">
              <a:solidFill>
                <a:schemeClr val="bg1"/>
              </a:solidFill>
            </a:endParaRPr>
          </a:p>
        </p:txBody>
      </p:sp>
      <p:sp>
        <p:nvSpPr>
          <p:cNvPr id="17" name="Text Placeholder 6"/>
          <p:cNvSpPr txBox="1">
            <a:spLocks/>
          </p:cNvSpPr>
          <p:nvPr/>
        </p:nvSpPr>
        <p:spPr bwMode="auto">
          <a:xfrm>
            <a:off x="406214" y="3556860"/>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Redesign your spending habits</a:t>
            </a:r>
            <a:r>
              <a:rPr lang="en-US" altLang="en-US" sz="1588" dirty="0">
                <a:solidFill>
                  <a:schemeClr val="bg1"/>
                </a:solidFill>
                <a:cs typeface="Arial"/>
              </a:rPr>
              <a:t>.</a:t>
            </a:r>
            <a:endParaRPr lang="en-US" altLang="en-US" sz="1588" dirty="0">
              <a:solidFill>
                <a:schemeClr val="bg1"/>
              </a:solidFill>
            </a:endParaRPr>
          </a:p>
        </p:txBody>
      </p:sp>
      <p:sp>
        <p:nvSpPr>
          <p:cNvPr id="18" name="Text Placeholder 6"/>
          <p:cNvSpPr txBox="1">
            <a:spLocks/>
          </p:cNvSpPr>
          <p:nvPr/>
        </p:nvSpPr>
        <p:spPr bwMode="auto">
          <a:xfrm>
            <a:off x="406214" y="4222827"/>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Explore ways to manage money more effectively</a:t>
            </a:r>
            <a:r>
              <a:rPr lang="en-US" altLang="en-US" sz="1588" dirty="0">
                <a:solidFill>
                  <a:schemeClr val="bg1"/>
                </a:solidFill>
                <a:cs typeface="Arial"/>
              </a:rPr>
              <a:t>.</a:t>
            </a:r>
            <a:endParaRPr lang="en-US" altLang="en-US" sz="1588" dirty="0">
              <a:solidFill>
                <a:schemeClr val="bg1"/>
              </a:solidFill>
            </a:endParaRPr>
          </a:p>
        </p:txBody>
      </p:sp>
      <p:sp>
        <p:nvSpPr>
          <p:cNvPr id="19" name="Text Placeholder 6"/>
          <p:cNvSpPr txBox="1">
            <a:spLocks/>
          </p:cNvSpPr>
          <p:nvPr/>
        </p:nvSpPr>
        <p:spPr bwMode="auto">
          <a:xfrm>
            <a:off x="406214" y="488879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Write an action plan to manage your finances</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16834513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14087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06152"/>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chemeClr val="tx2"/>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38038368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7"/>
          <p:cNvSpPr>
            <a:spLocks noGrp="1"/>
          </p:cNvSpPr>
          <p:nvPr>
            <p:ph type="title"/>
          </p:nvPr>
        </p:nvSpPr>
        <p:spPr>
          <a:xfrm>
            <a:off x="281180" y="415637"/>
            <a:ext cx="6209828" cy="816557"/>
          </a:xfrm>
        </p:spPr>
        <p:txBody>
          <a:bodyPr/>
          <a:lstStyle/>
          <a:p>
            <a:r>
              <a:rPr lang="en-US" altLang="en-US" dirty="0"/>
              <a:t>Appendix A: </a:t>
            </a:r>
            <a:br>
              <a:rPr lang="en-US" altLang="en-US" dirty="0"/>
            </a:br>
            <a:r>
              <a:rPr lang="en-US" altLang="en-US" dirty="0"/>
              <a:t>Assessing Your Financial Situation</a:t>
            </a:r>
          </a:p>
        </p:txBody>
      </p:sp>
      <p:sp>
        <p:nvSpPr>
          <p:cNvPr id="65539" name="Text Placeholder 19"/>
          <p:cNvSpPr txBox="1">
            <a:spLocks/>
          </p:cNvSpPr>
          <p:nvPr/>
        </p:nvSpPr>
        <p:spPr bwMode="auto">
          <a:xfrm>
            <a:off x="371735" y="1556223"/>
            <a:ext cx="2989262" cy="6031554"/>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484094" rIns="0" bIns="0"/>
          <a:lstStyle>
            <a:lvl1pPr>
              <a:spcBef>
                <a:spcPct val="20000"/>
              </a:spcBef>
              <a:buClr>
                <a:srgbClr val="005293"/>
              </a:buClr>
              <a:buSzPct val="115000"/>
              <a:tabLst>
                <a:tab pos="1773238" algn="l"/>
              </a:tabLst>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2pPr>
            <a:lvl3pPr marL="776288" indent="-163513">
              <a:spcBef>
                <a:spcPct val="20000"/>
              </a:spcBef>
              <a:buClr>
                <a:srgbClr val="005293"/>
              </a:buClr>
              <a:tabLst>
                <a:tab pos="1773238" algn="l"/>
              </a:tabLst>
              <a:defRPr>
                <a:solidFill>
                  <a:srgbClr val="535A5D"/>
                </a:solidFill>
                <a:latin typeface="Arial" charset="0"/>
                <a:ea typeface="ＭＳ Ｐゴシック" pitchFamily="34" charset="-128"/>
              </a:defRPr>
            </a:lvl3pPr>
            <a:lvl4pPr marL="1143000" indent="-228600">
              <a:spcBef>
                <a:spcPct val="20000"/>
              </a:spcBef>
              <a:buClr>
                <a:srgbClr val="005293"/>
              </a:buClr>
              <a:tabLst>
                <a:tab pos="1773238" algn="l"/>
              </a:tabLst>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9pPr>
          </a:lstStyle>
          <a:p>
            <a:pPr>
              <a:spcBef>
                <a:spcPct val="0"/>
              </a:spcBef>
              <a:spcAft>
                <a:spcPts val="394"/>
              </a:spcAft>
              <a:buClr>
                <a:schemeClr val="tx2"/>
              </a:buClr>
              <a:buSzTx/>
            </a:pPr>
            <a:r>
              <a:rPr lang="en-US" altLang="en-US" sz="1147" b="1" dirty="0"/>
              <a:t>Cash items</a:t>
            </a:r>
          </a:p>
          <a:p>
            <a:pPr>
              <a:spcBef>
                <a:spcPct val="0"/>
              </a:spcBef>
              <a:spcAft>
                <a:spcPts val="394"/>
              </a:spcAft>
              <a:buClr>
                <a:schemeClr val="tx2"/>
              </a:buClr>
              <a:buSzTx/>
            </a:pPr>
            <a:r>
              <a:rPr lang="en-US" altLang="en-US" sz="971" dirty="0"/>
              <a:t>Cash on hand	$_________</a:t>
            </a:r>
          </a:p>
          <a:p>
            <a:pPr>
              <a:spcBef>
                <a:spcPct val="0"/>
              </a:spcBef>
              <a:spcAft>
                <a:spcPts val="394"/>
              </a:spcAft>
              <a:buClr>
                <a:schemeClr val="tx2"/>
              </a:buClr>
              <a:buSzTx/>
            </a:pPr>
            <a:r>
              <a:rPr lang="en-US" altLang="en-US" sz="971" dirty="0"/>
              <a:t>Checking accounts	$_________</a:t>
            </a:r>
          </a:p>
          <a:p>
            <a:pPr>
              <a:spcBef>
                <a:spcPct val="0"/>
              </a:spcBef>
              <a:spcAft>
                <a:spcPts val="394"/>
              </a:spcAft>
              <a:buClr>
                <a:schemeClr val="tx2"/>
              </a:buClr>
              <a:buSzTx/>
            </a:pPr>
            <a:r>
              <a:rPr lang="en-US" altLang="en-US" sz="971" dirty="0"/>
              <a:t>Savings accounts	$_________</a:t>
            </a:r>
          </a:p>
          <a:p>
            <a:pPr>
              <a:spcBef>
                <a:spcPct val="0"/>
              </a:spcBef>
              <a:spcAft>
                <a:spcPts val="394"/>
              </a:spcAft>
              <a:buClr>
                <a:schemeClr val="tx2"/>
              </a:buClr>
              <a:buSzTx/>
            </a:pPr>
            <a:r>
              <a:rPr lang="en-US" altLang="en-US" sz="971" dirty="0"/>
              <a:t>Money market accounts	$_________</a:t>
            </a:r>
          </a:p>
          <a:p>
            <a:pPr>
              <a:spcBef>
                <a:spcPct val="0"/>
              </a:spcBef>
              <a:spcAft>
                <a:spcPts val="983"/>
              </a:spcAft>
              <a:buClr>
                <a:schemeClr val="tx2"/>
              </a:buClr>
              <a:buSzTx/>
            </a:pPr>
            <a:r>
              <a:rPr lang="en-US" altLang="en-US" sz="971" dirty="0"/>
              <a:t>U.S. Treasury Bills	$_________</a:t>
            </a:r>
          </a:p>
          <a:p>
            <a:pPr>
              <a:spcBef>
                <a:spcPct val="0"/>
              </a:spcBef>
              <a:spcAft>
                <a:spcPts val="394"/>
              </a:spcAft>
              <a:buClr>
                <a:schemeClr val="tx2"/>
              </a:buClr>
              <a:buSzTx/>
            </a:pPr>
            <a:r>
              <a:rPr lang="en-US" altLang="en-US" sz="1147" b="1" dirty="0"/>
              <a:t>Investments</a:t>
            </a:r>
          </a:p>
          <a:p>
            <a:pPr>
              <a:spcBef>
                <a:spcPct val="0"/>
              </a:spcBef>
              <a:spcAft>
                <a:spcPts val="394"/>
              </a:spcAft>
              <a:buClr>
                <a:schemeClr val="tx2"/>
              </a:buClr>
              <a:buSzTx/>
            </a:pPr>
            <a:r>
              <a:rPr lang="en-US" altLang="en-US" sz="971" dirty="0"/>
              <a:t>Stocks	$_________</a:t>
            </a:r>
          </a:p>
          <a:p>
            <a:pPr>
              <a:spcBef>
                <a:spcPct val="0"/>
              </a:spcBef>
              <a:spcAft>
                <a:spcPts val="394"/>
              </a:spcAft>
              <a:buClr>
                <a:schemeClr val="tx2"/>
              </a:buClr>
              <a:buSzTx/>
            </a:pPr>
            <a:r>
              <a:rPr lang="en-US" altLang="en-US" sz="971" dirty="0"/>
              <a:t>Bonds	$_________</a:t>
            </a:r>
          </a:p>
          <a:p>
            <a:pPr>
              <a:spcBef>
                <a:spcPct val="0"/>
              </a:spcBef>
              <a:spcAft>
                <a:spcPts val="394"/>
              </a:spcAft>
              <a:buClr>
                <a:schemeClr val="tx2"/>
              </a:buClr>
              <a:buSzTx/>
            </a:pPr>
            <a:r>
              <a:rPr lang="en-US" altLang="en-US" sz="971" dirty="0"/>
              <a:t>Mutual fund investments	$_________</a:t>
            </a:r>
          </a:p>
          <a:p>
            <a:pPr>
              <a:spcBef>
                <a:spcPct val="0"/>
              </a:spcBef>
              <a:spcAft>
                <a:spcPts val="394"/>
              </a:spcAft>
              <a:buClr>
                <a:schemeClr val="tx2"/>
              </a:buClr>
              <a:buSzTx/>
            </a:pPr>
            <a:r>
              <a:rPr lang="en-US" altLang="en-US" sz="971" dirty="0"/>
              <a:t>Cash value of life insurance	$_________</a:t>
            </a:r>
          </a:p>
          <a:p>
            <a:pPr>
              <a:spcBef>
                <a:spcPct val="0"/>
              </a:spcBef>
              <a:spcAft>
                <a:spcPts val="983"/>
              </a:spcAft>
              <a:buClr>
                <a:schemeClr val="tx2"/>
              </a:buClr>
              <a:buSzTx/>
            </a:pPr>
            <a:r>
              <a:rPr lang="en-US" altLang="en-US" sz="971" dirty="0"/>
              <a:t>Other investments	$_________</a:t>
            </a:r>
          </a:p>
          <a:p>
            <a:pPr>
              <a:spcBef>
                <a:spcPct val="0"/>
              </a:spcBef>
              <a:spcAft>
                <a:spcPts val="394"/>
              </a:spcAft>
              <a:buClr>
                <a:schemeClr val="tx2"/>
              </a:buClr>
              <a:buSzTx/>
            </a:pPr>
            <a:r>
              <a:rPr lang="en-US" altLang="en-US" sz="1147" b="1" dirty="0"/>
              <a:t>Retirement funds</a:t>
            </a:r>
          </a:p>
          <a:p>
            <a:pPr>
              <a:spcBef>
                <a:spcPct val="0"/>
              </a:spcBef>
              <a:spcAft>
                <a:spcPts val="394"/>
              </a:spcAft>
              <a:buClr>
                <a:schemeClr val="tx2"/>
              </a:buClr>
              <a:buSzTx/>
            </a:pPr>
            <a:r>
              <a:rPr lang="en-US" altLang="en-US" sz="971" dirty="0"/>
              <a:t>IRAs and Keogh accounts	$_________</a:t>
            </a:r>
          </a:p>
          <a:p>
            <a:pPr>
              <a:spcBef>
                <a:spcPct val="0"/>
              </a:spcBef>
              <a:spcAft>
                <a:spcPts val="983"/>
              </a:spcAft>
              <a:buClr>
                <a:schemeClr val="tx2"/>
              </a:buClr>
              <a:buSzTx/>
            </a:pPr>
            <a:r>
              <a:rPr lang="en-US" altLang="en-US" sz="971" dirty="0"/>
              <a:t>Employee savings plans	$_________</a:t>
            </a:r>
          </a:p>
          <a:p>
            <a:pPr>
              <a:spcBef>
                <a:spcPct val="0"/>
              </a:spcBef>
              <a:spcAft>
                <a:spcPts val="394"/>
              </a:spcAft>
              <a:buClr>
                <a:schemeClr val="tx2"/>
              </a:buClr>
              <a:buSzTx/>
            </a:pPr>
            <a:r>
              <a:rPr lang="en-US" altLang="en-US" sz="1147" b="1" dirty="0"/>
              <a:t>Personal assets</a:t>
            </a:r>
          </a:p>
          <a:p>
            <a:pPr>
              <a:spcBef>
                <a:spcPct val="0"/>
              </a:spcBef>
              <a:spcAft>
                <a:spcPts val="394"/>
              </a:spcAft>
              <a:buClr>
                <a:schemeClr val="tx2"/>
              </a:buClr>
              <a:buSzTx/>
            </a:pPr>
            <a:r>
              <a:rPr lang="en-US" altLang="en-US" sz="971" dirty="0"/>
              <a:t>Principle residence	$_________</a:t>
            </a:r>
          </a:p>
          <a:p>
            <a:pPr>
              <a:spcBef>
                <a:spcPct val="0"/>
              </a:spcBef>
              <a:spcAft>
                <a:spcPts val="394"/>
              </a:spcAft>
              <a:buClr>
                <a:schemeClr val="tx2"/>
              </a:buClr>
              <a:buSzTx/>
            </a:pPr>
            <a:r>
              <a:rPr lang="en-US" altLang="en-US" sz="971" dirty="0"/>
              <a:t>Second residence	$_________</a:t>
            </a:r>
          </a:p>
          <a:p>
            <a:pPr>
              <a:spcBef>
                <a:spcPct val="0"/>
              </a:spcBef>
              <a:spcAft>
                <a:spcPts val="394"/>
              </a:spcAft>
              <a:buClr>
                <a:schemeClr val="tx2"/>
              </a:buClr>
              <a:buSzTx/>
            </a:pPr>
            <a:r>
              <a:rPr lang="en-US" altLang="en-US" sz="971" dirty="0"/>
              <a:t>Collectibles/art/coins, etc.	$_________</a:t>
            </a:r>
          </a:p>
          <a:p>
            <a:pPr>
              <a:spcBef>
                <a:spcPct val="0"/>
              </a:spcBef>
              <a:spcAft>
                <a:spcPts val="394"/>
              </a:spcAft>
              <a:buClr>
                <a:schemeClr val="tx2"/>
              </a:buClr>
              <a:buSzTx/>
            </a:pPr>
            <a:r>
              <a:rPr lang="en-US" altLang="en-US" sz="971" dirty="0"/>
              <a:t>Automobiles	$_________</a:t>
            </a:r>
          </a:p>
          <a:p>
            <a:pPr>
              <a:spcBef>
                <a:spcPct val="0"/>
              </a:spcBef>
              <a:spcAft>
                <a:spcPts val="394"/>
              </a:spcAft>
              <a:buClr>
                <a:schemeClr val="tx2"/>
              </a:buClr>
              <a:buSzTx/>
            </a:pPr>
            <a:r>
              <a:rPr lang="en-US" altLang="en-US" sz="971" dirty="0"/>
              <a:t>Home furnishings	$_________</a:t>
            </a:r>
          </a:p>
          <a:p>
            <a:pPr>
              <a:spcBef>
                <a:spcPct val="0"/>
              </a:spcBef>
              <a:spcAft>
                <a:spcPts val="394"/>
              </a:spcAft>
              <a:buClr>
                <a:schemeClr val="tx2"/>
              </a:buClr>
              <a:buSzTx/>
            </a:pPr>
            <a:r>
              <a:rPr lang="en-US" altLang="en-US" sz="971" dirty="0"/>
              <a:t>Furs and jewelry      	$_________</a:t>
            </a:r>
          </a:p>
          <a:p>
            <a:pPr>
              <a:spcBef>
                <a:spcPct val="0"/>
              </a:spcBef>
              <a:spcAft>
                <a:spcPts val="394"/>
              </a:spcAft>
              <a:buClr>
                <a:schemeClr val="tx2"/>
              </a:buClr>
              <a:buSzTx/>
            </a:pPr>
            <a:r>
              <a:rPr lang="en-US" altLang="en-US" sz="971" dirty="0"/>
              <a:t>Other assets      	$_________</a:t>
            </a:r>
          </a:p>
          <a:p>
            <a:pPr>
              <a:spcBef>
                <a:spcPct val="0"/>
              </a:spcBef>
              <a:spcAft>
                <a:spcPts val="394"/>
              </a:spcAft>
              <a:buClr>
                <a:schemeClr val="tx2"/>
              </a:buClr>
              <a:buSzTx/>
            </a:pPr>
            <a:endParaRPr lang="en-US" altLang="en-US" sz="971" dirty="0"/>
          </a:p>
          <a:p>
            <a:pPr>
              <a:spcBef>
                <a:spcPct val="0"/>
              </a:spcBef>
              <a:spcAft>
                <a:spcPts val="394"/>
              </a:spcAft>
              <a:buClr>
                <a:schemeClr val="tx2"/>
              </a:buClr>
              <a:buSzTx/>
            </a:pPr>
            <a:r>
              <a:rPr lang="en-US" altLang="en-US" sz="1147" b="1" dirty="0"/>
              <a:t>Total assets    	$_________</a:t>
            </a:r>
            <a:endParaRPr lang="en-US" altLang="en-US" sz="971" dirty="0"/>
          </a:p>
        </p:txBody>
      </p:sp>
      <p:sp>
        <p:nvSpPr>
          <p:cNvPr id="65540" name="Text Placeholder 18"/>
          <p:cNvSpPr txBox="1">
            <a:spLocks/>
          </p:cNvSpPr>
          <p:nvPr/>
        </p:nvSpPr>
        <p:spPr bwMode="auto">
          <a:xfrm>
            <a:off x="371735" y="1556223"/>
            <a:ext cx="2989262" cy="388284"/>
          </a:xfrm>
          <a:prstGeom prst="rect">
            <a:avLst/>
          </a:prstGeom>
          <a:solidFill>
            <a:schemeClr val="tx1"/>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Assets</a:t>
            </a:r>
          </a:p>
        </p:txBody>
      </p:sp>
      <p:sp>
        <p:nvSpPr>
          <p:cNvPr id="65541" name="Text Placeholder 19"/>
          <p:cNvSpPr txBox="1">
            <a:spLocks/>
          </p:cNvSpPr>
          <p:nvPr/>
        </p:nvSpPr>
        <p:spPr bwMode="auto">
          <a:xfrm>
            <a:off x="3424845" y="1556223"/>
            <a:ext cx="2987675" cy="255312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484094" rIns="0" bIns="0"/>
          <a:lstStyle>
            <a:lvl1pPr>
              <a:spcBef>
                <a:spcPct val="20000"/>
              </a:spcBef>
              <a:buClr>
                <a:srgbClr val="005293"/>
              </a:buClr>
              <a:buSzPct val="115000"/>
              <a:tabLst>
                <a:tab pos="1773238" algn="l"/>
              </a:tabLst>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2pPr>
            <a:lvl3pPr marL="776288" indent="-163513">
              <a:spcBef>
                <a:spcPct val="20000"/>
              </a:spcBef>
              <a:buClr>
                <a:srgbClr val="005293"/>
              </a:buClr>
              <a:tabLst>
                <a:tab pos="1773238" algn="l"/>
              </a:tabLst>
              <a:defRPr>
                <a:solidFill>
                  <a:srgbClr val="535A5D"/>
                </a:solidFill>
                <a:latin typeface="Arial" charset="0"/>
                <a:ea typeface="ＭＳ Ｐゴシック" pitchFamily="34" charset="-128"/>
              </a:defRPr>
            </a:lvl3pPr>
            <a:lvl4pPr marL="1143000" indent="-228600">
              <a:spcBef>
                <a:spcPct val="20000"/>
              </a:spcBef>
              <a:buClr>
                <a:srgbClr val="005293"/>
              </a:buClr>
              <a:tabLst>
                <a:tab pos="1773238" algn="l"/>
              </a:tabLst>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9pPr>
          </a:lstStyle>
          <a:p>
            <a:pPr>
              <a:spcBef>
                <a:spcPct val="0"/>
              </a:spcBef>
              <a:spcAft>
                <a:spcPts val="394"/>
              </a:spcAft>
              <a:buClr>
                <a:schemeClr val="tx2"/>
              </a:buClr>
              <a:buSzTx/>
            </a:pPr>
            <a:r>
              <a:rPr lang="en-US" altLang="en-US" sz="971" dirty="0"/>
              <a:t>Charge account balances	$_________</a:t>
            </a:r>
          </a:p>
          <a:p>
            <a:pPr>
              <a:spcBef>
                <a:spcPct val="0"/>
              </a:spcBef>
              <a:spcAft>
                <a:spcPts val="394"/>
              </a:spcAft>
              <a:buClr>
                <a:schemeClr val="tx2"/>
              </a:buClr>
              <a:buSzTx/>
            </a:pPr>
            <a:r>
              <a:rPr lang="en-US" altLang="en-US" sz="971" dirty="0"/>
              <a:t>Personal loans	$_________</a:t>
            </a:r>
          </a:p>
          <a:p>
            <a:pPr>
              <a:spcBef>
                <a:spcPct val="0"/>
              </a:spcBef>
              <a:spcAft>
                <a:spcPts val="394"/>
              </a:spcAft>
              <a:buClr>
                <a:schemeClr val="tx2"/>
              </a:buClr>
              <a:buSzTx/>
            </a:pPr>
            <a:r>
              <a:rPr lang="en-US" altLang="en-US" sz="971" dirty="0"/>
              <a:t>Auto loans	$_________</a:t>
            </a:r>
          </a:p>
          <a:p>
            <a:pPr>
              <a:spcBef>
                <a:spcPct val="0"/>
              </a:spcBef>
              <a:spcAft>
                <a:spcPts val="394"/>
              </a:spcAft>
              <a:buClr>
                <a:schemeClr val="tx2"/>
              </a:buClr>
              <a:buSzTx/>
            </a:pPr>
            <a:r>
              <a:rPr lang="en-US" altLang="en-US" sz="971" dirty="0"/>
              <a:t>Home mortgages	$_________</a:t>
            </a:r>
          </a:p>
          <a:p>
            <a:pPr>
              <a:spcBef>
                <a:spcPct val="0"/>
              </a:spcBef>
              <a:spcAft>
                <a:spcPts val="394"/>
              </a:spcAft>
              <a:buClr>
                <a:schemeClr val="tx2"/>
              </a:buClr>
              <a:buSzTx/>
            </a:pPr>
            <a:r>
              <a:rPr lang="en-US" altLang="en-US" sz="971" dirty="0"/>
              <a:t>Home equity lines	$_________</a:t>
            </a:r>
          </a:p>
          <a:p>
            <a:pPr>
              <a:spcBef>
                <a:spcPct val="0"/>
              </a:spcBef>
              <a:spcAft>
                <a:spcPts val="394"/>
              </a:spcAft>
              <a:buClr>
                <a:schemeClr val="tx2"/>
              </a:buClr>
              <a:buSzTx/>
            </a:pPr>
            <a:r>
              <a:rPr lang="en-US" altLang="en-US" sz="971" dirty="0"/>
              <a:t>Other loans	$_________</a:t>
            </a:r>
          </a:p>
          <a:p>
            <a:pPr>
              <a:spcBef>
                <a:spcPct val="0"/>
              </a:spcBef>
              <a:spcAft>
                <a:spcPts val="394"/>
              </a:spcAft>
              <a:buClr>
                <a:schemeClr val="tx2"/>
              </a:buClr>
              <a:buSzTx/>
            </a:pPr>
            <a:r>
              <a:rPr lang="en-US" altLang="en-US" sz="971" dirty="0"/>
              <a:t>Other liabilities	$_________</a:t>
            </a:r>
          </a:p>
          <a:p>
            <a:pPr>
              <a:spcBef>
                <a:spcPct val="0"/>
              </a:spcBef>
              <a:spcAft>
                <a:spcPts val="394"/>
              </a:spcAft>
              <a:buClr>
                <a:schemeClr val="tx2"/>
              </a:buClr>
              <a:buSzTx/>
            </a:pPr>
            <a:endParaRPr lang="en-US" altLang="en-US" sz="971" dirty="0"/>
          </a:p>
          <a:p>
            <a:pPr>
              <a:spcBef>
                <a:spcPct val="0"/>
              </a:spcBef>
              <a:spcAft>
                <a:spcPts val="394"/>
              </a:spcAft>
              <a:buClr>
                <a:schemeClr val="tx2"/>
              </a:buClr>
              <a:buSzTx/>
            </a:pPr>
            <a:r>
              <a:rPr lang="en-US" altLang="en-US" sz="1147" b="1" dirty="0"/>
              <a:t>Total liabilities    	$_________</a:t>
            </a:r>
          </a:p>
          <a:p>
            <a:pPr>
              <a:spcBef>
                <a:spcPct val="0"/>
              </a:spcBef>
              <a:spcAft>
                <a:spcPts val="295"/>
              </a:spcAft>
              <a:buClr>
                <a:schemeClr val="tx2"/>
              </a:buClr>
              <a:buSzTx/>
            </a:pPr>
            <a:endParaRPr lang="en-US" altLang="en-US" sz="971" dirty="0"/>
          </a:p>
        </p:txBody>
      </p:sp>
      <p:sp>
        <p:nvSpPr>
          <p:cNvPr id="65542" name="Text Placeholder 18"/>
          <p:cNvSpPr txBox="1">
            <a:spLocks/>
          </p:cNvSpPr>
          <p:nvPr/>
        </p:nvSpPr>
        <p:spPr bwMode="auto">
          <a:xfrm>
            <a:off x="3424845" y="1556223"/>
            <a:ext cx="2987675" cy="388284"/>
          </a:xfrm>
          <a:prstGeom prst="rect">
            <a:avLst/>
          </a:prstGeom>
          <a:solidFill>
            <a:schemeClr val="bg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765" b="1">
                <a:solidFill>
                  <a:schemeClr val="bg1"/>
                </a:solidFill>
              </a:rPr>
              <a:t>Liabilities</a:t>
            </a:r>
          </a:p>
        </p:txBody>
      </p:sp>
      <p:sp>
        <p:nvSpPr>
          <p:cNvPr id="65543" name="Text Placeholder 19"/>
          <p:cNvSpPr txBox="1">
            <a:spLocks/>
          </p:cNvSpPr>
          <p:nvPr/>
        </p:nvSpPr>
        <p:spPr bwMode="auto">
          <a:xfrm>
            <a:off x="3553713" y="4362944"/>
            <a:ext cx="2989262" cy="255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89896" tIns="584326" rIns="0" bIns="0"/>
          <a:lstStyle>
            <a:lvl1pPr>
              <a:spcBef>
                <a:spcPct val="20000"/>
              </a:spcBef>
              <a:buClr>
                <a:srgbClr val="005293"/>
              </a:buClr>
              <a:buSzPct val="115000"/>
              <a:tabLst>
                <a:tab pos="1773238"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1773238"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1773238"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1773238"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1773238" algn="l"/>
              </a:tabLst>
              <a:defRPr>
                <a:solidFill>
                  <a:srgbClr val="535A5D"/>
                </a:solidFill>
                <a:latin typeface="Arial" charset="0"/>
                <a:ea typeface="ＭＳ Ｐゴシック" pitchFamily="34" charset="-128"/>
              </a:defRPr>
            </a:lvl9pPr>
          </a:lstStyle>
          <a:p>
            <a:pPr algn="ctr">
              <a:spcBef>
                <a:spcPct val="0"/>
              </a:spcBef>
              <a:spcAft>
                <a:spcPts val="394"/>
              </a:spcAft>
              <a:buClr>
                <a:schemeClr val="tx2"/>
              </a:buClr>
              <a:buSzTx/>
            </a:pPr>
            <a:r>
              <a:rPr lang="en-US" altLang="en-US" sz="1147" b="1">
                <a:solidFill>
                  <a:srgbClr val="646D72"/>
                </a:solidFill>
              </a:rPr>
              <a:t>Total assets    	$_________ </a:t>
            </a:r>
          </a:p>
          <a:p>
            <a:pPr algn="ctr">
              <a:spcBef>
                <a:spcPct val="0"/>
              </a:spcBef>
              <a:spcAft>
                <a:spcPts val="394"/>
              </a:spcAft>
              <a:buClr>
                <a:schemeClr val="tx2"/>
              </a:buClr>
              <a:buSzTx/>
            </a:pPr>
            <a:endParaRPr lang="en-US" altLang="en-US" sz="1147" b="1">
              <a:solidFill>
                <a:srgbClr val="646D72"/>
              </a:solidFill>
            </a:endParaRPr>
          </a:p>
          <a:p>
            <a:pPr algn="ctr">
              <a:spcBef>
                <a:spcPct val="0"/>
              </a:spcBef>
              <a:spcAft>
                <a:spcPts val="394"/>
              </a:spcAft>
              <a:buClr>
                <a:schemeClr val="tx2"/>
              </a:buClr>
              <a:buSzTx/>
            </a:pPr>
            <a:r>
              <a:rPr lang="en-US" altLang="en-US" sz="1147" b="1">
                <a:solidFill>
                  <a:srgbClr val="646D72"/>
                </a:solidFill>
              </a:rPr>
              <a:t>Total liabilities           –	$_________ </a:t>
            </a:r>
          </a:p>
          <a:p>
            <a:pPr algn="ctr">
              <a:spcBef>
                <a:spcPct val="0"/>
              </a:spcBef>
              <a:spcAft>
                <a:spcPts val="394"/>
              </a:spcAft>
              <a:buClr>
                <a:schemeClr val="tx2"/>
              </a:buClr>
              <a:buSzTx/>
            </a:pPr>
            <a:endParaRPr lang="en-US" altLang="en-US" sz="1147" b="1">
              <a:solidFill>
                <a:srgbClr val="646D72"/>
              </a:solidFill>
            </a:endParaRPr>
          </a:p>
          <a:p>
            <a:pPr algn="ctr">
              <a:spcBef>
                <a:spcPct val="0"/>
              </a:spcBef>
              <a:spcAft>
                <a:spcPts val="394"/>
              </a:spcAft>
              <a:buClr>
                <a:schemeClr val="tx2"/>
              </a:buClr>
              <a:buSzTx/>
            </a:pPr>
            <a:r>
              <a:rPr lang="en-US" altLang="en-US" sz="1147" b="1">
                <a:solidFill>
                  <a:srgbClr val="646D72"/>
                </a:solidFill>
              </a:rPr>
              <a:t>Net worth                    =	$_________</a:t>
            </a:r>
          </a:p>
          <a:p>
            <a:pPr algn="ctr">
              <a:spcBef>
                <a:spcPct val="0"/>
              </a:spcBef>
              <a:spcAft>
                <a:spcPts val="295"/>
              </a:spcAft>
              <a:buClr>
                <a:schemeClr val="tx2"/>
              </a:buClr>
              <a:buSzTx/>
            </a:pPr>
            <a:endParaRPr lang="en-US" altLang="en-US" sz="971">
              <a:solidFill>
                <a:srgbClr val="646D72"/>
              </a:solidFill>
            </a:endParaRPr>
          </a:p>
        </p:txBody>
      </p:sp>
      <p:sp>
        <p:nvSpPr>
          <p:cNvPr id="65546" name="TextBox 1"/>
          <p:cNvSpPr txBox="1">
            <a:spLocks noChangeArrowheads="1"/>
          </p:cNvSpPr>
          <p:nvPr/>
        </p:nvSpPr>
        <p:spPr bwMode="auto">
          <a:xfrm>
            <a:off x="371736" y="7643879"/>
            <a:ext cx="6040785" cy="469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235" dirty="0"/>
              <a:t>Worksheet based on </a:t>
            </a:r>
            <a:r>
              <a:rPr lang="en-US" altLang="en-US" sz="1235" dirty="0">
                <a:hlinkClick r:id="rId2"/>
              </a:rPr>
              <a:t>https://www.investor.gov/sites/default/files/Net-Worth.pdf</a:t>
            </a:r>
            <a:endParaRPr lang="en-US" altLang="en-US" sz="1235" dirty="0"/>
          </a:p>
          <a:p>
            <a:r>
              <a:rPr lang="en-US" altLang="en-US" sz="1235" dirty="0">
                <a:hlinkClick r:id="rId3"/>
              </a:rPr>
              <a:t>http://www.finra.org/investors/know-your-net-worth</a:t>
            </a:r>
            <a:r>
              <a:rPr lang="en-US" altLang="en-US" sz="1235" dirty="0"/>
              <a:t> </a:t>
            </a:r>
          </a:p>
        </p:txBody>
      </p:sp>
    </p:spTree>
    <p:extLst>
      <p:ext uri="{BB962C8B-B14F-4D97-AF65-F5344CB8AC3E}">
        <p14:creationId xmlns:p14="http://schemas.microsoft.com/office/powerpoint/2010/main" val="419537651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281180" y="415637"/>
            <a:ext cx="6209828" cy="816557"/>
          </a:xfrm>
        </p:spPr>
        <p:txBody>
          <a:bodyPr/>
          <a:lstStyle/>
          <a:p>
            <a:r>
              <a:rPr lang="en-US" altLang="en-US"/>
              <a:t>Appendix B:</a:t>
            </a:r>
            <a:br>
              <a:rPr lang="en-US" altLang="en-US"/>
            </a:br>
            <a:r>
              <a:rPr lang="en-US" altLang="en-US"/>
              <a:t>Setting Financial Goals</a:t>
            </a:r>
          </a:p>
        </p:txBody>
      </p:sp>
      <p:sp>
        <p:nvSpPr>
          <p:cNvPr id="66563" name="Text Placeholder 19"/>
          <p:cNvSpPr txBox="1">
            <a:spLocks/>
          </p:cNvSpPr>
          <p:nvPr/>
        </p:nvSpPr>
        <p:spPr bwMode="auto">
          <a:xfrm>
            <a:off x="394328" y="1820885"/>
            <a:ext cx="6057459" cy="183818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66564" name="Text Placeholder 18"/>
          <p:cNvSpPr txBox="1">
            <a:spLocks/>
          </p:cNvSpPr>
          <p:nvPr/>
        </p:nvSpPr>
        <p:spPr bwMode="auto">
          <a:xfrm>
            <a:off x="394328" y="1820884"/>
            <a:ext cx="6057459" cy="429885"/>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147" b="1" dirty="0">
                <a:solidFill>
                  <a:schemeClr val="bg1"/>
                </a:solidFill>
              </a:rPr>
              <a:t>                                                                          Priority             Desired            Anticipated          </a:t>
            </a:r>
          </a:p>
          <a:p>
            <a:pPr eaLnBrk="1" hangingPunct="1">
              <a:spcBef>
                <a:spcPct val="0"/>
              </a:spcBef>
              <a:buClr>
                <a:schemeClr val="tx2"/>
              </a:buClr>
              <a:buSzTx/>
            </a:pPr>
            <a:r>
              <a:rPr lang="en-US" altLang="en-US" sz="1147" b="1" dirty="0">
                <a:solidFill>
                  <a:schemeClr val="bg1"/>
                </a:solidFill>
              </a:rPr>
              <a:t>   Goal                                                                Level      Achievement Date        Cost</a:t>
            </a:r>
          </a:p>
        </p:txBody>
      </p:sp>
      <p:grpSp>
        <p:nvGrpSpPr>
          <p:cNvPr id="3" name="Group 2"/>
          <p:cNvGrpSpPr/>
          <p:nvPr/>
        </p:nvGrpSpPr>
        <p:grpSpPr>
          <a:xfrm>
            <a:off x="419100" y="2716094"/>
            <a:ext cx="6032687" cy="674875"/>
            <a:chOff x="474980" y="3302683"/>
            <a:chExt cx="6995160" cy="764858"/>
          </a:xfrm>
        </p:grpSpPr>
        <p:cxnSp>
          <p:nvCxnSpPr>
            <p:cNvPr id="12" name="Straight Connector 11"/>
            <p:cNvCxnSpPr/>
            <p:nvPr/>
          </p:nvCxnSpPr>
          <p:spPr>
            <a:xfrm>
              <a:off x="474980" y="3302683"/>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474980" y="3589068"/>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74980" y="4067541"/>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15" name="TextBox 14"/>
          <p:cNvSpPr txBox="1"/>
          <p:nvPr/>
        </p:nvSpPr>
        <p:spPr>
          <a:xfrm>
            <a:off x="441326" y="2281234"/>
            <a:ext cx="3046413" cy="1634210"/>
          </a:xfrm>
          <a:prstGeom prst="rect">
            <a:avLst/>
          </a:prstGeom>
          <a:noFill/>
        </p:spPr>
        <p:txBody>
          <a:bodyPr lIns="89896" tIns="44948" rIns="89896" bIns="44948">
            <a:spAutoFit/>
          </a:bodyPr>
          <a:lstStyle/>
          <a:p>
            <a:pPr>
              <a:spcAft>
                <a:spcPts val="590"/>
              </a:spcAft>
              <a:defRPr/>
            </a:pPr>
            <a:r>
              <a:rPr lang="en-US" sz="1147" dirty="0"/>
              <a:t>Accumulate emergency funds equal to </a:t>
            </a:r>
            <a:br>
              <a:rPr lang="en-US" sz="1147" dirty="0"/>
            </a:br>
            <a:r>
              <a:rPr lang="en-US" sz="1147" dirty="0"/>
              <a:t>three months’ living expenses</a:t>
            </a:r>
          </a:p>
          <a:p>
            <a:pPr>
              <a:spcAft>
                <a:spcPts val="590"/>
              </a:spcAft>
              <a:defRPr/>
            </a:pPr>
            <a:r>
              <a:rPr lang="en-US" sz="1147" dirty="0"/>
              <a:t>Pay off outstanding credit cards</a:t>
            </a:r>
          </a:p>
          <a:p>
            <a:pPr>
              <a:spcAft>
                <a:spcPts val="590"/>
              </a:spcAft>
              <a:defRPr/>
            </a:pPr>
            <a:r>
              <a:rPr lang="en-US" sz="1147" dirty="0"/>
              <a:t>Purchase adequate property, health, disability and liability insurance</a:t>
            </a:r>
          </a:p>
          <a:p>
            <a:pPr>
              <a:spcAft>
                <a:spcPts val="590"/>
              </a:spcAft>
              <a:defRPr/>
            </a:pPr>
            <a:r>
              <a:rPr lang="en-US" sz="1147" dirty="0"/>
              <a:t>Money for vacation</a:t>
            </a:r>
          </a:p>
          <a:p>
            <a:pPr eaLnBrk="1" hangingPunct="1">
              <a:defRPr/>
            </a:pPr>
            <a:endParaRPr lang="en-US" sz="1147" b="1" dirty="0">
              <a:solidFill>
                <a:schemeClr val="accent5"/>
              </a:solidFill>
            </a:endParaRPr>
          </a:p>
        </p:txBody>
      </p:sp>
      <p:sp>
        <p:nvSpPr>
          <p:cNvPr id="66572" name="Text Placeholder 19"/>
          <p:cNvSpPr txBox="1">
            <a:spLocks/>
          </p:cNvSpPr>
          <p:nvPr/>
        </p:nvSpPr>
        <p:spPr bwMode="auto">
          <a:xfrm>
            <a:off x="394328" y="4189107"/>
            <a:ext cx="6057459" cy="1244974"/>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66573" name="Rectangle 16"/>
          <p:cNvSpPr>
            <a:spLocks noChangeArrowheads="1"/>
          </p:cNvSpPr>
          <p:nvPr/>
        </p:nvSpPr>
        <p:spPr bwMode="auto">
          <a:xfrm>
            <a:off x="396875" y="3916868"/>
            <a:ext cx="6172200" cy="27550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85000"/>
              </a:lnSpc>
              <a:spcBef>
                <a:spcPct val="0"/>
              </a:spcBef>
              <a:spcAft>
                <a:spcPts val="590"/>
              </a:spcAft>
              <a:buClr>
                <a:schemeClr val="tx2"/>
              </a:buClr>
              <a:buSzTx/>
            </a:pPr>
            <a:r>
              <a:rPr lang="en-US" altLang="en-US" sz="1412" b="1">
                <a:solidFill>
                  <a:schemeClr val="tx2"/>
                </a:solidFill>
                <a:ea typeface="Arial Unicode MS" pitchFamily="34" charset="-128"/>
                <a:cs typeface="Arial Unicode MS" pitchFamily="34" charset="-128"/>
              </a:rPr>
              <a:t>Intermediate-term Goals (two to five years)</a:t>
            </a:r>
          </a:p>
        </p:txBody>
      </p:sp>
      <p:sp>
        <p:nvSpPr>
          <p:cNvPr id="66574" name="Text Placeholder 18"/>
          <p:cNvSpPr txBox="1">
            <a:spLocks/>
          </p:cNvSpPr>
          <p:nvPr/>
        </p:nvSpPr>
        <p:spPr bwMode="auto">
          <a:xfrm>
            <a:off x="394328" y="4189107"/>
            <a:ext cx="6057459" cy="428345"/>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147" b="1">
                <a:solidFill>
                  <a:schemeClr val="bg1"/>
                </a:solidFill>
              </a:rPr>
              <a:t>                                                                          Priority             Desired            Anticipated          </a:t>
            </a:r>
          </a:p>
          <a:p>
            <a:pPr eaLnBrk="1" hangingPunct="1">
              <a:spcBef>
                <a:spcPct val="0"/>
              </a:spcBef>
              <a:buClr>
                <a:schemeClr val="tx2"/>
              </a:buClr>
              <a:buSzTx/>
            </a:pPr>
            <a:r>
              <a:rPr lang="en-US" altLang="en-US" sz="1147" b="1">
                <a:solidFill>
                  <a:schemeClr val="bg1"/>
                </a:solidFill>
              </a:rPr>
              <a:t>   Goal                                                                Level      Achievement Date        Cost</a:t>
            </a:r>
          </a:p>
        </p:txBody>
      </p:sp>
      <p:grpSp>
        <p:nvGrpSpPr>
          <p:cNvPr id="4" name="Group 3"/>
          <p:cNvGrpSpPr/>
          <p:nvPr/>
        </p:nvGrpSpPr>
        <p:grpSpPr>
          <a:xfrm>
            <a:off x="396876" y="4913288"/>
            <a:ext cx="6054911" cy="231121"/>
            <a:chOff x="449792" y="5792836"/>
            <a:chExt cx="6995160" cy="261937"/>
          </a:xfrm>
        </p:grpSpPr>
        <p:cxnSp>
          <p:nvCxnSpPr>
            <p:cNvPr id="22" name="Straight Connector 21"/>
            <p:cNvCxnSpPr/>
            <p:nvPr/>
          </p:nvCxnSpPr>
          <p:spPr>
            <a:xfrm>
              <a:off x="449792" y="5792836"/>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49792" y="6054773"/>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24" name="TextBox 23"/>
          <p:cNvSpPr txBox="1"/>
          <p:nvPr/>
        </p:nvSpPr>
        <p:spPr>
          <a:xfrm>
            <a:off x="419100" y="4629778"/>
            <a:ext cx="3044825" cy="1027697"/>
          </a:xfrm>
          <a:prstGeom prst="rect">
            <a:avLst/>
          </a:prstGeom>
          <a:noFill/>
        </p:spPr>
        <p:txBody>
          <a:bodyPr lIns="89896" tIns="44948" rIns="89896" bIns="44948">
            <a:spAutoFit/>
          </a:bodyPr>
          <a:lstStyle/>
          <a:p>
            <a:pPr>
              <a:spcAft>
                <a:spcPts val="590"/>
              </a:spcAft>
              <a:defRPr/>
            </a:pPr>
            <a:r>
              <a:rPr lang="en-US" sz="1147" dirty="0"/>
              <a:t>Save for major home improvements</a:t>
            </a:r>
          </a:p>
          <a:p>
            <a:pPr>
              <a:spcAft>
                <a:spcPts val="590"/>
              </a:spcAft>
              <a:defRPr/>
            </a:pPr>
            <a:r>
              <a:rPr lang="en-US" sz="1147" dirty="0"/>
              <a:t>Save for down payment on a house</a:t>
            </a:r>
          </a:p>
          <a:p>
            <a:pPr>
              <a:spcAft>
                <a:spcPts val="590"/>
              </a:spcAft>
              <a:defRPr/>
            </a:pPr>
            <a:r>
              <a:rPr lang="en-US" sz="1147" dirty="0"/>
              <a:t>Pay off outstanding major debts</a:t>
            </a:r>
          </a:p>
          <a:p>
            <a:pPr eaLnBrk="1" hangingPunct="1">
              <a:defRPr/>
            </a:pPr>
            <a:endParaRPr lang="en-US" sz="1147" b="1" dirty="0">
              <a:solidFill>
                <a:schemeClr val="accent5"/>
              </a:solidFill>
            </a:endParaRPr>
          </a:p>
        </p:txBody>
      </p:sp>
      <p:sp>
        <p:nvSpPr>
          <p:cNvPr id="66581" name="Text Placeholder 19"/>
          <p:cNvSpPr txBox="1">
            <a:spLocks/>
          </p:cNvSpPr>
          <p:nvPr/>
        </p:nvSpPr>
        <p:spPr bwMode="auto">
          <a:xfrm>
            <a:off x="394328" y="6131087"/>
            <a:ext cx="6057459" cy="173186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66582" name="Rectangle 25"/>
          <p:cNvSpPr>
            <a:spLocks noChangeArrowheads="1"/>
          </p:cNvSpPr>
          <p:nvPr/>
        </p:nvSpPr>
        <p:spPr bwMode="auto">
          <a:xfrm>
            <a:off x="374650" y="5858848"/>
            <a:ext cx="6172200" cy="27550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85000"/>
              </a:lnSpc>
              <a:spcBef>
                <a:spcPct val="0"/>
              </a:spcBef>
              <a:spcAft>
                <a:spcPts val="590"/>
              </a:spcAft>
              <a:buClr>
                <a:schemeClr val="tx2"/>
              </a:buClr>
              <a:buSzTx/>
            </a:pPr>
            <a:r>
              <a:rPr lang="en-US" altLang="en-US" sz="1412" b="1">
                <a:solidFill>
                  <a:schemeClr val="tx2"/>
                </a:solidFill>
                <a:ea typeface="Arial Unicode MS" pitchFamily="34" charset="-128"/>
                <a:cs typeface="Arial Unicode MS" pitchFamily="34" charset="-128"/>
              </a:rPr>
              <a:t>Long-term Goals (greater than five years)</a:t>
            </a:r>
          </a:p>
        </p:txBody>
      </p:sp>
      <p:sp>
        <p:nvSpPr>
          <p:cNvPr id="66583" name="Text Placeholder 18"/>
          <p:cNvSpPr txBox="1">
            <a:spLocks/>
          </p:cNvSpPr>
          <p:nvPr/>
        </p:nvSpPr>
        <p:spPr bwMode="auto">
          <a:xfrm>
            <a:off x="394328" y="6131086"/>
            <a:ext cx="6057459" cy="428345"/>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147" b="1">
                <a:solidFill>
                  <a:schemeClr val="bg1"/>
                </a:solidFill>
              </a:rPr>
              <a:t>                                                                          Priority             Desired            Anticipated          </a:t>
            </a:r>
          </a:p>
          <a:p>
            <a:pPr eaLnBrk="1" hangingPunct="1">
              <a:spcBef>
                <a:spcPct val="0"/>
              </a:spcBef>
              <a:buClr>
                <a:schemeClr val="tx2"/>
              </a:buClr>
              <a:buSzTx/>
            </a:pPr>
            <a:r>
              <a:rPr lang="en-US" altLang="en-US" sz="1147" b="1">
                <a:solidFill>
                  <a:schemeClr val="bg1"/>
                </a:solidFill>
              </a:rPr>
              <a:t>   Goal                                                                Level      Achievement Date        Cost</a:t>
            </a:r>
          </a:p>
        </p:txBody>
      </p:sp>
      <p:sp>
        <p:nvSpPr>
          <p:cNvPr id="34" name="TextBox 33"/>
          <p:cNvSpPr txBox="1"/>
          <p:nvPr/>
        </p:nvSpPr>
        <p:spPr>
          <a:xfrm>
            <a:off x="396876" y="6560972"/>
            <a:ext cx="3046413" cy="1534631"/>
          </a:xfrm>
          <a:prstGeom prst="rect">
            <a:avLst/>
          </a:prstGeom>
          <a:noFill/>
        </p:spPr>
        <p:txBody>
          <a:bodyPr lIns="89896" tIns="44948" rIns="89896" bIns="44948">
            <a:spAutoFit/>
          </a:bodyPr>
          <a:lstStyle/>
          <a:p>
            <a:pPr>
              <a:spcAft>
                <a:spcPts val="590"/>
              </a:spcAft>
              <a:defRPr/>
            </a:pPr>
            <a:r>
              <a:rPr lang="en-US" sz="1147" dirty="0"/>
              <a:t>Save for college for child (children)</a:t>
            </a:r>
          </a:p>
          <a:p>
            <a:pPr>
              <a:spcAft>
                <a:spcPts val="590"/>
              </a:spcAft>
              <a:defRPr/>
            </a:pPr>
            <a:r>
              <a:rPr lang="en-US" sz="1147" dirty="0"/>
              <a:t>Purchase a second home</a:t>
            </a:r>
          </a:p>
          <a:p>
            <a:pPr>
              <a:spcAft>
                <a:spcPts val="590"/>
              </a:spcAft>
              <a:defRPr/>
            </a:pPr>
            <a:r>
              <a:rPr lang="en-US" sz="1147" dirty="0"/>
              <a:t>Create a retirement fund</a:t>
            </a:r>
          </a:p>
          <a:p>
            <a:pPr>
              <a:spcAft>
                <a:spcPts val="590"/>
              </a:spcAft>
              <a:defRPr/>
            </a:pPr>
            <a:r>
              <a:rPr lang="en-US" sz="1147" dirty="0"/>
              <a:t>Take care of parents after they retire</a:t>
            </a:r>
          </a:p>
          <a:p>
            <a:pPr>
              <a:spcAft>
                <a:spcPts val="590"/>
              </a:spcAft>
              <a:defRPr/>
            </a:pPr>
            <a:r>
              <a:rPr lang="en-US" sz="1147" dirty="0"/>
              <a:t>Start your own business</a:t>
            </a:r>
          </a:p>
          <a:p>
            <a:pPr eaLnBrk="1" hangingPunct="1">
              <a:defRPr/>
            </a:pPr>
            <a:endParaRPr lang="en-US" sz="1147" b="1" dirty="0">
              <a:solidFill>
                <a:schemeClr val="accent5"/>
              </a:solidFill>
            </a:endParaRPr>
          </a:p>
        </p:txBody>
      </p:sp>
      <p:grpSp>
        <p:nvGrpSpPr>
          <p:cNvPr id="5" name="Group 4"/>
          <p:cNvGrpSpPr/>
          <p:nvPr/>
        </p:nvGrpSpPr>
        <p:grpSpPr>
          <a:xfrm>
            <a:off x="394328" y="6833695"/>
            <a:ext cx="6057459" cy="750374"/>
            <a:chOff x="422805" y="7961678"/>
            <a:chExt cx="6996958" cy="850424"/>
          </a:xfrm>
        </p:grpSpPr>
        <p:cxnSp>
          <p:nvCxnSpPr>
            <p:cNvPr id="31" name="Straight Connector 30"/>
            <p:cNvCxnSpPr/>
            <p:nvPr/>
          </p:nvCxnSpPr>
          <p:spPr>
            <a:xfrm>
              <a:off x="424603" y="7961678"/>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4603" y="8248063"/>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24603" y="8522225"/>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22805" y="8812102"/>
              <a:ext cx="69951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66592" name="Rectangle 35"/>
          <p:cNvSpPr>
            <a:spLocks noChangeArrowheads="1"/>
          </p:cNvSpPr>
          <p:nvPr/>
        </p:nvSpPr>
        <p:spPr bwMode="auto">
          <a:xfrm>
            <a:off x="419100" y="1558484"/>
            <a:ext cx="6172200" cy="275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85000"/>
              </a:lnSpc>
              <a:spcBef>
                <a:spcPct val="0"/>
              </a:spcBef>
              <a:spcAft>
                <a:spcPts val="590"/>
              </a:spcAft>
              <a:buClr>
                <a:schemeClr val="tx2"/>
              </a:buClr>
              <a:buSzTx/>
            </a:pPr>
            <a:r>
              <a:rPr lang="en-US" altLang="en-US" sz="1412" b="1">
                <a:solidFill>
                  <a:schemeClr val="tx2"/>
                </a:solidFill>
                <a:ea typeface="Arial Unicode MS" pitchFamily="34" charset="-128"/>
                <a:cs typeface="Arial Unicode MS" pitchFamily="34" charset="-128"/>
              </a:rPr>
              <a:t>Short-term Goals (less than two years)</a:t>
            </a:r>
          </a:p>
        </p:txBody>
      </p:sp>
      <p:cxnSp>
        <p:nvCxnSpPr>
          <p:cNvPr id="37" name="Straight Connector 36"/>
          <p:cNvCxnSpPr/>
          <p:nvPr/>
        </p:nvCxnSpPr>
        <p:spPr>
          <a:xfrm>
            <a:off x="3287809" y="2250770"/>
            <a:ext cx="0" cy="14083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3982573" y="2250770"/>
            <a:ext cx="0" cy="14083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461750" y="2250770"/>
            <a:ext cx="0" cy="14083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3287809" y="4609608"/>
            <a:ext cx="0" cy="82447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3982573" y="4609608"/>
            <a:ext cx="0" cy="82447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5461750" y="4609608"/>
            <a:ext cx="0" cy="82447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3287809" y="6561251"/>
            <a:ext cx="0" cy="1301704"/>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3982573" y="6561251"/>
            <a:ext cx="0" cy="1301704"/>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461750" y="6561251"/>
            <a:ext cx="0" cy="1301704"/>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829604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281180" y="415637"/>
            <a:ext cx="6209828" cy="816557"/>
          </a:xfrm>
        </p:spPr>
        <p:txBody>
          <a:bodyPr/>
          <a:lstStyle/>
          <a:p>
            <a:r>
              <a:rPr lang="en-US" altLang="en-US" dirty="0"/>
              <a:t>Appendix C: </a:t>
            </a:r>
            <a:br>
              <a:rPr lang="en-US" altLang="en-US" dirty="0"/>
            </a:br>
            <a:r>
              <a:rPr lang="en-US" altLang="en-US" dirty="0"/>
              <a:t>Credit Evaluation Worksheet</a:t>
            </a:r>
          </a:p>
        </p:txBody>
      </p:sp>
      <p:sp>
        <p:nvSpPr>
          <p:cNvPr id="67587" name="Text Placeholder 19"/>
          <p:cNvSpPr txBox="1">
            <a:spLocks/>
          </p:cNvSpPr>
          <p:nvPr/>
        </p:nvSpPr>
        <p:spPr bwMode="auto">
          <a:xfrm>
            <a:off x="390211" y="1549347"/>
            <a:ext cx="6172200" cy="6331324"/>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67588" name="Text Placeholder 18"/>
          <p:cNvSpPr txBox="1">
            <a:spLocks/>
          </p:cNvSpPr>
          <p:nvPr/>
        </p:nvSpPr>
        <p:spPr bwMode="auto">
          <a:xfrm>
            <a:off x="390211" y="1549348"/>
            <a:ext cx="6172200" cy="563936"/>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059" b="1">
                <a:solidFill>
                  <a:schemeClr val="bg1"/>
                </a:solidFill>
              </a:rPr>
              <a:t>                                                                           Last</a:t>
            </a:r>
          </a:p>
          <a:p>
            <a:pPr eaLnBrk="1" hangingPunct="1">
              <a:spcBef>
                <a:spcPct val="0"/>
              </a:spcBef>
              <a:buClr>
                <a:schemeClr val="tx2"/>
              </a:buClr>
              <a:buSzTx/>
            </a:pPr>
            <a:r>
              <a:rPr lang="en-US" altLang="en-US" sz="1059" b="1">
                <a:solidFill>
                  <a:schemeClr val="bg1"/>
                </a:solidFill>
              </a:rPr>
              <a:t>  Name of                                  Interest          Annual         Finance        Minimum        Balance</a:t>
            </a:r>
            <a:br>
              <a:rPr lang="en-US" altLang="en-US" sz="1059" b="1">
                <a:solidFill>
                  <a:schemeClr val="bg1"/>
                </a:solidFill>
              </a:rPr>
            </a:br>
            <a:r>
              <a:rPr lang="en-US" altLang="en-US" sz="1059" b="1">
                <a:solidFill>
                  <a:schemeClr val="bg1"/>
                </a:solidFill>
              </a:rPr>
              <a:t>  Creditor                                 Rate (APR)        Fee             Charge         Payment     Outstanding</a:t>
            </a:r>
          </a:p>
        </p:txBody>
      </p:sp>
      <p:cxnSp>
        <p:nvCxnSpPr>
          <p:cNvPr id="48" name="Straight Connector 47"/>
          <p:cNvCxnSpPr/>
          <p:nvPr/>
        </p:nvCxnSpPr>
        <p:spPr>
          <a:xfrm>
            <a:off x="390211" y="2422986"/>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390211" y="2697250"/>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390211" y="2980758"/>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802114" y="2113284"/>
            <a:ext cx="15875" cy="575952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628259" y="2113284"/>
            <a:ext cx="0" cy="575952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5476298" y="2113284"/>
            <a:ext cx="0" cy="575952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2118090" y="2113284"/>
            <a:ext cx="0" cy="576738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3091822" y="2113284"/>
            <a:ext cx="0" cy="5767388"/>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390211" y="3255023"/>
            <a:ext cx="617220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390211" y="3540072"/>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390211" y="3825122"/>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390211" y="4110172"/>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390211" y="4382895"/>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390211" y="4667944"/>
            <a:ext cx="617220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390211" y="4943749"/>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390211" y="5228799"/>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390211" y="5503063"/>
            <a:ext cx="617220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390211" y="5786572"/>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390211" y="6073162"/>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390211" y="6356671"/>
            <a:ext cx="617220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90211" y="6630935"/>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90211" y="6915985"/>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390211" y="7202575"/>
            <a:ext cx="61722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90211" y="7487625"/>
            <a:ext cx="617220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384159" y="2151245"/>
            <a:ext cx="1604962" cy="5674225"/>
          </a:xfrm>
          <a:prstGeom prst="rect">
            <a:avLst/>
          </a:prstGeom>
          <a:noFill/>
        </p:spPr>
        <p:txBody>
          <a:bodyPr lIns="89896" tIns="44948" rIns="89896" bIns="44948">
            <a:spAutoFit/>
          </a:bodyPr>
          <a:lstStyle/>
          <a:p>
            <a:pPr>
              <a:spcAft>
                <a:spcPts val="1474"/>
              </a:spcAft>
              <a:defRPr/>
            </a:pPr>
            <a:r>
              <a:rPr lang="en-US" sz="882" b="1" dirty="0"/>
              <a:t>Credit Cards</a:t>
            </a:r>
          </a:p>
          <a:p>
            <a:pPr>
              <a:spcAft>
                <a:spcPts val="590"/>
              </a:spcAft>
              <a:defRPr/>
            </a:pPr>
            <a:endParaRPr lang="en-US" sz="882" b="1" dirty="0"/>
          </a:p>
          <a:p>
            <a:pPr>
              <a:spcAft>
                <a:spcPts val="590"/>
              </a:spcAft>
              <a:defRPr/>
            </a:pPr>
            <a:endParaRPr lang="en-US" sz="882" b="1" dirty="0"/>
          </a:p>
          <a:p>
            <a:pPr>
              <a:spcAft>
                <a:spcPts val="590"/>
              </a:spcAft>
              <a:defRPr/>
            </a:pPr>
            <a:endParaRPr lang="en-US" sz="882" b="1" dirty="0"/>
          </a:p>
          <a:p>
            <a:pPr>
              <a:spcAft>
                <a:spcPts val="590"/>
              </a:spcAft>
              <a:defRPr/>
            </a:pPr>
            <a:endParaRPr lang="en-US" sz="882" b="1" dirty="0"/>
          </a:p>
          <a:p>
            <a:pPr>
              <a:spcAft>
                <a:spcPts val="2065"/>
              </a:spcAft>
              <a:defRPr/>
            </a:pPr>
            <a:r>
              <a:rPr lang="en-US" sz="882" b="1" dirty="0"/>
              <a:t>Consumer Loans</a:t>
            </a:r>
          </a:p>
          <a:p>
            <a:pPr>
              <a:spcAft>
                <a:spcPts val="590"/>
              </a:spcAft>
              <a:defRPr/>
            </a:pPr>
            <a:endParaRPr lang="en-US" sz="882" b="1" dirty="0"/>
          </a:p>
          <a:p>
            <a:pPr>
              <a:spcAft>
                <a:spcPts val="590"/>
              </a:spcAft>
              <a:defRPr/>
            </a:pPr>
            <a:endParaRPr lang="en-US" sz="882" b="1" dirty="0"/>
          </a:p>
          <a:p>
            <a:pPr>
              <a:spcAft>
                <a:spcPts val="590"/>
              </a:spcAft>
              <a:defRPr/>
            </a:pPr>
            <a:endParaRPr lang="en-US" sz="882" b="1" dirty="0"/>
          </a:p>
          <a:p>
            <a:pPr>
              <a:spcAft>
                <a:spcPts val="590"/>
              </a:spcAft>
              <a:defRPr/>
            </a:pPr>
            <a:endParaRPr lang="en-US" sz="882" b="1" dirty="0"/>
          </a:p>
          <a:p>
            <a:pPr>
              <a:spcAft>
                <a:spcPts val="590"/>
              </a:spcAft>
              <a:defRPr/>
            </a:pPr>
            <a:br>
              <a:rPr lang="en-US" sz="882" b="1" dirty="0"/>
            </a:br>
            <a:r>
              <a:rPr lang="en-US" sz="882" b="1" dirty="0"/>
              <a:t>Auto Loans</a:t>
            </a:r>
          </a:p>
          <a:p>
            <a:pPr>
              <a:spcAft>
                <a:spcPts val="590"/>
              </a:spcAft>
              <a:defRPr/>
            </a:pPr>
            <a:endParaRPr lang="en-US" sz="882" b="1" dirty="0"/>
          </a:p>
          <a:p>
            <a:pPr>
              <a:spcAft>
                <a:spcPts val="590"/>
              </a:spcAft>
              <a:defRPr/>
            </a:pPr>
            <a:endParaRPr lang="en-US" sz="882" b="1" dirty="0"/>
          </a:p>
          <a:p>
            <a:pPr>
              <a:spcAft>
                <a:spcPts val="786"/>
              </a:spcAft>
              <a:defRPr/>
            </a:pPr>
            <a:br>
              <a:rPr lang="en-US" sz="882" b="1" dirty="0"/>
            </a:br>
            <a:r>
              <a:rPr lang="en-US" sz="882" b="1" dirty="0"/>
              <a:t>Mortgage Loans</a:t>
            </a:r>
          </a:p>
          <a:p>
            <a:pPr>
              <a:spcAft>
                <a:spcPts val="590"/>
              </a:spcAft>
              <a:defRPr/>
            </a:pPr>
            <a:endParaRPr lang="en-US" sz="882" b="1" dirty="0"/>
          </a:p>
          <a:p>
            <a:pPr>
              <a:spcAft>
                <a:spcPts val="590"/>
              </a:spcAft>
              <a:defRPr/>
            </a:pPr>
            <a:endParaRPr lang="en-US" sz="882" b="1" dirty="0"/>
          </a:p>
          <a:p>
            <a:pPr>
              <a:spcAft>
                <a:spcPts val="1671"/>
              </a:spcAft>
              <a:defRPr/>
            </a:pPr>
            <a:br>
              <a:rPr lang="en-US" sz="882" b="1" dirty="0"/>
            </a:br>
            <a:br>
              <a:rPr lang="en-US" sz="882" b="1" dirty="0"/>
            </a:br>
            <a:r>
              <a:rPr lang="en-US" sz="882" b="1" dirty="0"/>
              <a:t>Other Loans</a:t>
            </a:r>
          </a:p>
          <a:p>
            <a:pPr>
              <a:spcAft>
                <a:spcPts val="590"/>
              </a:spcAft>
              <a:defRPr/>
            </a:pPr>
            <a:endParaRPr lang="en-US" sz="882" b="1" dirty="0"/>
          </a:p>
          <a:p>
            <a:pPr>
              <a:spcAft>
                <a:spcPts val="590"/>
              </a:spcAft>
              <a:defRPr/>
            </a:pPr>
            <a:endParaRPr lang="en-US" sz="882" b="1" dirty="0"/>
          </a:p>
          <a:p>
            <a:pPr>
              <a:spcAft>
                <a:spcPts val="590"/>
              </a:spcAft>
              <a:defRPr/>
            </a:pPr>
            <a:br>
              <a:rPr lang="en-US" sz="882" b="1" dirty="0"/>
            </a:br>
            <a:endParaRPr lang="en-US" sz="882" b="1" dirty="0"/>
          </a:p>
          <a:p>
            <a:pPr>
              <a:spcAft>
                <a:spcPts val="590"/>
              </a:spcAft>
              <a:defRPr/>
            </a:pPr>
            <a:r>
              <a:rPr lang="en-US" sz="1147" b="1" dirty="0"/>
              <a:t>Totals</a:t>
            </a:r>
            <a:endParaRPr lang="en-US" sz="1147" b="1" dirty="0">
              <a:solidFill>
                <a:schemeClr val="accent5"/>
              </a:solidFill>
            </a:endParaRPr>
          </a:p>
        </p:txBody>
      </p:sp>
    </p:spTree>
    <p:extLst>
      <p:ext uri="{BB962C8B-B14F-4D97-AF65-F5344CB8AC3E}">
        <p14:creationId xmlns:p14="http://schemas.microsoft.com/office/powerpoint/2010/main" val="261650551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7"/>
          <p:cNvSpPr>
            <a:spLocks noGrp="1"/>
          </p:cNvSpPr>
          <p:nvPr>
            <p:ph type="title"/>
          </p:nvPr>
        </p:nvSpPr>
        <p:spPr>
          <a:xfrm>
            <a:off x="281180" y="415637"/>
            <a:ext cx="6209828" cy="816557"/>
          </a:xfrm>
        </p:spPr>
        <p:txBody>
          <a:bodyPr/>
          <a:lstStyle/>
          <a:p>
            <a:r>
              <a:rPr lang="en-US" altLang="en-US"/>
              <a:t>Appendix D: </a:t>
            </a:r>
            <a:br>
              <a:rPr lang="en-US" altLang="en-US"/>
            </a:br>
            <a:r>
              <a:rPr lang="en-US" altLang="en-US"/>
              <a:t>Saving and Investing</a:t>
            </a:r>
          </a:p>
        </p:txBody>
      </p:sp>
      <p:sp>
        <p:nvSpPr>
          <p:cNvPr id="68611" name="Text Box 6"/>
          <p:cNvSpPr txBox="1">
            <a:spLocks noChangeArrowheads="1"/>
          </p:cNvSpPr>
          <p:nvPr/>
        </p:nvSpPr>
        <p:spPr bwMode="auto">
          <a:xfrm>
            <a:off x="3611245" y="4713755"/>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pic>
        <p:nvPicPr>
          <p:cNvPr id="8" name="Picture 3" descr="Procastination Cost"/>
          <p:cNvPicPr>
            <a:picLocks noChangeAspect="1" noChangeArrowheads="1"/>
          </p:cNvPicPr>
          <p:nvPr/>
        </p:nvPicPr>
        <p:blipFill>
          <a:blip r:embed="rId2">
            <a:grayscl/>
            <a:extLst>
              <a:ext uri="{28A0092B-C50C-407E-A947-70E740481C1C}">
                <a14:useLocalDpi xmlns:a14="http://schemas.microsoft.com/office/drawing/2010/main" val="0"/>
              </a:ext>
            </a:extLst>
          </a:blip>
          <a:srcRect l="3690" t="15195" r="3758" b="2048"/>
          <a:stretch>
            <a:fillRect/>
          </a:stretch>
        </p:blipFill>
        <p:spPr bwMode="auto">
          <a:xfrm>
            <a:off x="1570632" y="3088730"/>
            <a:ext cx="3950818" cy="4866584"/>
          </a:xfrm>
          <a:prstGeom prst="rect">
            <a:avLst/>
          </a:prstGeom>
          <a:noFill/>
          <a:ln w="222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68613" name="TextBox 8"/>
          <p:cNvSpPr txBox="1">
            <a:spLocks noChangeArrowheads="1"/>
          </p:cNvSpPr>
          <p:nvPr/>
        </p:nvSpPr>
        <p:spPr bwMode="auto">
          <a:xfrm>
            <a:off x="358714" y="1518560"/>
            <a:ext cx="6045574" cy="1483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The Cost of Procrastination</a:t>
            </a:r>
          </a:p>
          <a:p>
            <a:r>
              <a:rPr lang="en-US" altLang="en-US" sz="1412" dirty="0"/>
              <a:t>The longer your money is invested, the more it can grow. Look at how much someone who invested $2,000 a year while she was in her 20s would have when she retired, compared to someone who began saving at age 30 and continued faithfully until age 65. </a:t>
            </a:r>
          </a:p>
          <a:p>
            <a:r>
              <a:rPr lang="en-US" altLang="en-US" sz="1412" dirty="0"/>
              <a:t>This example is based on 9 percent annual interest. </a:t>
            </a:r>
          </a:p>
        </p:txBody>
      </p:sp>
    </p:spTree>
    <p:extLst>
      <p:ext uri="{BB962C8B-B14F-4D97-AF65-F5344CB8AC3E}">
        <p14:creationId xmlns:p14="http://schemas.microsoft.com/office/powerpoint/2010/main" val="15003976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7"/>
          <p:cNvSpPr>
            <a:spLocks noGrp="1"/>
          </p:cNvSpPr>
          <p:nvPr>
            <p:ph type="title"/>
          </p:nvPr>
        </p:nvSpPr>
        <p:spPr>
          <a:xfrm>
            <a:off x="281180" y="415637"/>
            <a:ext cx="6209828" cy="816557"/>
          </a:xfrm>
        </p:spPr>
        <p:txBody>
          <a:bodyPr/>
          <a:lstStyle/>
          <a:p>
            <a:r>
              <a:rPr lang="en-US" altLang="en-US"/>
              <a:t>Appendix E:</a:t>
            </a:r>
            <a:br>
              <a:rPr lang="en-US" altLang="en-US"/>
            </a:br>
            <a:r>
              <a:rPr lang="en-US" altLang="en-US"/>
              <a:t>Couples and Money</a:t>
            </a:r>
          </a:p>
        </p:txBody>
      </p:sp>
      <p:sp>
        <p:nvSpPr>
          <p:cNvPr id="70659" name="Text Placeholder 8"/>
          <p:cNvSpPr txBox="1">
            <a:spLocks/>
          </p:cNvSpPr>
          <p:nvPr/>
        </p:nvSpPr>
        <p:spPr bwMode="auto">
          <a:xfrm>
            <a:off x="406213" y="1656226"/>
            <a:ext cx="6034274" cy="606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235" dirty="0"/>
              <a:t>The number one topic couples fight about is financial issues. Just as individuals have different personality styles, so too do people have individual money personalities. The way money was viewed and handled in one’s family of origin shapes one’s money behavior in adulthood. If money is seen as integral to one’s status, power, control or worth, that will give rise to a different financial focus than money that’s viewed as a source of love and acceptance, a means to an end or a vehicle to charitably share. These are issues that can have deep emotional roots and are best discussed prior to making a commitment.</a:t>
            </a:r>
          </a:p>
          <a:p>
            <a:r>
              <a:rPr lang="en-US" altLang="en-US" sz="1235" dirty="0"/>
              <a:t>It’s recommended that couples look at their financial goals, from short-term (six months to one year), mid-term (one to five years) and long-term (over five years) and make a plan for meeting those goals. Understanding the “why” or motivation behind each goal can help inform alternative plans should any of the goals be unrealistic for the current situation.</a:t>
            </a:r>
          </a:p>
          <a:p>
            <a:r>
              <a:rPr lang="en-US" altLang="en-US" sz="1235" dirty="0"/>
              <a:t>Couples also need to establish a budget or spending plan and determine who will be responsible for what, how financial matters will be handled — joint accounts, independent accounts or a combination of the two — and how much each person can spend on one item before needing to consult with his or her partner. Many experts advocate for each person in a couple to have some financial autonomy so each doesn’t have to consult with the other around every spending decision. Many experts also advocate for individuals having their own credit cards to build their individual credit histories. Couples are encouraged to “pay themselves first” — put money into a savings plan for those aforementioned goals — as part of that spending plan.</a:t>
            </a:r>
          </a:p>
          <a:p>
            <a:r>
              <a:rPr lang="en-US" altLang="en-US" sz="1235" dirty="0"/>
              <a:t>Additionally, couples need to have regular, ongoing conversations around money. Are you still on track? Have there been changes in your family status? Your goals? Your career path? Your job(s)? What kind of compromises are needed? How is the economy impacting your goals and your current financial situation? Do you need to cut back? If so, where?</a:t>
            </a:r>
          </a:p>
          <a:p>
            <a:r>
              <a:rPr lang="en-US" altLang="en-US" sz="1235" dirty="0"/>
              <a:t>Communicate about financial issues. Accept that everyone handles money differently and that it can be an emotional issue. Set financial goals together. Create a spending plan and determine who will manage the finances. Keep communicating.</a:t>
            </a:r>
          </a:p>
        </p:txBody>
      </p:sp>
    </p:spTree>
    <p:extLst>
      <p:ext uri="{BB962C8B-B14F-4D97-AF65-F5344CB8AC3E}">
        <p14:creationId xmlns:p14="http://schemas.microsoft.com/office/powerpoint/2010/main" val="303909974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81180" y="415637"/>
            <a:ext cx="6209828" cy="816557"/>
          </a:xfrm>
        </p:spPr>
        <p:txBody>
          <a:bodyPr/>
          <a:lstStyle/>
          <a:p>
            <a:r>
              <a:rPr lang="en-US" altLang="en-US"/>
              <a:t>Challenges</a:t>
            </a:r>
          </a:p>
        </p:txBody>
      </p:sp>
      <p:sp>
        <p:nvSpPr>
          <p:cNvPr id="16387" name="Text Placeholder 10"/>
          <p:cNvSpPr txBox="1">
            <a:spLocks/>
          </p:cNvSpPr>
          <p:nvPr/>
        </p:nvSpPr>
        <p:spPr bwMode="auto">
          <a:xfrm>
            <a:off x="397671" y="1544347"/>
            <a:ext cx="1543050" cy="2131412"/>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588" b="1" dirty="0">
                <a:solidFill>
                  <a:schemeClr val="bg1"/>
                </a:solidFill>
              </a:rPr>
              <a:t>What have some of your challenges been in managing your finances?</a:t>
            </a:r>
          </a:p>
          <a:p>
            <a:pPr>
              <a:spcBef>
                <a:spcPct val="0"/>
              </a:spcBef>
              <a:spcAft>
                <a:spcPts val="590"/>
              </a:spcAft>
              <a:buClr>
                <a:schemeClr val="tx2"/>
              </a:buClr>
              <a:buSzTx/>
            </a:pPr>
            <a:endParaRPr lang="en-US" altLang="en-US" sz="2206" b="1" dirty="0">
              <a:solidFill>
                <a:schemeClr val="bg1"/>
              </a:solidFill>
            </a:endParaRPr>
          </a:p>
        </p:txBody>
      </p:sp>
      <p:sp>
        <p:nvSpPr>
          <p:cNvPr id="16388" name="Text Placeholder 12"/>
          <p:cNvSpPr txBox="1">
            <a:spLocks/>
          </p:cNvSpPr>
          <p:nvPr/>
        </p:nvSpPr>
        <p:spPr bwMode="auto">
          <a:xfrm>
            <a:off x="2043114" y="1544347"/>
            <a:ext cx="4408673" cy="220388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0"/>
              </a:spcAft>
              <a:buClr>
                <a:schemeClr val="tx2"/>
              </a:buClr>
              <a:buSzTx/>
            </a:pPr>
            <a:r>
              <a:rPr lang="en-US" altLang="en-US" sz="1412">
                <a:solidFill>
                  <a:schemeClr val="tx1"/>
                </a:solidFill>
              </a:rPr>
              <a:t> </a:t>
            </a:r>
          </a:p>
          <a:p>
            <a:pPr>
              <a:spcBef>
                <a:spcPct val="0"/>
              </a:spcBef>
              <a:spcAft>
                <a:spcPts val="590"/>
              </a:spcAft>
              <a:buClr>
                <a:schemeClr val="tx2"/>
              </a:buClr>
              <a:buSzTx/>
              <a:buFont typeface="Wingdings" pitchFamily="2" charset="2"/>
              <a:buChar char="§"/>
            </a:pPr>
            <a:endParaRPr lang="en-US" altLang="en-US" sz="1412">
              <a:solidFill>
                <a:schemeClr val="tx1"/>
              </a:solidFill>
            </a:endParaRPr>
          </a:p>
        </p:txBody>
      </p:sp>
      <p:sp>
        <p:nvSpPr>
          <p:cNvPr id="16389" name="Text Placeholder 10"/>
          <p:cNvSpPr txBox="1">
            <a:spLocks/>
          </p:cNvSpPr>
          <p:nvPr/>
        </p:nvSpPr>
        <p:spPr bwMode="auto">
          <a:xfrm>
            <a:off x="397671" y="3893555"/>
            <a:ext cx="1543050" cy="1313219"/>
          </a:xfrm>
          <a:prstGeom prst="rect">
            <a:avLst/>
          </a:prstGeom>
          <a:solidFill>
            <a:schemeClr val="accent2"/>
          </a:solidFill>
          <a:ln w="9525">
            <a:solidFill>
              <a:schemeClr val="bg2"/>
            </a:solidFill>
            <a:miter lim="800000"/>
            <a:headEnd/>
            <a:tailEnd/>
          </a:ln>
        </p:spPr>
        <p:txBody>
          <a:bodyPr lIns="89896" tIns="89896" rIns="89896" bIns="89896"/>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588" b="1" dirty="0">
                <a:solidFill>
                  <a:schemeClr val="bg1"/>
                </a:solidFill>
              </a:rPr>
              <a:t>Good financial planning includes:</a:t>
            </a:r>
          </a:p>
          <a:p>
            <a:pPr>
              <a:spcBef>
                <a:spcPct val="0"/>
              </a:spcBef>
              <a:spcAft>
                <a:spcPts val="590"/>
              </a:spcAft>
              <a:buClr>
                <a:schemeClr val="tx2"/>
              </a:buClr>
              <a:buSzTx/>
            </a:pPr>
            <a:endParaRPr lang="en-US" altLang="en-US" sz="2206" b="1" dirty="0">
              <a:solidFill>
                <a:schemeClr val="bg1"/>
              </a:solidFill>
            </a:endParaRPr>
          </a:p>
        </p:txBody>
      </p:sp>
      <p:sp>
        <p:nvSpPr>
          <p:cNvPr id="16390" name="Text Placeholder 12"/>
          <p:cNvSpPr txBox="1">
            <a:spLocks/>
          </p:cNvSpPr>
          <p:nvPr/>
        </p:nvSpPr>
        <p:spPr bwMode="auto">
          <a:xfrm>
            <a:off x="2043114" y="3893555"/>
            <a:ext cx="4408673" cy="3989154"/>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0682" rIns="89896" bIns="80682"/>
          <a:lstStyle>
            <a:lvl1pPr marL="342900" indent="-3429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1770"/>
              </a:spcAft>
              <a:buClr>
                <a:schemeClr val="tx2"/>
              </a:buClr>
              <a:buSzTx/>
              <a:buFontTx/>
              <a:buAutoNum type="arabicPeriod"/>
            </a:pPr>
            <a:r>
              <a:rPr lang="en-US" altLang="en-US" sz="1412" dirty="0">
                <a:solidFill>
                  <a:srgbClr val="646D72"/>
                </a:solidFill>
              </a:rPr>
              <a:t>  </a:t>
            </a:r>
          </a:p>
          <a:p>
            <a:pPr>
              <a:spcBef>
                <a:spcPct val="0"/>
              </a:spcBef>
              <a:spcAft>
                <a:spcPts val="590"/>
              </a:spcAft>
              <a:buClr>
                <a:schemeClr val="tx2"/>
              </a:buClr>
              <a:buSzTx/>
              <a:buFontTx/>
              <a:buAutoNum type="arabicPeriod"/>
            </a:pPr>
            <a:endParaRPr lang="en-US" altLang="en-US" sz="1412" dirty="0">
              <a:solidFill>
                <a:srgbClr val="646D72"/>
              </a:solidFill>
            </a:endParaRPr>
          </a:p>
        </p:txBody>
      </p:sp>
    </p:spTree>
    <p:extLst>
      <p:ext uri="{BB962C8B-B14F-4D97-AF65-F5344CB8AC3E}">
        <p14:creationId xmlns:p14="http://schemas.microsoft.com/office/powerpoint/2010/main" val="1328677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81180" y="415637"/>
            <a:ext cx="6209828" cy="816557"/>
          </a:xfrm>
        </p:spPr>
        <p:txBody>
          <a:bodyPr/>
          <a:lstStyle/>
          <a:p>
            <a:r>
              <a:rPr lang="en-US" altLang="en-US"/>
              <a:t>Assess Your Finances </a:t>
            </a:r>
          </a:p>
        </p:txBody>
      </p:sp>
      <p:sp>
        <p:nvSpPr>
          <p:cNvPr id="18435" name="Text Placeholder 8"/>
          <p:cNvSpPr txBox="1">
            <a:spLocks/>
          </p:cNvSpPr>
          <p:nvPr/>
        </p:nvSpPr>
        <p:spPr bwMode="auto">
          <a:xfrm>
            <a:off x="406213" y="1872784"/>
            <a:ext cx="6045574" cy="253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Cash flow analysis</a:t>
            </a:r>
            <a:br>
              <a:rPr lang="en-US" altLang="en-US" sz="1412" dirty="0"/>
            </a:br>
            <a:r>
              <a:rPr lang="en-US" altLang="en-US" sz="1412" dirty="0"/>
              <a:t>Vital to determine the resources available to fund your goals.               </a:t>
            </a:r>
          </a:p>
          <a:p>
            <a:endParaRPr lang="en-US" altLang="en-US" sz="1412" dirty="0"/>
          </a:p>
          <a:p>
            <a:r>
              <a:rPr lang="en-US" altLang="en-US" sz="1412" b="1" dirty="0"/>
              <a:t>Net worth</a:t>
            </a:r>
            <a:br>
              <a:rPr lang="en-US" altLang="en-US" sz="1412" dirty="0"/>
            </a:br>
            <a:r>
              <a:rPr lang="en-US" altLang="en-US" sz="1412" dirty="0"/>
              <a:t>Equals the value of what you own, less what you owe. A net worth analysis is critical for insurance and estate planning.</a:t>
            </a:r>
          </a:p>
          <a:p>
            <a:endParaRPr lang="en-US" altLang="en-US" sz="1412" dirty="0"/>
          </a:p>
          <a:p>
            <a:r>
              <a:rPr lang="en-US" altLang="en-US" sz="1412" b="1" dirty="0"/>
              <a:t>An emergency fund</a:t>
            </a:r>
            <a:br>
              <a:rPr lang="en-US" altLang="en-US" sz="1412" dirty="0"/>
            </a:br>
            <a:r>
              <a:rPr lang="en-US" altLang="en-US" sz="1412" dirty="0"/>
              <a:t>Essential for addressing the unexpected. Your fund should be able to cover three to six months of living expenses.</a:t>
            </a:r>
          </a:p>
        </p:txBody>
      </p:sp>
    </p:spTree>
    <p:extLst>
      <p:ext uri="{BB962C8B-B14F-4D97-AF65-F5344CB8AC3E}">
        <p14:creationId xmlns:p14="http://schemas.microsoft.com/office/powerpoint/2010/main" val="395504081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1180" y="415637"/>
            <a:ext cx="6209828" cy="816557"/>
          </a:xfrm>
        </p:spPr>
        <p:txBody>
          <a:bodyPr/>
          <a:lstStyle/>
          <a:p>
            <a:r>
              <a:rPr lang="en-US" altLang="en-US"/>
              <a:t>Setting Financial Goals</a:t>
            </a:r>
          </a:p>
        </p:txBody>
      </p:sp>
      <p:sp>
        <p:nvSpPr>
          <p:cNvPr id="20483" name="Text Placeholder 8"/>
          <p:cNvSpPr txBox="1">
            <a:spLocks/>
          </p:cNvSpPr>
          <p:nvPr/>
        </p:nvSpPr>
        <p:spPr bwMode="auto">
          <a:xfrm>
            <a:off x="406214" y="1869983"/>
            <a:ext cx="6045574" cy="5947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Why is it important to have financial goals?</a:t>
            </a:r>
          </a:p>
          <a:p>
            <a:br>
              <a:rPr lang="en-US" altLang="en-US" sz="1412" dirty="0">
                <a:solidFill>
                  <a:schemeClr val="tx1"/>
                </a:solidFill>
                <a:latin typeface="ＭＳ Ｐゴシック"/>
              </a:rPr>
            </a:br>
            <a:endParaRPr lang="en-US" altLang="en-US" sz="1412" dirty="0"/>
          </a:p>
          <a:p>
            <a:r>
              <a:rPr lang="en-US" altLang="en-US" sz="1412" b="1" dirty="0"/>
              <a:t>What’s really important to you?</a:t>
            </a:r>
          </a:p>
          <a:p>
            <a:br>
              <a:rPr lang="en-US" altLang="en-US" sz="1412" dirty="0">
                <a:solidFill>
                  <a:schemeClr val="tx1"/>
                </a:solidFill>
                <a:latin typeface="ＭＳ Ｐゴシック"/>
              </a:rPr>
            </a:br>
            <a:endParaRPr lang="en-US" altLang="en-US" sz="1412" dirty="0"/>
          </a:p>
          <a:p>
            <a:r>
              <a:rPr lang="en-US" altLang="en-US" sz="1412" b="1" dirty="0"/>
              <a:t>How can you use your income to provide the greatest satisfaction? </a:t>
            </a:r>
          </a:p>
          <a:p>
            <a:br>
              <a:rPr lang="en-US" altLang="en-US" sz="1412" dirty="0">
                <a:solidFill>
                  <a:schemeClr val="tx1"/>
                </a:solidFill>
                <a:latin typeface="ＭＳ Ｐゴシック"/>
              </a:rPr>
            </a:br>
            <a:endParaRPr lang="en-US" altLang="en-US" sz="1412" dirty="0"/>
          </a:p>
          <a:p>
            <a:r>
              <a:rPr lang="en-US" altLang="en-US" sz="1412" b="1" dirty="0"/>
              <a:t>What are some of your goals?</a:t>
            </a:r>
            <a:br>
              <a:rPr lang="en-US" altLang="en-US" sz="1412" dirty="0">
                <a:solidFill>
                  <a:schemeClr val="tx1"/>
                </a:solidFill>
                <a:latin typeface="ＭＳ Ｐゴシック"/>
              </a:rPr>
            </a:br>
            <a:r>
              <a:rPr lang="en-US" altLang="en-US" sz="1412" dirty="0"/>
              <a:t>(An example of a goal might be to save 10 percent of your net pay from every pay check.)</a:t>
            </a:r>
          </a:p>
          <a:p>
            <a:br>
              <a:rPr lang="en-US" altLang="en-US" sz="1412" dirty="0">
                <a:solidFill>
                  <a:schemeClr val="tx1"/>
                </a:solidFill>
                <a:latin typeface="ＭＳ Ｐゴシック"/>
              </a:rPr>
            </a:br>
            <a:endParaRPr lang="en-US" altLang="en-US" sz="1412" dirty="0"/>
          </a:p>
          <a:p>
            <a:r>
              <a:rPr lang="en-US" altLang="en-US" sz="1412" b="1" dirty="0"/>
              <a:t>Use the worksheet on the following page to determine your </a:t>
            </a:r>
            <a:br>
              <a:rPr lang="en-US" altLang="en-US" sz="1412" b="1" dirty="0">
                <a:solidFill>
                  <a:schemeClr val="tx1"/>
                </a:solidFill>
                <a:latin typeface="ＭＳ Ｐゴシック"/>
              </a:rPr>
            </a:br>
            <a:r>
              <a:rPr lang="en-US" altLang="en-US" sz="1412" b="1" dirty="0"/>
              <a:t>financial goals</a:t>
            </a:r>
            <a:br>
              <a:rPr lang="en-US" altLang="en-US" sz="1412" dirty="0">
                <a:solidFill>
                  <a:schemeClr val="tx1"/>
                </a:solidFill>
                <a:latin typeface="ＭＳ Ｐゴシック"/>
              </a:rPr>
            </a:br>
            <a:r>
              <a:rPr lang="en-US" altLang="en-US" sz="1412" dirty="0"/>
              <a:t>Make sure the financial goals you set are SMART goals:</a:t>
            </a:r>
          </a:p>
          <a:p>
            <a:pPr lvl="1"/>
            <a:r>
              <a:rPr lang="en-US" altLang="en-US" sz="1412" b="1" dirty="0"/>
              <a:t>S</a:t>
            </a:r>
            <a:r>
              <a:rPr lang="en-US" altLang="en-US" sz="1412" dirty="0"/>
              <a:t>pecific</a:t>
            </a:r>
            <a:r>
              <a:rPr lang="en-US" altLang="en-US" sz="1412" dirty="0">
                <a:cs typeface="Arial"/>
              </a:rPr>
              <a:t>.</a:t>
            </a:r>
          </a:p>
          <a:p>
            <a:pPr lvl="1"/>
            <a:r>
              <a:rPr lang="en-US" altLang="en-US" sz="1412" b="1" dirty="0"/>
              <a:t>M</a:t>
            </a:r>
            <a:r>
              <a:rPr lang="en-US" altLang="en-US" sz="1412" dirty="0"/>
              <a:t>easurable, in terms of dollars</a:t>
            </a:r>
            <a:r>
              <a:rPr lang="en-US" altLang="en-US" sz="1412" dirty="0">
                <a:cs typeface="Arial"/>
              </a:rPr>
              <a:t>.</a:t>
            </a:r>
          </a:p>
          <a:p>
            <a:pPr lvl="1"/>
            <a:r>
              <a:rPr lang="en-US" altLang="en-US" sz="1412" b="1" dirty="0"/>
              <a:t>A</a:t>
            </a:r>
            <a:r>
              <a:rPr lang="en-US" altLang="en-US" sz="1412" dirty="0"/>
              <a:t>ttainable or achievable</a:t>
            </a:r>
            <a:r>
              <a:rPr lang="en-US" altLang="en-US" sz="1412" dirty="0">
                <a:cs typeface="Arial"/>
              </a:rPr>
              <a:t>.</a:t>
            </a:r>
          </a:p>
          <a:p>
            <a:pPr lvl="1"/>
            <a:r>
              <a:rPr lang="en-US" altLang="en-US" sz="1412" b="1" dirty="0"/>
              <a:t>R</a:t>
            </a:r>
            <a:r>
              <a:rPr lang="en-US" altLang="en-US" sz="1412" dirty="0"/>
              <a:t>ealistic</a:t>
            </a:r>
            <a:r>
              <a:rPr lang="en-US" altLang="en-US" sz="1412" dirty="0">
                <a:cs typeface="Arial"/>
              </a:rPr>
              <a:t>.</a:t>
            </a:r>
          </a:p>
          <a:p>
            <a:pPr lvl="1"/>
            <a:r>
              <a:rPr lang="en-US" altLang="en-US" sz="1412" b="1" dirty="0"/>
              <a:t>T</a:t>
            </a:r>
            <a:r>
              <a:rPr lang="en-US" altLang="en-US" sz="1412" dirty="0"/>
              <a:t>ime-specific</a:t>
            </a:r>
            <a:r>
              <a:rPr lang="en-US" altLang="en-US" sz="1412" dirty="0">
                <a:cs typeface="Arial"/>
              </a:rPr>
              <a:t>.</a:t>
            </a:r>
          </a:p>
        </p:txBody>
      </p:sp>
    </p:spTree>
    <p:extLst>
      <p:ext uri="{BB962C8B-B14F-4D97-AF65-F5344CB8AC3E}">
        <p14:creationId xmlns:p14="http://schemas.microsoft.com/office/powerpoint/2010/main" val="371367591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7"/>
          <p:cNvSpPr>
            <a:spLocks noGrp="1"/>
          </p:cNvSpPr>
          <p:nvPr>
            <p:ph type="title"/>
          </p:nvPr>
        </p:nvSpPr>
        <p:spPr>
          <a:xfrm>
            <a:off x="281180" y="415637"/>
            <a:ext cx="6209828" cy="816557"/>
          </a:xfrm>
        </p:spPr>
        <p:txBody>
          <a:bodyPr/>
          <a:lstStyle/>
          <a:p>
            <a:r>
              <a:rPr lang="en-US" altLang="en-US"/>
              <a:t>Life Stages</a:t>
            </a:r>
          </a:p>
        </p:txBody>
      </p:sp>
      <p:sp>
        <p:nvSpPr>
          <p:cNvPr id="22531" name="Text Placeholder 8"/>
          <p:cNvSpPr txBox="1">
            <a:spLocks/>
          </p:cNvSpPr>
          <p:nvPr/>
        </p:nvSpPr>
        <p:spPr bwMode="auto">
          <a:xfrm>
            <a:off x="406213" y="1872783"/>
            <a:ext cx="6045574" cy="3288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Make financial goals personal, for example:</a:t>
            </a:r>
          </a:p>
          <a:p>
            <a:pPr lvl="1"/>
            <a:r>
              <a:rPr lang="en-US" altLang="en-US" sz="1412" dirty="0"/>
              <a:t>Establish credit; maintain a good payment record</a:t>
            </a:r>
            <a:r>
              <a:rPr lang="en-US" altLang="en-US" sz="1412" dirty="0">
                <a:cs typeface="Arial"/>
              </a:rPr>
              <a:t>.</a:t>
            </a:r>
          </a:p>
          <a:p>
            <a:pPr lvl="1"/>
            <a:r>
              <a:rPr lang="en-US" altLang="en-US" sz="1412" dirty="0"/>
              <a:t>Learn about investing; set up an automatic savings program</a:t>
            </a:r>
            <a:r>
              <a:rPr lang="en-US" altLang="en-US" sz="1412" dirty="0">
                <a:cs typeface="Arial"/>
              </a:rPr>
              <a:t>.</a:t>
            </a:r>
          </a:p>
          <a:p>
            <a:pPr lvl="1"/>
            <a:r>
              <a:rPr lang="en-US" altLang="en-US" sz="1412" dirty="0"/>
              <a:t>Have adequate insurance coverage</a:t>
            </a:r>
            <a:r>
              <a:rPr lang="en-US" altLang="en-US" sz="1412" dirty="0">
                <a:cs typeface="Arial"/>
              </a:rPr>
              <a:t>.</a:t>
            </a:r>
          </a:p>
          <a:p>
            <a:pPr lvl="1"/>
            <a:r>
              <a:rPr lang="en-US" altLang="en-US" sz="1412" dirty="0"/>
              <a:t>Begin investing for children’s education</a:t>
            </a:r>
            <a:r>
              <a:rPr lang="en-US" altLang="en-US" sz="1412" dirty="0">
                <a:cs typeface="Arial"/>
              </a:rPr>
              <a:t>.</a:t>
            </a:r>
          </a:p>
          <a:p>
            <a:pPr lvl="1"/>
            <a:r>
              <a:rPr lang="en-US" altLang="en-US" sz="1412" dirty="0"/>
              <a:t>Keep credit under control. Avoid finance charges/annual fees</a:t>
            </a:r>
            <a:r>
              <a:rPr lang="en-US" altLang="en-US" sz="1412" dirty="0">
                <a:cs typeface="Arial"/>
              </a:rPr>
              <a:t>.</a:t>
            </a:r>
          </a:p>
          <a:p>
            <a:pPr lvl="1"/>
            <a:r>
              <a:rPr lang="en-US" altLang="en-US" sz="1412" dirty="0"/>
              <a:t>Look for investments/savings to shelter income</a:t>
            </a:r>
            <a:r>
              <a:rPr lang="en-US" altLang="en-US" sz="1412" dirty="0">
                <a:cs typeface="Arial"/>
              </a:rPr>
              <a:t>.</a:t>
            </a:r>
          </a:p>
          <a:p>
            <a:pPr lvl="1"/>
            <a:r>
              <a:rPr lang="en-US" altLang="en-US" sz="1412" dirty="0"/>
              <a:t>Begin retirement planning</a:t>
            </a:r>
            <a:r>
              <a:rPr lang="en-US" altLang="en-US" sz="1412" dirty="0">
                <a:cs typeface="Arial"/>
              </a:rPr>
              <a:t>.</a:t>
            </a:r>
          </a:p>
          <a:p>
            <a:pPr lvl="1"/>
            <a:r>
              <a:rPr lang="en-US" altLang="en-US" sz="1412" dirty="0"/>
              <a:t>Review will/estate plans</a:t>
            </a:r>
            <a:r>
              <a:rPr lang="en-US" altLang="en-US" sz="1412" dirty="0">
                <a:cs typeface="Arial"/>
              </a:rPr>
              <a:t>.</a:t>
            </a:r>
          </a:p>
          <a:p>
            <a:pPr lvl="1"/>
            <a:r>
              <a:rPr lang="en-US" altLang="en-US" sz="1412" dirty="0"/>
              <a:t>Switch a portion of investments to low risk</a:t>
            </a:r>
            <a:r>
              <a:rPr lang="en-US" altLang="en-US" sz="1412" dirty="0">
                <a:cs typeface="Arial"/>
              </a:rPr>
              <a:t>.</a:t>
            </a:r>
          </a:p>
          <a:p>
            <a:pPr lvl="1"/>
            <a:r>
              <a:rPr lang="en-US" altLang="en-US" sz="1412" dirty="0"/>
              <a:t>Research reverse mortgages as possible income supplement</a:t>
            </a:r>
            <a:r>
              <a:rPr lang="en-US" altLang="en-US" sz="1412" dirty="0">
                <a:cs typeface="Arial"/>
              </a:rPr>
              <a:t>.</a:t>
            </a:r>
          </a:p>
        </p:txBody>
      </p:sp>
    </p:spTree>
    <p:extLst>
      <p:ext uri="{BB962C8B-B14F-4D97-AF65-F5344CB8AC3E}">
        <p14:creationId xmlns:p14="http://schemas.microsoft.com/office/powerpoint/2010/main" val="314724839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9"/>
          <p:cNvSpPr>
            <a:spLocks noGrp="1"/>
          </p:cNvSpPr>
          <p:nvPr>
            <p:ph type="title"/>
          </p:nvPr>
        </p:nvSpPr>
        <p:spPr>
          <a:xfrm>
            <a:off x="281180" y="415637"/>
            <a:ext cx="6209828" cy="816557"/>
          </a:xfrm>
        </p:spPr>
        <p:txBody>
          <a:bodyPr/>
          <a:lstStyle/>
          <a:p>
            <a:r>
              <a:rPr lang="en-US" altLang="en-US"/>
              <a:t>Budget Guidelines</a:t>
            </a:r>
          </a:p>
        </p:txBody>
      </p:sp>
      <p:sp>
        <p:nvSpPr>
          <p:cNvPr id="24579" name="Text Placeholder 8"/>
          <p:cNvSpPr txBox="1">
            <a:spLocks/>
          </p:cNvSpPr>
          <p:nvPr/>
        </p:nvSpPr>
        <p:spPr bwMode="auto">
          <a:xfrm>
            <a:off x="384176" y="1868955"/>
            <a:ext cx="6067611"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How does your budget measure up against this recommendation?</a:t>
            </a:r>
          </a:p>
        </p:txBody>
      </p:sp>
      <p:graphicFrame>
        <p:nvGraphicFramePr>
          <p:cNvPr id="3" name="Chart 15"/>
          <p:cNvGraphicFramePr>
            <a:graphicFrameLocks/>
          </p:cNvGraphicFramePr>
          <p:nvPr/>
        </p:nvGraphicFramePr>
        <p:xfrm>
          <a:off x="-48839" y="2259106"/>
          <a:ext cx="6757241" cy="57056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799996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9"/>
          <p:cNvSpPr>
            <a:spLocks noGrp="1"/>
          </p:cNvSpPr>
          <p:nvPr>
            <p:ph type="title"/>
          </p:nvPr>
        </p:nvSpPr>
        <p:spPr>
          <a:xfrm>
            <a:off x="281180" y="415637"/>
            <a:ext cx="6209828" cy="816557"/>
          </a:xfrm>
        </p:spPr>
        <p:txBody>
          <a:bodyPr/>
          <a:lstStyle/>
          <a:p>
            <a:r>
              <a:rPr lang="en-US" altLang="en-US"/>
              <a:t>Designing Your Spending Plan</a:t>
            </a:r>
          </a:p>
        </p:txBody>
      </p:sp>
      <p:sp>
        <p:nvSpPr>
          <p:cNvPr id="26627" name="Text Placeholder 8"/>
          <p:cNvSpPr txBox="1">
            <a:spLocks/>
          </p:cNvSpPr>
          <p:nvPr/>
        </p:nvSpPr>
        <p:spPr bwMode="auto">
          <a:xfrm>
            <a:off x="406213" y="1869982"/>
            <a:ext cx="6045574" cy="1662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Use the worksheets in the packet to help answer the </a:t>
            </a:r>
            <a:br>
              <a:rPr lang="en-US" altLang="en-US" sz="1412" b="1" dirty="0"/>
            </a:br>
            <a:r>
              <a:rPr lang="en-US" altLang="en-US" sz="1412" b="1" dirty="0"/>
              <a:t>following questions:</a:t>
            </a:r>
          </a:p>
          <a:p>
            <a:pPr lvl="1"/>
            <a:r>
              <a:rPr lang="en-US" altLang="en-US" sz="1412" dirty="0"/>
              <a:t>How much do you need to save each month to meet your goals?</a:t>
            </a:r>
          </a:p>
          <a:p>
            <a:pPr lvl="1"/>
            <a:r>
              <a:rPr lang="en-US" altLang="en-US" sz="1412" dirty="0"/>
              <a:t>What can you do if you’re living “in the red” or in debt?</a:t>
            </a:r>
          </a:p>
          <a:p>
            <a:pPr lvl="1"/>
            <a:r>
              <a:rPr lang="en-US" altLang="en-US" sz="1412" dirty="0"/>
              <a:t>Where’s your money going?</a:t>
            </a:r>
          </a:p>
          <a:p>
            <a:pPr lvl="1"/>
            <a:r>
              <a:rPr lang="en-US" altLang="en-US" sz="1412" dirty="0"/>
              <a:t>Have you included information for the entire family?</a:t>
            </a:r>
          </a:p>
        </p:txBody>
      </p:sp>
    </p:spTree>
    <p:extLst>
      <p:ext uri="{BB962C8B-B14F-4D97-AF65-F5344CB8AC3E}">
        <p14:creationId xmlns:p14="http://schemas.microsoft.com/office/powerpoint/2010/main" val="75366486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F6A2A1-03B6-4736-BCD5-431C63606D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67CE2E-6CAF-4B17-B2CA-CE90E51A021B}">
  <ds:schemaRefs>
    <ds:schemaRef ds:uri="http://schemas.microsoft.com/sharepoint/v3/contenttype/forms"/>
  </ds:schemaRefs>
</ds:datastoreItem>
</file>

<file path=customXml/itemProps3.xml><?xml version="1.0" encoding="utf-8"?>
<ds:datastoreItem xmlns:ds="http://schemas.openxmlformats.org/officeDocument/2006/customXml" ds:itemID="{EB775BB8-4EDC-4DC3-9989-6ECC8FB7E121}">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21332</TotalTime>
  <Words>3138</Words>
  <Application>Microsoft Office PowerPoint</Application>
  <PresentationFormat>On-screen Show (4:3)</PresentationFormat>
  <Paragraphs>424</Paragraphs>
  <Slides>35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ＭＳ Ｐゴシック</vt:lpstr>
      <vt:lpstr>Arial</vt:lpstr>
      <vt:lpstr>Calibri</vt:lpstr>
      <vt:lpstr>Georgia</vt:lpstr>
      <vt:lpstr>System Font Regular</vt:lpstr>
      <vt:lpstr>Wingdings</vt:lpstr>
      <vt:lpstr>Master Theme</vt:lpstr>
      <vt:lpstr>How To Manage  Your Finances</vt:lpstr>
      <vt:lpstr>The Program</vt:lpstr>
      <vt:lpstr>Learning Points</vt:lpstr>
      <vt:lpstr>Challenges</vt:lpstr>
      <vt:lpstr>Assess Your Finances </vt:lpstr>
      <vt:lpstr>Setting Financial Goals</vt:lpstr>
      <vt:lpstr>Life Stages</vt:lpstr>
      <vt:lpstr>Budget Guidelines</vt:lpstr>
      <vt:lpstr>Designing Your Spending Plan</vt:lpstr>
      <vt:lpstr>Managing Your  Cash Flow</vt:lpstr>
      <vt:lpstr>Managing Your  Cash Flow</vt:lpstr>
      <vt:lpstr>Credit Trouble</vt:lpstr>
      <vt:lpstr>Your Credit Report</vt:lpstr>
      <vt:lpstr>Financial Emergencies</vt:lpstr>
      <vt:lpstr>Financial Emergencies</vt:lpstr>
      <vt:lpstr>Financial Emergencies</vt:lpstr>
      <vt:lpstr>Saving and Investing</vt:lpstr>
      <vt:lpstr>Saving and Investing</vt:lpstr>
      <vt:lpstr>How Much Do I Need to Save?</vt:lpstr>
      <vt:lpstr>How Much Do I Need to Save?</vt:lpstr>
      <vt:lpstr>Choosing an Investment Professional</vt:lpstr>
      <vt:lpstr>Certificates of Deposit (CDs)</vt:lpstr>
      <vt:lpstr>The CD Ladder</vt:lpstr>
      <vt:lpstr>Other Options</vt:lpstr>
      <vt:lpstr>Other Options</vt:lpstr>
      <vt:lpstr>Managing Your Retirement Plan</vt:lpstr>
      <vt:lpstr>Insurance: Protecting Your Assets</vt:lpstr>
      <vt:lpstr>Estate Planning</vt:lpstr>
      <vt:lpstr>Make Your Action Plan</vt:lpstr>
      <vt:lpstr>About Professional Support</vt:lpstr>
      <vt:lpstr>Appendix A:  Assessing Your Financial Situation</vt:lpstr>
      <vt:lpstr>Appendix B: Setting Financial Goals</vt:lpstr>
      <vt:lpstr>Appendix C:  Credit Evaluation Worksheet</vt:lpstr>
      <vt:lpstr>Appendix D:  Saving and Investing</vt:lpstr>
      <vt:lpstr>Appendix E: Couples and Money</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Manage Your Finances</dc:title>
  <dc:creator>Janice Nelson</dc:creator>
  <cp:lastModifiedBy>Janice Nelson</cp:lastModifiedBy>
  <cp:revision>384</cp:revision>
  <cp:lastPrinted>2018-11-16T21:13:06Z</cp:lastPrinted>
  <dcterms:created xsi:type="dcterms:W3CDTF">2010-06-15T23:09:07Z</dcterms:created>
  <dcterms:modified xsi:type="dcterms:W3CDTF">2022-08-03T13:01:20Z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111100</vt:r8>
  </property>
</Properties>
</file>