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50" r:id="rId4"/>
  </p:sldMasterIdLst>
  <p:notesMasterIdLst>
    <p:notesMasterId r:id="rId26"/>
  </p:notesMasterIdLst>
  <p:handoutMasterIdLst>
    <p:handoutMasterId r:id="rId27"/>
  </p:handoutMasterIdLst>
  <p:sldIdLst>
    <p:sldId id="280" r:id="rId5"/>
    <p:sldId id="284" r:id="rId6"/>
    <p:sldId id="286" r:id="rId7"/>
    <p:sldId id="327" r:id="rId8"/>
    <p:sldId id="298" r:id="rId9"/>
    <p:sldId id="323" r:id="rId10"/>
    <p:sldId id="324" r:id="rId11"/>
    <p:sldId id="328" r:id="rId12"/>
    <p:sldId id="344" r:id="rId13"/>
    <p:sldId id="343" r:id="rId14"/>
    <p:sldId id="330" r:id="rId15"/>
    <p:sldId id="341" r:id="rId16"/>
    <p:sldId id="342" r:id="rId17"/>
    <p:sldId id="340" r:id="rId18"/>
    <p:sldId id="339" r:id="rId19"/>
    <p:sldId id="334" r:id="rId20"/>
    <p:sldId id="329" r:id="rId21"/>
    <p:sldId id="336" r:id="rId22"/>
    <p:sldId id="290" r:id="rId23"/>
    <p:sldId id="288" r:id="rId24"/>
    <p:sldId id="307" r:id="rId25"/>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82" autoAdjust="0"/>
    <p:restoredTop sz="96594" autoAdjust="0"/>
  </p:normalViewPr>
  <p:slideViewPr>
    <p:cSldViewPr snapToGrid="0">
      <p:cViewPr varScale="1">
        <p:scale>
          <a:sx n="78" d="100"/>
          <a:sy n="78" d="100"/>
        </p:scale>
        <p:origin x="3276" y="114"/>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0" d="100"/>
        <a:sy n="40"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7/11/2023</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7/11/2023</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41832">
              <a:spcBef>
                <a:spcPct val="30000"/>
              </a:spcBef>
              <a:defRPr sz="1200">
                <a:solidFill>
                  <a:schemeClr val="tx1"/>
                </a:solidFill>
                <a:latin typeface="Times New Roman" pitchFamily="18" charset="0"/>
              </a:defRPr>
            </a:lvl1pPr>
            <a:lvl2pPr marL="751896" indent="-288828" defTabSz="941832">
              <a:spcBef>
                <a:spcPct val="30000"/>
              </a:spcBef>
              <a:defRPr sz="1200">
                <a:solidFill>
                  <a:schemeClr val="tx1"/>
                </a:solidFill>
                <a:latin typeface="Times New Roman" pitchFamily="18" charset="0"/>
              </a:defRPr>
            </a:lvl2pPr>
            <a:lvl3pPr marL="1158453" indent="-230749" defTabSz="941832">
              <a:spcBef>
                <a:spcPct val="30000"/>
              </a:spcBef>
              <a:defRPr sz="1200">
                <a:solidFill>
                  <a:schemeClr val="tx1"/>
                </a:solidFill>
                <a:latin typeface="Times New Roman" pitchFamily="18" charset="0"/>
              </a:defRPr>
            </a:lvl3pPr>
            <a:lvl4pPr marL="1621521" indent="-230749" defTabSz="941832">
              <a:spcBef>
                <a:spcPct val="30000"/>
              </a:spcBef>
              <a:defRPr sz="1200">
                <a:solidFill>
                  <a:schemeClr val="tx1"/>
                </a:solidFill>
                <a:latin typeface="Times New Roman" pitchFamily="18" charset="0"/>
              </a:defRPr>
            </a:lvl4pPr>
            <a:lvl5pPr marL="2084588" indent="-230749" defTabSz="941832">
              <a:spcBef>
                <a:spcPct val="30000"/>
              </a:spcBef>
              <a:defRPr sz="1200">
                <a:solidFill>
                  <a:schemeClr val="tx1"/>
                </a:solidFill>
                <a:latin typeface="Times New Roman" pitchFamily="18" charset="0"/>
              </a:defRPr>
            </a:lvl5pPr>
            <a:lvl6pPr marL="2536668" indent="-230749" defTabSz="941832" eaLnBrk="0" fontAlgn="base" hangingPunct="0">
              <a:spcBef>
                <a:spcPct val="30000"/>
              </a:spcBef>
              <a:spcAft>
                <a:spcPct val="0"/>
              </a:spcAft>
              <a:defRPr sz="1200">
                <a:solidFill>
                  <a:schemeClr val="tx1"/>
                </a:solidFill>
                <a:latin typeface="Times New Roman" pitchFamily="18" charset="0"/>
              </a:defRPr>
            </a:lvl6pPr>
            <a:lvl7pPr marL="2988747" indent="-230749" defTabSz="941832" eaLnBrk="0" fontAlgn="base" hangingPunct="0">
              <a:spcBef>
                <a:spcPct val="30000"/>
              </a:spcBef>
              <a:spcAft>
                <a:spcPct val="0"/>
              </a:spcAft>
              <a:defRPr sz="1200">
                <a:solidFill>
                  <a:schemeClr val="tx1"/>
                </a:solidFill>
                <a:latin typeface="Times New Roman" pitchFamily="18" charset="0"/>
              </a:defRPr>
            </a:lvl7pPr>
            <a:lvl8pPr marL="3440826" indent="-230749" defTabSz="941832" eaLnBrk="0" fontAlgn="base" hangingPunct="0">
              <a:spcBef>
                <a:spcPct val="30000"/>
              </a:spcBef>
              <a:spcAft>
                <a:spcPct val="0"/>
              </a:spcAft>
              <a:defRPr sz="1200">
                <a:solidFill>
                  <a:schemeClr val="tx1"/>
                </a:solidFill>
                <a:latin typeface="Times New Roman" pitchFamily="18" charset="0"/>
              </a:defRPr>
            </a:lvl8pPr>
            <a:lvl9pPr marL="3892906" indent="-230749" defTabSz="941832"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CCE1C64-94E4-40ED-A2AC-2B592F4E6489}" type="slidenum">
              <a:rPr lang="en-US" altLang="en-US" smtClean="0"/>
              <a:pPr>
                <a:spcBef>
                  <a:spcPct val="0"/>
                </a:spcBef>
              </a:pPr>
              <a:t>1</a:t>
            </a:fld>
            <a:endParaRPr lang="en-US" altLang="en-US"/>
          </a:p>
        </p:txBody>
      </p:sp>
      <p:sp>
        <p:nvSpPr>
          <p:cNvPr id="60419" name="Text Box 2"/>
          <p:cNvSpPr txBox="1">
            <a:spLocks noChangeArrowheads="1"/>
          </p:cNvSpPr>
          <p:nvPr/>
        </p:nvSpPr>
        <p:spPr bwMode="auto">
          <a:xfrm>
            <a:off x="4283959" y="0"/>
            <a:ext cx="189598" cy="309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354" tIns="47178" rIns="94354" bIns="47178">
            <a:spAutoFit/>
          </a:bodyPr>
          <a:lstStyle>
            <a:lvl1pPr defTabSz="930275">
              <a:spcBef>
                <a:spcPct val="30000"/>
              </a:spcBef>
              <a:defRPr sz="1200">
                <a:solidFill>
                  <a:schemeClr val="tx1"/>
                </a:solidFill>
                <a:latin typeface="Times New Roman" pitchFamily="18" charset="0"/>
              </a:defRPr>
            </a:lvl1pPr>
            <a:lvl2pPr marL="742950" indent="-285750" defTabSz="930275">
              <a:spcBef>
                <a:spcPct val="30000"/>
              </a:spcBef>
              <a:defRPr sz="1200">
                <a:solidFill>
                  <a:schemeClr val="tx1"/>
                </a:solidFill>
                <a:latin typeface="Times New Roman" pitchFamily="18" charset="0"/>
              </a:defRPr>
            </a:lvl2pPr>
            <a:lvl3pPr marL="1143000" indent="-228600" defTabSz="930275">
              <a:spcBef>
                <a:spcPct val="30000"/>
              </a:spcBef>
              <a:defRPr sz="1200">
                <a:solidFill>
                  <a:schemeClr val="tx1"/>
                </a:solidFill>
                <a:latin typeface="Times New Roman" pitchFamily="18" charset="0"/>
              </a:defRPr>
            </a:lvl3pPr>
            <a:lvl4pPr marL="1600200" indent="-228600" defTabSz="930275">
              <a:spcBef>
                <a:spcPct val="30000"/>
              </a:spcBef>
              <a:defRPr sz="1200">
                <a:solidFill>
                  <a:schemeClr val="tx1"/>
                </a:solidFill>
                <a:latin typeface="Times New Roman" pitchFamily="18" charset="0"/>
              </a:defRPr>
            </a:lvl4pPr>
            <a:lvl5pPr marL="2057400" indent="-228600" defTabSz="930275">
              <a:spcBef>
                <a:spcPct val="30000"/>
              </a:spcBef>
              <a:defRPr sz="1200">
                <a:solidFill>
                  <a:schemeClr val="tx1"/>
                </a:solidFill>
                <a:latin typeface="Times New Roman" pitchFamily="18" charset="0"/>
              </a:defRPr>
            </a:lvl5pPr>
            <a:lvl6pPr marL="2514600" indent="-228600" defTabSz="930275" eaLnBrk="0" fontAlgn="base" hangingPunct="0">
              <a:spcBef>
                <a:spcPct val="30000"/>
              </a:spcBef>
              <a:spcAft>
                <a:spcPct val="0"/>
              </a:spcAft>
              <a:defRPr sz="1200">
                <a:solidFill>
                  <a:schemeClr val="tx1"/>
                </a:solidFill>
                <a:latin typeface="Times New Roman" pitchFamily="18" charset="0"/>
              </a:defRPr>
            </a:lvl6pPr>
            <a:lvl7pPr marL="2971800" indent="-228600" defTabSz="930275" eaLnBrk="0" fontAlgn="base" hangingPunct="0">
              <a:spcBef>
                <a:spcPct val="30000"/>
              </a:spcBef>
              <a:spcAft>
                <a:spcPct val="0"/>
              </a:spcAft>
              <a:defRPr sz="1200">
                <a:solidFill>
                  <a:schemeClr val="tx1"/>
                </a:solidFill>
                <a:latin typeface="Times New Roman" pitchFamily="18" charset="0"/>
              </a:defRPr>
            </a:lvl7pPr>
            <a:lvl8pPr marL="3429000" indent="-228600" defTabSz="930275" eaLnBrk="0" fontAlgn="base" hangingPunct="0">
              <a:spcBef>
                <a:spcPct val="30000"/>
              </a:spcBef>
              <a:spcAft>
                <a:spcPct val="0"/>
              </a:spcAft>
              <a:defRPr sz="1200">
                <a:solidFill>
                  <a:schemeClr val="tx1"/>
                </a:solidFill>
                <a:latin typeface="Times New Roman" pitchFamily="18" charset="0"/>
              </a:defRPr>
            </a:lvl8pPr>
            <a:lvl9pPr marL="3886200" indent="-228600" defTabSz="9302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1400" b="1">
              <a:latin typeface="Arial" charset="0"/>
            </a:endParaRPr>
          </a:p>
        </p:txBody>
      </p:sp>
      <p:sp>
        <p:nvSpPr>
          <p:cNvPr id="60420" name="Rectangle 3"/>
          <p:cNvSpPr>
            <a:spLocks noGrp="1" noChangeArrowheads="1"/>
          </p:cNvSpPr>
          <p:nvPr>
            <p:ph type="body" idx="1"/>
          </p:nvPr>
        </p:nvSpPr>
        <p:spPr>
          <a:noFill/>
        </p:spPr>
        <p:txBody>
          <a:bodyPr/>
          <a:lstStyle/>
          <a:p>
            <a:pPr eaLnBrk="1" hangingPunct="1"/>
            <a:endParaRPr lang="en-US" altLang="en-US"/>
          </a:p>
        </p:txBody>
      </p:sp>
      <p:sp>
        <p:nvSpPr>
          <p:cNvPr id="60421" name="Rectangle 4"/>
          <p:cNvSpPr>
            <a:spLocks noGrp="1" noRot="1" noChangeAspect="1" noChangeArrowheads="1" noTextEdit="1"/>
          </p:cNvSpPr>
          <p:nvPr>
            <p:ph type="sldImg"/>
          </p:nvPr>
        </p:nvSpPr>
        <p:spPr>
          <a:xfrm>
            <a:off x="2159000" y="696913"/>
            <a:ext cx="2692400" cy="3486150"/>
          </a:xfr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2159000" y="696913"/>
            <a:ext cx="2692400" cy="3486150"/>
          </a:xfrm>
          <a:ln/>
        </p:spPr>
      </p:sp>
      <p:sp>
        <p:nvSpPr>
          <p:cNvPr id="512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120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63D21C3-7BC5-4F5A-B8AD-374599CDEE3F}"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2159000" y="696913"/>
            <a:ext cx="2692400" cy="3486150"/>
          </a:xfrm>
          <a:ln/>
        </p:spPr>
      </p:sp>
      <p:sp>
        <p:nvSpPr>
          <p:cNvPr id="532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325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40D6800-B89E-40B0-B3BC-4878D965766A}"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59000" y="696913"/>
            <a:ext cx="2692400" cy="3486150"/>
          </a:xfrm>
          <a:ln/>
        </p:spPr>
      </p:sp>
      <p:sp>
        <p:nvSpPr>
          <p:cNvPr id="655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554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C8893BC-5443-4278-BB8B-FF5AE08B7361}"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Arial"/>
            </a:endParaRPr>
          </a:p>
        </p:txBody>
      </p:sp>
      <p:sp>
        <p:nvSpPr>
          <p:cNvPr id="4" name="Slide Number Placeholder 3"/>
          <p:cNvSpPr>
            <a:spLocks noGrp="1"/>
          </p:cNvSpPr>
          <p:nvPr>
            <p:ph type="sldNum" sz="quarter" idx="5"/>
          </p:nvPr>
        </p:nvSpPr>
        <p:spPr/>
        <p:txBody>
          <a:bodyPr/>
          <a:lstStyle/>
          <a:p>
            <a:fld id="{FB8132A0-C946-4BCE-B355-3FB5DF19E0D3}" type="slidenum">
              <a:rPr lang="en-US" smtClean="0"/>
              <a:pPr/>
              <a:t>9</a:t>
            </a:fld>
            <a:endParaRPr lang="en-US" dirty="0"/>
          </a:p>
        </p:txBody>
      </p:sp>
    </p:spTree>
    <p:extLst>
      <p:ext uri="{BB962C8B-B14F-4D97-AF65-F5344CB8AC3E}">
        <p14:creationId xmlns:p14="http://schemas.microsoft.com/office/powerpoint/2010/main" val="2856672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15</a:t>
            </a:fld>
            <a:endParaRPr lang="en-US" dirty="0"/>
          </a:p>
        </p:txBody>
      </p:sp>
    </p:spTree>
    <p:extLst>
      <p:ext uri="{BB962C8B-B14F-4D97-AF65-F5344CB8AC3E}">
        <p14:creationId xmlns:p14="http://schemas.microsoft.com/office/powerpoint/2010/main" val="2615109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159000" y="696913"/>
            <a:ext cx="2692400" cy="3486150"/>
          </a:xfrm>
          <a:ln/>
        </p:spPr>
      </p:sp>
      <p:sp>
        <p:nvSpPr>
          <p:cNvPr id="573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734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9695747-FF4C-48BE-98D9-62FD8D55FE83}" type="slidenum">
              <a:rPr lang="en-US" altLang="en-US">
                <a:solidFill>
                  <a:srgbClr val="646D72"/>
                </a:solidFill>
                <a:latin typeface="Calibri" pitchFamily="34" charset="0"/>
              </a:rPr>
              <a:pPr algn="r" eaLnBrk="1" hangingPunct="1">
                <a:spcBef>
                  <a:spcPct val="0"/>
                </a:spcBef>
              </a:pPr>
              <a:t>19</a:t>
            </a:fld>
            <a:endParaRPr lang="en-US" altLang="en-US">
              <a:solidFill>
                <a:srgbClr val="646D72"/>
              </a:solidFill>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59000" y="696913"/>
            <a:ext cx="2692400" cy="3486150"/>
          </a:xfrm>
          <a:ln/>
        </p:spPr>
      </p:sp>
      <p:sp>
        <p:nvSpPr>
          <p:cNvPr id="552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530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50923F1-6C00-42F8-B02C-BF9AE0BDA074}" type="slidenum">
              <a:rPr lang="en-US" altLang="en-US">
                <a:solidFill>
                  <a:srgbClr val="646D72"/>
                </a:solidFill>
                <a:latin typeface="Calibri" pitchFamily="34" charset="0"/>
              </a:rPr>
              <a:pPr algn="r" eaLnBrk="1" hangingPunct="1">
                <a:spcBef>
                  <a:spcPct val="0"/>
                </a:spcBef>
              </a:pPr>
              <a:t>20</a:t>
            </a:fld>
            <a:endParaRPr lang="en-US" altLang="en-US">
              <a:solidFill>
                <a:srgbClr val="646D72"/>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21</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9589481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334742" y="9271610"/>
            <a:ext cx="2656108" cy="6566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197116" y="2654300"/>
            <a:ext cx="5293379" cy="1754010"/>
          </a:xfrm>
        </p:spPr>
        <p:txBody>
          <a:bodyPr anchor="b">
            <a:noAutofit/>
          </a:bodyPr>
          <a:lstStyle>
            <a:lvl1pPr algn="l">
              <a:defRPr sz="3800"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197116" y="4387095"/>
            <a:ext cx="5293379" cy="807205"/>
          </a:xfrm>
        </p:spPr>
        <p:txBody>
          <a:bodyPr>
            <a:noAutofit/>
          </a:bodyPr>
          <a:lstStyle>
            <a:lvl1pPr marL="0" indent="0" algn="l">
              <a:buNone/>
              <a:defRPr sz="1500">
                <a:solidFill>
                  <a:schemeClr val="accent1"/>
                </a:solidFill>
              </a:defRPr>
            </a:lvl1pPr>
            <a:lvl2pPr marL="291492" indent="0" algn="ctr">
              <a:buNone/>
              <a:defRPr sz="1275"/>
            </a:lvl2pPr>
            <a:lvl3pPr marL="582984" indent="0" algn="ctr">
              <a:buNone/>
              <a:defRPr sz="1148"/>
            </a:lvl3pPr>
            <a:lvl4pPr marL="874477" indent="0" algn="ctr">
              <a:buNone/>
              <a:defRPr sz="1020"/>
            </a:lvl4pPr>
            <a:lvl5pPr marL="1165970" indent="0" algn="ctr">
              <a:buNone/>
              <a:defRPr sz="1020"/>
            </a:lvl5pPr>
            <a:lvl6pPr marL="1457462" indent="0" algn="ctr">
              <a:buNone/>
              <a:defRPr sz="1020"/>
            </a:lvl6pPr>
            <a:lvl7pPr marL="1748954" indent="0" algn="ctr">
              <a:buNone/>
              <a:defRPr sz="1020"/>
            </a:lvl7pPr>
            <a:lvl8pPr marL="2040446" indent="0" algn="ctr">
              <a:buNone/>
              <a:defRPr sz="1020"/>
            </a:lvl8pPr>
            <a:lvl9pPr marL="2331938" indent="0" algn="ctr">
              <a:buNone/>
              <a:defRPr sz="102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787780"/>
            <a:ext cx="7772399" cy="1613020"/>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419100" y="549275"/>
            <a:ext cx="460213" cy="802827"/>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226306" y="9100439"/>
            <a:ext cx="1161919" cy="402336"/>
          </a:xfrm>
          <a:prstGeom prst="rect">
            <a:avLst/>
          </a:prstGeom>
        </p:spPr>
      </p:pic>
    </p:spTree>
    <p:extLst>
      <p:ext uri="{BB962C8B-B14F-4D97-AF65-F5344CB8AC3E}">
        <p14:creationId xmlns:p14="http://schemas.microsoft.com/office/powerpoint/2010/main" val="121191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197116" y="3876827"/>
            <a:ext cx="5293379" cy="2635438"/>
          </a:xfrm>
        </p:spPr>
        <p:txBody>
          <a:bodyPr anchor="ctr">
            <a:noAutofit/>
          </a:bodyPr>
          <a:lstStyle>
            <a:lvl1pPr algn="l">
              <a:defRPr sz="3800"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419100" y="549275"/>
            <a:ext cx="460213" cy="802827"/>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dirty="0"/>
          </a:p>
        </p:txBody>
      </p:sp>
    </p:spTree>
    <p:extLst>
      <p:ext uri="{BB962C8B-B14F-4D97-AF65-F5344CB8AC3E}">
        <p14:creationId xmlns:p14="http://schemas.microsoft.com/office/powerpoint/2010/main" val="423743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8670" y="457200"/>
            <a:ext cx="7037805" cy="898213"/>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308239775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8670" y="457200"/>
            <a:ext cx="7037805" cy="981075"/>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318670" y="1803400"/>
            <a:ext cx="7037805" cy="6021752"/>
          </a:xfrm>
        </p:spPr>
        <p:txBody>
          <a:bodyPr/>
          <a:lstStyle>
            <a:lvl1pPr marL="97164" indent="-97164">
              <a:spcBef>
                <a:spcPts val="255"/>
              </a:spcBef>
              <a:spcAft>
                <a:spcPts val="510"/>
              </a:spcAft>
              <a:buClr>
                <a:schemeClr val="accent1"/>
              </a:buClr>
              <a:tabLst/>
              <a:defRPr sz="1400"/>
            </a:lvl1pPr>
            <a:lvl2pPr marL="184883" indent="-83669">
              <a:spcBef>
                <a:spcPts val="0"/>
              </a:spcBef>
              <a:spcAft>
                <a:spcPts val="510"/>
              </a:spcAft>
              <a:buClr>
                <a:schemeClr val="accent1"/>
              </a:buClr>
              <a:tabLst/>
              <a:defRPr sz="1400"/>
            </a:lvl2pPr>
            <a:lvl3pPr marL="267202" indent="-70174">
              <a:spcBef>
                <a:spcPts val="0"/>
              </a:spcBef>
              <a:spcAft>
                <a:spcPts val="510"/>
              </a:spcAft>
              <a:buClr>
                <a:schemeClr val="accent1"/>
              </a:buClr>
              <a:tabLst/>
              <a:defRPr sz="1200"/>
            </a:lvl3pPr>
            <a:lvl4pPr marL="344123" indent="-76922">
              <a:spcBef>
                <a:spcPts val="0"/>
              </a:spcBef>
              <a:spcAft>
                <a:spcPts val="510"/>
              </a:spcAft>
              <a:buClr>
                <a:schemeClr val="accent1"/>
              </a:buClr>
              <a:tabLst/>
              <a:defRPr sz="1100"/>
            </a:lvl4pPr>
            <a:lvl5pPr marL="419695" indent="-68825">
              <a:spcBef>
                <a:spcPts val="0"/>
              </a:spcBef>
              <a:spcAft>
                <a:spcPts val="510"/>
              </a:spcAft>
              <a:buClr>
                <a:schemeClr val="accent1"/>
              </a:buClr>
              <a:tabLs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406237037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18670" y="457200"/>
            <a:ext cx="7037805" cy="981075"/>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30352266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318670" y="457200"/>
            <a:ext cx="7037805" cy="981075"/>
          </a:xfrm>
        </p:spPr>
        <p:txBody>
          <a:bodyPr/>
          <a:lstStyle>
            <a:lvl1pPr>
              <a:lnSpc>
                <a:spcPct val="100000"/>
              </a:lnSpc>
              <a:defRPr sz="2800"/>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88620" y="2431897"/>
            <a:ext cx="6995160" cy="5918810"/>
          </a:xfrm>
        </p:spPr>
        <p:txBody>
          <a:bodyPr anchor="ctr"/>
          <a:lstStyle>
            <a:lvl1pPr marL="0" indent="0" algn="ctr">
              <a:buNone/>
              <a:defRPr sz="76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2296259311"/>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326442" y="2449779"/>
            <a:ext cx="7135063" cy="5900928"/>
          </a:xfrm>
        </p:spPr>
        <p:txBody>
          <a:bodyPr anchor="ctr"/>
          <a:lstStyle>
            <a:lvl1pPr marL="0" indent="0" algn="ctr">
              <a:buFont typeface="Arial" panose="020B0604020202020204" pitchFamily="34" charset="0"/>
              <a:buNone/>
              <a:defRPr sz="76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318668" y="457200"/>
            <a:ext cx="7037807" cy="981075"/>
          </a:xfrm>
        </p:spPr>
        <p:txBody>
          <a:bodyPr/>
          <a:lstStyle>
            <a:lvl1pPr>
              <a:lnSpc>
                <a:spcPct val="100000"/>
              </a:lnSpc>
              <a:defRPr sz="2800"/>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384143324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
        <p:nvSpPr>
          <p:cNvPr id="17" name="Text Placeholder 6"/>
          <p:cNvSpPr>
            <a:spLocks noGrp="1"/>
          </p:cNvSpPr>
          <p:nvPr>
            <p:ph type="body" sz="quarter" idx="27" hasCustomPrompt="1"/>
          </p:nvPr>
        </p:nvSpPr>
        <p:spPr bwMode="gray">
          <a:xfrm>
            <a:off x="5834024" y="455613"/>
            <a:ext cx="1481176" cy="169277"/>
          </a:xfrm>
        </p:spPr>
        <p:txBody>
          <a:bodyPr wrap="none" rIns="0" bIns="0" anchor="t" anchorCtr="0"/>
          <a:lstStyle>
            <a:lvl1pPr marL="0" indent="0" algn="r">
              <a:spcBef>
                <a:spcPts val="0"/>
              </a:spcBef>
              <a:buNone/>
              <a:defRPr sz="1100" b="1" baseline="0">
                <a:solidFill>
                  <a:schemeClr val="tx1"/>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dirty="0"/>
              <a:t>Insert Document Type</a:t>
            </a:r>
          </a:p>
        </p:txBody>
      </p:sp>
    </p:spTree>
    <p:extLst>
      <p:ext uri="{BB962C8B-B14F-4D97-AF65-F5344CB8AC3E}">
        <p14:creationId xmlns:p14="http://schemas.microsoft.com/office/powerpoint/2010/main" val="1226489672"/>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318667" y="454079"/>
            <a:ext cx="7037807" cy="917521"/>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318667" y="1371600"/>
            <a:ext cx="7037807" cy="618959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784860" y="9381617"/>
            <a:ext cx="2957208" cy="184666"/>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419101" y="9305495"/>
            <a:ext cx="133150" cy="23227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dirty="0"/>
          </a:p>
        </p:txBody>
      </p:sp>
    </p:spTree>
    <p:extLst>
      <p:ext uri="{BB962C8B-B14F-4D97-AF65-F5344CB8AC3E}">
        <p14:creationId xmlns:p14="http://schemas.microsoft.com/office/powerpoint/2010/main" val="214089711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Lst>
  <p:hf hdr="0" ftr="0" dt="0"/>
  <p:txStyles>
    <p:titleStyle>
      <a:lvl1pPr algn="l" defTabSz="582984" rtl="0" eaLnBrk="1" latinLnBrk="0" hangingPunct="1">
        <a:lnSpc>
          <a:spcPct val="100000"/>
        </a:lnSpc>
        <a:spcBef>
          <a:spcPct val="0"/>
        </a:spcBef>
        <a:buNone/>
        <a:defRPr sz="2800" b="1" i="0" kern="1200" spc="0" baseline="0">
          <a:solidFill>
            <a:schemeClr val="accent1"/>
          </a:solidFill>
          <a:latin typeface="+mj-lt"/>
          <a:ea typeface="+mj-ea"/>
          <a:cs typeface="+mj-cs"/>
        </a:defRPr>
      </a:lvl1pPr>
    </p:titleStyle>
    <p:bodyStyle>
      <a:lvl1pPr marL="99863" indent="-99863" algn="l" defTabSz="582984" rtl="0" eaLnBrk="1" latinLnBrk="0" hangingPunct="1">
        <a:lnSpc>
          <a:spcPct val="90000"/>
        </a:lnSpc>
        <a:spcBef>
          <a:spcPts val="255"/>
        </a:spcBef>
        <a:spcAft>
          <a:spcPts val="51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186232" indent="-86369" algn="l" defTabSz="582984" rtl="0" eaLnBrk="1" latinLnBrk="0" hangingPunct="1">
        <a:lnSpc>
          <a:spcPct val="90000"/>
        </a:lnSpc>
        <a:spcBef>
          <a:spcPts val="0"/>
        </a:spcBef>
        <a:spcAft>
          <a:spcPts val="51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279347" indent="-86369" algn="l" defTabSz="582984" rtl="0" eaLnBrk="1" latinLnBrk="0" hangingPunct="1">
        <a:lnSpc>
          <a:spcPct val="90000"/>
        </a:lnSpc>
        <a:spcBef>
          <a:spcPts val="0"/>
        </a:spcBef>
        <a:spcAft>
          <a:spcPts val="51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341425" indent="-62077" algn="l" defTabSz="582984" rtl="0" eaLnBrk="1" latinLnBrk="0" hangingPunct="1">
        <a:lnSpc>
          <a:spcPct val="90000"/>
        </a:lnSpc>
        <a:spcBef>
          <a:spcPts val="0"/>
        </a:spcBef>
        <a:spcAft>
          <a:spcPts val="51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442637" indent="-86369" algn="l" defTabSz="582984" rtl="0" eaLnBrk="1" latinLnBrk="0" hangingPunct="1">
        <a:lnSpc>
          <a:spcPct val="90000"/>
        </a:lnSpc>
        <a:spcBef>
          <a:spcPts val="0"/>
        </a:spcBef>
        <a:spcAft>
          <a:spcPts val="510"/>
        </a:spcAft>
        <a:buClr>
          <a:schemeClr val="accent1"/>
        </a:buClr>
        <a:buFont typeface="Arial" panose="020B0604020202020204" pitchFamily="34" charset="0"/>
        <a:buChar char="•"/>
        <a:tabLst/>
        <a:defRPr sz="1000" b="0" i="0" kern="1200">
          <a:solidFill>
            <a:schemeClr val="accent1"/>
          </a:solidFill>
          <a:latin typeface="+mn-lt"/>
          <a:ea typeface="+mn-ea"/>
          <a:cs typeface="Arial" panose="020B0604020202020204" pitchFamily="34" charset="0"/>
        </a:defRPr>
      </a:lvl5pPr>
      <a:lvl6pPr marL="1603208"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700"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6192"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685"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p:bodyStyle>
    <p:otherStyle>
      <a:defPPr>
        <a:defRPr lang="en-US"/>
      </a:defPPr>
      <a:lvl1pPr marL="0" algn="l" defTabSz="582984" rtl="0" eaLnBrk="1" latinLnBrk="0" hangingPunct="1">
        <a:defRPr sz="1148" kern="1200">
          <a:solidFill>
            <a:schemeClr val="tx1"/>
          </a:solidFill>
          <a:latin typeface="+mn-lt"/>
          <a:ea typeface="+mn-ea"/>
          <a:cs typeface="+mn-cs"/>
        </a:defRPr>
      </a:lvl1pPr>
      <a:lvl2pPr marL="291492" algn="l" defTabSz="582984" rtl="0" eaLnBrk="1" latinLnBrk="0" hangingPunct="1">
        <a:defRPr sz="1148" kern="1200">
          <a:solidFill>
            <a:schemeClr val="tx1"/>
          </a:solidFill>
          <a:latin typeface="+mn-lt"/>
          <a:ea typeface="+mn-ea"/>
          <a:cs typeface="+mn-cs"/>
        </a:defRPr>
      </a:lvl2pPr>
      <a:lvl3pPr marL="582984" algn="l" defTabSz="582984" rtl="0" eaLnBrk="1" latinLnBrk="0" hangingPunct="1">
        <a:defRPr sz="1148" kern="1200">
          <a:solidFill>
            <a:schemeClr val="tx1"/>
          </a:solidFill>
          <a:latin typeface="+mn-lt"/>
          <a:ea typeface="+mn-ea"/>
          <a:cs typeface="+mn-cs"/>
        </a:defRPr>
      </a:lvl3pPr>
      <a:lvl4pPr marL="874477" algn="l" defTabSz="582984" rtl="0" eaLnBrk="1" latinLnBrk="0" hangingPunct="1">
        <a:defRPr sz="1148" kern="1200">
          <a:solidFill>
            <a:schemeClr val="tx1"/>
          </a:solidFill>
          <a:latin typeface="+mn-lt"/>
          <a:ea typeface="+mn-ea"/>
          <a:cs typeface="+mn-cs"/>
        </a:defRPr>
      </a:lvl4pPr>
      <a:lvl5pPr marL="1165970" algn="l" defTabSz="582984" rtl="0" eaLnBrk="1" latinLnBrk="0" hangingPunct="1">
        <a:defRPr sz="1148" kern="1200">
          <a:solidFill>
            <a:schemeClr val="tx1"/>
          </a:solidFill>
          <a:latin typeface="+mn-lt"/>
          <a:ea typeface="+mn-ea"/>
          <a:cs typeface="+mn-cs"/>
        </a:defRPr>
      </a:lvl5pPr>
      <a:lvl6pPr marL="1457462" algn="l" defTabSz="582984" rtl="0" eaLnBrk="1" latinLnBrk="0" hangingPunct="1">
        <a:defRPr sz="1148" kern="1200">
          <a:solidFill>
            <a:schemeClr val="tx1"/>
          </a:solidFill>
          <a:latin typeface="+mn-lt"/>
          <a:ea typeface="+mn-ea"/>
          <a:cs typeface="+mn-cs"/>
        </a:defRPr>
      </a:lvl6pPr>
      <a:lvl7pPr marL="1748954" algn="l" defTabSz="582984" rtl="0" eaLnBrk="1" latinLnBrk="0" hangingPunct="1">
        <a:defRPr sz="1148" kern="1200">
          <a:solidFill>
            <a:schemeClr val="tx1"/>
          </a:solidFill>
          <a:latin typeface="+mn-lt"/>
          <a:ea typeface="+mn-ea"/>
          <a:cs typeface="+mn-cs"/>
        </a:defRPr>
      </a:lvl7pPr>
      <a:lvl8pPr marL="2040446" algn="l" defTabSz="582984" rtl="0" eaLnBrk="1" latinLnBrk="0" hangingPunct="1">
        <a:defRPr sz="1148" kern="1200">
          <a:solidFill>
            <a:schemeClr val="tx1"/>
          </a:solidFill>
          <a:latin typeface="+mn-lt"/>
          <a:ea typeface="+mn-ea"/>
          <a:cs typeface="+mn-cs"/>
        </a:defRPr>
      </a:lvl8pPr>
      <a:lvl9pPr marL="2331938" algn="l" defTabSz="582984" rtl="0" eaLnBrk="1" latinLnBrk="0" hangingPunct="1">
        <a:defRPr sz="114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97116" y="2654300"/>
            <a:ext cx="5944464" cy="1754010"/>
          </a:xfrm>
        </p:spPr>
        <p:txBody>
          <a:bodyPr/>
          <a:lstStyle/>
          <a:p>
            <a:r>
              <a:rPr lang="en-US" altLang="en-US" dirty="0"/>
              <a:t>Prevention of Bullying, Harassment, and Discrimination</a:t>
            </a:r>
          </a:p>
        </p:txBody>
      </p:sp>
      <p:sp>
        <p:nvSpPr>
          <p:cNvPr id="3075" name="Rectangle 3"/>
          <p:cNvSpPr>
            <a:spLocks noGrp="1" noChangeArrowheads="1"/>
          </p:cNvSpPr>
          <p:nvPr>
            <p:ph type="subTitle" idx="1"/>
          </p:nvPr>
        </p:nvSpPr>
        <p:spPr/>
        <p:txBody>
          <a:bodyPr/>
          <a:lstStyle/>
          <a:p>
            <a:r>
              <a:rPr lang="en-US" altLang="en-US" dirty="0"/>
              <a:t>Workbook</a:t>
            </a:r>
          </a:p>
        </p:txBody>
      </p:sp>
      <p:sp>
        <p:nvSpPr>
          <p:cNvPr id="3077" name="TextBox 1"/>
          <p:cNvSpPr txBox="1">
            <a:spLocks noChangeArrowheads="1"/>
          </p:cNvSpPr>
          <p:nvPr/>
        </p:nvSpPr>
        <p:spPr bwMode="auto">
          <a:xfrm>
            <a:off x="6701897" y="9639300"/>
            <a:ext cx="760393"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chemeClr val="accent2"/>
              </a:buClr>
              <a:buChar char="•"/>
              <a:defRPr sz="1200">
                <a:solidFill>
                  <a:schemeClr val="accent2"/>
                </a:solidFill>
                <a:latin typeface="Times New Roman" pitchFamily="18" charset="0"/>
              </a:defRPr>
            </a:lvl1pPr>
            <a:lvl2pPr marL="742950" indent="-285750">
              <a:spcBef>
                <a:spcPct val="20000"/>
              </a:spcBef>
              <a:buClr>
                <a:schemeClr val="accent2"/>
              </a:buClr>
              <a:buChar char="–"/>
              <a:defRPr sz="1200">
                <a:solidFill>
                  <a:schemeClr val="accent2"/>
                </a:solidFill>
                <a:latin typeface="Times New Roman" pitchFamily="18" charset="0"/>
              </a:defRPr>
            </a:lvl2pPr>
            <a:lvl3pPr marL="1143000" indent="-228600">
              <a:spcBef>
                <a:spcPct val="20000"/>
              </a:spcBef>
              <a:buClr>
                <a:schemeClr val="accent2"/>
              </a:buClr>
              <a:buChar char="•"/>
              <a:defRPr sz="1200">
                <a:solidFill>
                  <a:schemeClr val="accent2"/>
                </a:solidFill>
                <a:latin typeface="Times New Roman" pitchFamily="18" charset="0"/>
              </a:defRPr>
            </a:lvl3pPr>
            <a:lvl4pPr marL="1600200" indent="-228600">
              <a:spcBef>
                <a:spcPct val="20000"/>
              </a:spcBef>
              <a:buClr>
                <a:schemeClr val="accent2"/>
              </a:buClr>
              <a:buChar char="–"/>
              <a:defRPr sz="1200">
                <a:solidFill>
                  <a:schemeClr val="accent2"/>
                </a:solidFill>
                <a:latin typeface="Times New Roman" pitchFamily="18" charset="0"/>
              </a:defRPr>
            </a:lvl4pPr>
            <a:lvl5pPr marL="2057400" indent="-228600">
              <a:spcBef>
                <a:spcPct val="20000"/>
              </a:spcBef>
              <a:buClr>
                <a:schemeClr val="accent2"/>
              </a:buClr>
              <a:buChar char="»"/>
              <a:defRPr sz="1200">
                <a:solidFill>
                  <a:schemeClr val="accent2"/>
                </a:solidFill>
                <a:latin typeface="Times New Roman" pitchFamily="18" charset="0"/>
              </a:defRPr>
            </a:lvl5pPr>
            <a:lvl6pPr marL="25146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6pPr>
            <a:lvl7pPr marL="29718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7pPr>
            <a:lvl8pPr marL="34290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8pPr>
            <a:lvl9pPr marL="38862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9pPr>
          </a:lstStyle>
          <a:p>
            <a:pPr eaLnBrk="1" hangingPunct="1">
              <a:spcBef>
                <a:spcPct val="0"/>
              </a:spcBef>
              <a:buClrTx/>
              <a:buFontTx/>
              <a:buNone/>
            </a:pPr>
            <a:r>
              <a:rPr lang="en-US" altLang="en-US" sz="900">
                <a:solidFill>
                  <a:schemeClr val="tx1"/>
                </a:solidFill>
              </a:rPr>
              <a:t>EW11.2015</a:t>
            </a:r>
          </a:p>
        </p:txBody>
      </p:sp>
    </p:spTree>
    <p:extLst>
      <p:ext uri="{BB962C8B-B14F-4D97-AF65-F5344CB8AC3E}">
        <p14:creationId xmlns:p14="http://schemas.microsoft.com/office/powerpoint/2010/main" val="2478316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C22D2-89CC-4AE6-A641-0D6B9A949A1F}"/>
              </a:ext>
            </a:extLst>
          </p:cNvPr>
          <p:cNvSpPr>
            <a:spLocks noGrp="1"/>
          </p:cNvSpPr>
          <p:nvPr>
            <p:ph type="title"/>
          </p:nvPr>
        </p:nvSpPr>
        <p:spPr>
          <a:xfrm>
            <a:off x="535577" y="1155862"/>
            <a:ext cx="6214847" cy="612478"/>
          </a:xfrm>
        </p:spPr>
        <p:txBody>
          <a:bodyPr/>
          <a:lstStyle/>
          <a:p>
            <a:r>
              <a:rPr lang="en-AU" altLang="en-US" dirty="0">
                <a:ea typeface="Geneva" charset="-128"/>
              </a:rPr>
              <a:t>Bullying Behaviors - Direct</a:t>
            </a:r>
            <a:endParaRPr lang="en-US" dirty="0"/>
          </a:p>
        </p:txBody>
      </p:sp>
      <p:sp>
        <p:nvSpPr>
          <p:cNvPr id="4" name="Rectangle 3">
            <a:extLst>
              <a:ext uri="{FF2B5EF4-FFF2-40B4-BE49-F238E27FC236}">
                <a16:creationId xmlns:a16="http://schemas.microsoft.com/office/drawing/2014/main" id="{C6DB1683-D0CA-4624-A1CC-3B96AC09FFDE}"/>
              </a:ext>
            </a:extLst>
          </p:cNvPr>
          <p:cNvSpPr/>
          <p:nvPr/>
        </p:nvSpPr>
        <p:spPr>
          <a:xfrm>
            <a:off x="535577" y="1948593"/>
            <a:ext cx="6100354" cy="2238049"/>
          </a:xfrm>
          <a:prstGeom prst="rect">
            <a:avLst/>
          </a:prstGeom>
        </p:spPr>
        <p:txBody>
          <a:bodyPr wrap="square" lIns="91440" tIns="45720" rIns="91440" bIns="45720" anchor="t">
            <a:spAutoFit/>
          </a:bodyPr>
          <a:lstStyle/>
          <a:p>
            <a:pPr marL="182880" lvl="2" indent="-285750">
              <a:lnSpc>
                <a:spcPct val="110000"/>
              </a:lnSpc>
              <a:buClr>
                <a:schemeClr val="accent2"/>
              </a:buClr>
              <a:buFont typeface="Arial" panose="020B0604020202020204" pitchFamily="34" charset="0"/>
              <a:buChar char="•"/>
              <a:defRPr/>
            </a:pPr>
            <a:r>
              <a:rPr lang="en-AU" sz="1600" dirty="0">
                <a:ea typeface="Geneva" charset="-128"/>
              </a:rPr>
              <a:t>Abusive, insulting, or offensive language.</a:t>
            </a:r>
          </a:p>
          <a:p>
            <a:pPr marL="182880" lvl="2" indent="-285750">
              <a:lnSpc>
                <a:spcPct val="110000"/>
              </a:lnSpc>
              <a:buClr>
                <a:schemeClr val="accent2"/>
              </a:buClr>
              <a:buFont typeface="Arial" panose="020B0604020202020204" pitchFamily="34" charset="0"/>
              <a:buChar char="•"/>
              <a:defRPr/>
            </a:pPr>
            <a:r>
              <a:rPr lang="en-AU" sz="1600" dirty="0">
                <a:ea typeface="Geneva" charset="-128"/>
              </a:rPr>
              <a:t>Threatening or intimidating.</a:t>
            </a:r>
            <a:endParaRPr lang="en-US" sz="1600" dirty="0">
              <a:ea typeface="Geneva" charset="-128"/>
            </a:endParaRPr>
          </a:p>
          <a:p>
            <a:pPr marL="182880" lvl="2" indent="-285750">
              <a:lnSpc>
                <a:spcPct val="110000"/>
              </a:lnSpc>
              <a:buClr>
                <a:schemeClr val="accent2"/>
              </a:buClr>
              <a:buFont typeface="Arial" panose="020B0604020202020204" pitchFamily="34" charset="0"/>
              <a:buChar char="•"/>
              <a:defRPr/>
            </a:pPr>
            <a:r>
              <a:rPr lang="en-AU" sz="1600" dirty="0">
                <a:ea typeface="Geneva" charset="-128"/>
              </a:rPr>
              <a:t>Physical behaviors (aggressive body language.)</a:t>
            </a:r>
          </a:p>
          <a:p>
            <a:pPr marL="182880" lvl="2" indent="-285750">
              <a:lnSpc>
                <a:spcPct val="110000"/>
              </a:lnSpc>
              <a:buClr>
                <a:schemeClr val="accent2"/>
              </a:buClr>
              <a:buFont typeface="Arial" panose="020B0604020202020204" pitchFamily="34" charset="0"/>
              <a:buChar char="•"/>
              <a:defRPr/>
            </a:pPr>
            <a:r>
              <a:rPr lang="en-AU" sz="1600" dirty="0">
                <a:ea typeface="Geneva" charset="-128"/>
              </a:rPr>
              <a:t>Humiliating or belittling.</a:t>
            </a:r>
            <a:endParaRPr lang="en-US" sz="1600" dirty="0">
              <a:ea typeface="Geneva" charset="-128"/>
            </a:endParaRPr>
          </a:p>
          <a:p>
            <a:pPr marL="182880" lvl="2" indent="-285750">
              <a:lnSpc>
                <a:spcPct val="110000"/>
              </a:lnSpc>
              <a:buClr>
                <a:schemeClr val="accent2"/>
              </a:buClr>
              <a:buFont typeface="Arial" panose="020B0604020202020204" pitchFamily="34" charset="0"/>
              <a:buChar char="•"/>
              <a:defRPr/>
            </a:pPr>
            <a:r>
              <a:rPr lang="en-AU" sz="1600" dirty="0">
                <a:ea typeface="Geneva" charset="-128"/>
              </a:rPr>
              <a:t>Criticizing, nit-picking, or using sarcastic putdowns.</a:t>
            </a:r>
            <a:endParaRPr lang="en-US" sz="1600" dirty="0">
              <a:ea typeface="Geneva" charset="-128"/>
            </a:endParaRPr>
          </a:p>
          <a:p>
            <a:pPr marL="182880" lvl="2" indent="-285750">
              <a:lnSpc>
                <a:spcPct val="110000"/>
              </a:lnSpc>
              <a:buClr>
                <a:schemeClr val="accent2"/>
              </a:buClr>
              <a:buFont typeface="Arial" panose="020B0604020202020204" pitchFamily="34" charset="0"/>
              <a:buChar char="•"/>
              <a:defRPr/>
            </a:pPr>
            <a:r>
              <a:rPr lang="en-AU" sz="1600" dirty="0">
                <a:ea typeface="Geneva"/>
              </a:rPr>
              <a:t>Spreading misinformation or rumours.</a:t>
            </a:r>
            <a:endParaRPr lang="en-AU" sz="1600" dirty="0">
              <a:ea typeface="Geneva"/>
              <a:cs typeface="Arial"/>
            </a:endParaRPr>
          </a:p>
          <a:p>
            <a:pPr marL="182880" lvl="2" indent="-285750">
              <a:lnSpc>
                <a:spcPct val="110000"/>
              </a:lnSpc>
              <a:buClr>
                <a:schemeClr val="accent2"/>
              </a:buClr>
              <a:buFont typeface="Arial" panose="020B0604020202020204" pitchFamily="34" charset="0"/>
              <a:buChar char="•"/>
              <a:defRPr/>
            </a:pPr>
            <a:r>
              <a:rPr lang="en-US" sz="1600" dirty="0">
                <a:ea typeface="Geneva" charset="-128"/>
              </a:rPr>
              <a:t>Display of offensive material.</a:t>
            </a:r>
          </a:p>
          <a:p>
            <a:pPr marL="182880" lvl="2" indent="-285750">
              <a:lnSpc>
                <a:spcPct val="110000"/>
              </a:lnSpc>
              <a:buClr>
                <a:schemeClr val="accent2"/>
              </a:buClr>
              <a:buFont typeface="Arial" panose="020B0604020202020204" pitchFamily="34" charset="0"/>
              <a:buChar char="•"/>
              <a:defRPr/>
            </a:pPr>
            <a:r>
              <a:rPr lang="en-US" sz="1600" dirty="0">
                <a:ea typeface="Geneva" charset="-128"/>
              </a:rPr>
              <a:t>Work interference or sabotage.</a:t>
            </a:r>
            <a:endParaRPr lang="en-US" dirty="0"/>
          </a:p>
        </p:txBody>
      </p:sp>
      <p:pic>
        <p:nvPicPr>
          <p:cNvPr id="6" name="Picture 5">
            <a:extLst>
              <a:ext uri="{FF2B5EF4-FFF2-40B4-BE49-F238E27FC236}">
                <a16:creationId xmlns:a16="http://schemas.microsoft.com/office/drawing/2014/main" id="{AE796B5B-64E0-4C56-8F1A-AD53CBB53A85}"/>
              </a:ext>
            </a:extLst>
          </p:cNvPr>
          <p:cNvPicPr>
            <a:picLocks noChangeAspect="1"/>
          </p:cNvPicPr>
          <p:nvPr/>
        </p:nvPicPr>
        <p:blipFill>
          <a:blip r:embed="rId2"/>
          <a:stretch>
            <a:fillRect/>
          </a:stretch>
        </p:blipFill>
        <p:spPr>
          <a:xfrm>
            <a:off x="3115803" y="5029200"/>
            <a:ext cx="4003453" cy="4479360"/>
          </a:xfrm>
          <a:prstGeom prst="rect">
            <a:avLst/>
          </a:prstGeom>
        </p:spPr>
      </p:pic>
      <p:sp>
        <p:nvSpPr>
          <p:cNvPr id="10" name="Rectangle 9">
            <a:extLst>
              <a:ext uri="{FF2B5EF4-FFF2-40B4-BE49-F238E27FC236}">
                <a16:creationId xmlns:a16="http://schemas.microsoft.com/office/drawing/2014/main" id="{EE7B20C5-FD41-4251-8158-7D90CA79E819}"/>
              </a:ext>
            </a:extLst>
          </p:cNvPr>
          <p:cNvSpPr/>
          <p:nvPr/>
        </p:nvSpPr>
        <p:spPr>
          <a:xfrm>
            <a:off x="6750424" y="1344705"/>
            <a:ext cx="1113416" cy="261610"/>
          </a:xfrm>
          <a:prstGeom prst="rect">
            <a:avLst/>
          </a:prstGeom>
        </p:spPr>
        <p:txBody>
          <a:bodyPr wrap="square">
            <a:spAutoFit/>
          </a:bodyPr>
          <a:lstStyle/>
          <a:p>
            <a:r>
              <a:rPr lang="en-AU" sz="1100" dirty="0"/>
              <a:t>Slide 11</a:t>
            </a:r>
            <a:endParaRPr lang="en-US" sz="1100" dirty="0"/>
          </a:p>
        </p:txBody>
      </p:sp>
      <p:sp>
        <p:nvSpPr>
          <p:cNvPr id="8" name="Rectangle 7">
            <a:extLst>
              <a:ext uri="{FF2B5EF4-FFF2-40B4-BE49-F238E27FC236}">
                <a16:creationId xmlns:a16="http://schemas.microsoft.com/office/drawing/2014/main" id="{9E9BE943-29BD-4A90-A339-BBF511A7A2AA}"/>
              </a:ext>
            </a:extLst>
          </p:cNvPr>
          <p:cNvSpPr/>
          <p:nvPr/>
        </p:nvSpPr>
        <p:spPr bwMode="gray">
          <a:xfrm>
            <a:off x="653142" y="5209452"/>
            <a:ext cx="2462661" cy="4118855"/>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1600" b="1" dirty="0"/>
              <a:t>Have you ever experienced or witnessed any of these direct workplace bullying behaviors? </a:t>
            </a:r>
          </a:p>
          <a:p>
            <a:endParaRPr lang="en-US" sz="1600" b="1" dirty="0"/>
          </a:p>
          <a:p>
            <a:r>
              <a:rPr lang="en-US" sz="1600" b="1" dirty="0"/>
              <a:t>If yes, which? </a:t>
            </a:r>
          </a:p>
        </p:txBody>
      </p:sp>
    </p:spTree>
    <p:extLst>
      <p:ext uri="{BB962C8B-B14F-4D97-AF65-F5344CB8AC3E}">
        <p14:creationId xmlns:p14="http://schemas.microsoft.com/office/powerpoint/2010/main" val="103677390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F13A3-C7AD-438B-8F2F-0D8E609BE7C1}"/>
              </a:ext>
            </a:extLst>
          </p:cNvPr>
          <p:cNvSpPr>
            <a:spLocks noGrp="1"/>
          </p:cNvSpPr>
          <p:nvPr>
            <p:ph type="title"/>
          </p:nvPr>
        </p:nvSpPr>
        <p:spPr>
          <a:xfrm>
            <a:off x="487649" y="1128400"/>
            <a:ext cx="6128304" cy="555257"/>
          </a:xfrm>
        </p:spPr>
        <p:txBody>
          <a:bodyPr/>
          <a:lstStyle/>
          <a:p>
            <a:r>
              <a:rPr lang="en-AU" altLang="en-US" dirty="0">
                <a:ea typeface="Geneva" charset="-128"/>
              </a:rPr>
              <a:t>Bullying Behaviors - Indirect</a:t>
            </a:r>
            <a:endParaRPr lang="en-US" dirty="0"/>
          </a:p>
        </p:txBody>
      </p:sp>
      <p:sp>
        <p:nvSpPr>
          <p:cNvPr id="5" name="Rectangle 4">
            <a:extLst>
              <a:ext uri="{FF2B5EF4-FFF2-40B4-BE49-F238E27FC236}">
                <a16:creationId xmlns:a16="http://schemas.microsoft.com/office/drawing/2014/main" id="{88217DF6-2ADF-4456-A08B-722E36B666B5}"/>
              </a:ext>
            </a:extLst>
          </p:cNvPr>
          <p:cNvSpPr/>
          <p:nvPr/>
        </p:nvSpPr>
        <p:spPr bwMode="gray">
          <a:xfrm>
            <a:off x="666205" y="4565298"/>
            <a:ext cx="2442755" cy="4172543"/>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nSpc>
                <a:spcPct val="95000"/>
              </a:lnSpc>
              <a:spcBef>
                <a:spcPts val="600"/>
              </a:spcBef>
              <a:spcAft>
                <a:spcPts val="450"/>
              </a:spcAft>
              <a:buClr>
                <a:schemeClr val="accent1"/>
              </a:buClr>
            </a:pPr>
            <a:r>
              <a:rPr lang="en-US" sz="1600" b="1" dirty="0">
                <a:solidFill>
                  <a:schemeClr val="bg1"/>
                </a:solidFill>
                <a:latin typeface="Arial" pitchFamily="34" charset="0"/>
                <a:cs typeface="Arial" pitchFamily="34" charset="0"/>
              </a:rPr>
              <a:t>Have you ever experienced  or witnessed any of these indirect workplace bullying behaviors?</a:t>
            </a:r>
          </a:p>
          <a:p>
            <a:pPr lvl="0">
              <a:lnSpc>
                <a:spcPct val="95000"/>
              </a:lnSpc>
              <a:spcBef>
                <a:spcPts val="600"/>
              </a:spcBef>
              <a:spcAft>
                <a:spcPts val="450"/>
              </a:spcAft>
              <a:buClr>
                <a:schemeClr val="accent1"/>
              </a:buClr>
            </a:pPr>
            <a:r>
              <a:rPr lang="en-US" sz="1600" b="1" dirty="0">
                <a:solidFill>
                  <a:schemeClr val="bg1"/>
                </a:solidFill>
                <a:latin typeface="Arial" pitchFamily="34" charset="0"/>
                <a:cs typeface="Arial" pitchFamily="34" charset="0"/>
              </a:rPr>
              <a:t>If yes, which?</a:t>
            </a:r>
          </a:p>
        </p:txBody>
      </p:sp>
      <p:pic>
        <p:nvPicPr>
          <p:cNvPr id="7" name="Picture 6">
            <a:extLst>
              <a:ext uri="{FF2B5EF4-FFF2-40B4-BE49-F238E27FC236}">
                <a16:creationId xmlns:a16="http://schemas.microsoft.com/office/drawing/2014/main" id="{9B2FA17D-2332-4FE6-A97D-BC41B9C11733}"/>
              </a:ext>
            </a:extLst>
          </p:cNvPr>
          <p:cNvPicPr>
            <a:picLocks noChangeAspect="1"/>
          </p:cNvPicPr>
          <p:nvPr/>
        </p:nvPicPr>
        <p:blipFill>
          <a:blip r:embed="rId2"/>
          <a:stretch>
            <a:fillRect/>
          </a:stretch>
        </p:blipFill>
        <p:spPr>
          <a:xfrm>
            <a:off x="3108960" y="4332517"/>
            <a:ext cx="3997235" cy="4501743"/>
          </a:xfrm>
          <a:prstGeom prst="rect">
            <a:avLst/>
          </a:prstGeom>
        </p:spPr>
      </p:pic>
      <p:sp>
        <p:nvSpPr>
          <p:cNvPr id="12" name="Rectangle 11">
            <a:extLst>
              <a:ext uri="{FF2B5EF4-FFF2-40B4-BE49-F238E27FC236}">
                <a16:creationId xmlns:a16="http://schemas.microsoft.com/office/drawing/2014/main" id="{B4F426BB-1891-4862-88AF-B3551E967EC2}"/>
              </a:ext>
            </a:extLst>
          </p:cNvPr>
          <p:cNvSpPr/>
          <p:nvPr/>
        </p:nvSpPr>
        <p:spPr>
          <a:xfrm>
            <a:off x="487649" y="2096339"/>
            <a:ext cx="6631607" cy="1425518"/>
          </a:xfrm>
          <a:prstGeom prst="rect">
            <a:avLst/>
          </a:prstGeom>
        </p:spPr>
        <p:txBody>
          <a:bodyPr wrap="square">
            <a:spAutoFit/>
          </a:bodyPr>
          <a:lstStyle/>
          <a:p>
            <a:pPr marL="274320" lvl="2" indent="-285750">
              <a:lnSpc>
                <a:spcPct val="110000"/>
              </a:lnSpc>
              <a:buClr>
                <a:schemeClr val="accent2"/>
              </a:buClr>
              <a:buFont typeface="Arial" panose="020B0604020202020204" pitchFamily="34" charset="0"/>
              <a:buChar char="•"/>
              <a:defRPr/>
            </a:pPr>
            <a:r>
              <a:rPr lang="en-US" sz="1600" dirty="0">
                <a:ea typeface="Geneva" charset="-128"/>
              </a:rPr>
              <a:t>Excluding, ignoring or isolating a person.</a:t>
            </a:r>
          </a:p>
          <a:p>
            <a:pPr marL="274320" lvl="2" indent="-285750">
              <a:lnSpc>
                <a:spcPct val="110000"/>
              </a:lnSpc>
              <a:buClr>
                <a:schemeClr val="accent2"/>
              </a:buClr>
              <a:buFont typeface="Arial" panose="020B0604020202020204" pitchFamily="34" charset="0"/>
              <a:buChar char="•"/>
              <a:defRPr/>
            </a:pPr>
            <a:r>
              <a:rPr lang="en-US" sz="1600" dirty="0">
                <a:ea typeface="Geneva" charset="-128"/>
              </a:rPr>
              <a:t>Taking credit for another’s work.</a:t>
            </a:r>
          </a:p>
          <a:p>
            <a:pPr marL="274320" lvl="2" indent="-285750">
              <a:lnSpc>
                <a:spcPct val="110000"/>
              </a:lnSpc>
              <a:buClr>
                <a:schemeClr val="accent2"/>
              </a:buClr>
              <a:buFont typeface="Arial" panose="020B0604020202020204" pitchFamily="34" charset="0"/>
              <a:buChar char="•"/>
              <a:defRPr/>
            </a:pPr>
            <a:r>
              <a:rPr lang="en-AU" sz="1600" dirty="0">
                <a:ea typeface="Geneva" charset="-128"/>
              </a:rPr>
              <a:t>As signing meaningless tasks or </a:t>
            </a:r>
            <a:r>
              <a:rPr lang="en-US" sz="1600" dirty="0">
                <a:ea typeface="Geneva" charset="-128"/>
              </a:rPr>
              <a:t>unfairly assigning unpleasant tasks.</a:t>
            </a:r>
            <a:endParaRPr lang="en-AU" sz="1600" dirty="0">
              <a:ea typeface="Geneva" charset="-128"/>
            </a:endParaRPr>
          </a:p>
          <a:p>
            <a:pPr marL="274320" lvl="2" indent="-285750">
              <a:lnSpc>
                <a:spcPct val="110000"/>
              </a:lnSpc>
              <a:buClr>
                <a:schemeClr val="accent2"/>
              </a:buClr>
              <a:buFont typeface="Arial" panose="020B0604020202020204" pitchFamily="34" charset="0"/>
              <a:buChar char="•"/>
              <a:defRPr/>
            </a:pPr>
            <a:r>
              <a:rPr lang="en-AU" sz="1600" dirty="0">
                <a:ea typeface="Geneva" charset="-128"/>
              </a:rPr>
              <a:t>Setting unreasonable and unachievable goals.</a:t>
            </a:r>
          </a:p>
          <a:p>
            <a:pPr marL="274320" lvl="2" indent="-285750">
              <a:lnSpc>
                <a:spcPct val="110000"/>
              </a:lnSpc>
              <a:buClr>
                <a:schemeClr val="accent2"/>
              </a:buClr>
              <a:buFont typeface="Arial" panose="020B0604020202020204" pitchFamily="34" charset="0"/>
              <a:buChar char="•"/>
              <a:defRPr/>
            </a:pPr>
            <a:r>
              <a:rPr lang="en-AU" sz="1600" dirty="0">
                <a:ea typeface="Geneva" charset="-128"/>
              </a:rPr>
              <a:t>Denying access to information or resources needed for work.</a:t>
            </a:r>
          </a:p>
        </p:txBody>
      </p:sp>
      <p:sp>
        <p:nvSpPr>
          <p:cNvPr id="15" name="Rectangle 14">
            <a:extLst>
              <a:ext uri="{FF2B5EF4-FFF2-40B4-BE49-F238E27FC236}">
                <a16:creationId xmlns:a16="http://schemas.microsoft.com/office/drawing/2014/main" id="{6A013BDE-A3EB-477B-B7F7-8A964B958570}"/>
              </a:ext>
            </a:extLst>
          </p:cNvPr>
          <p:cNvSpPr/>
          <p:nvPr/>
        </p:nvSpPr>
        <p:spPr>
          <a:xfrm>
            <a:off x="6615953" y="1317812"/>
            <a:ext cx="1522207" cy="261610"/>
          </a:xfrm>
          <a:prstGeom prst="rect">
            <a:avLst/>
          </a:prstGeom>
        </p:spPr>
        <p:txBody>
          <a:bodyPr wrap="square">
            <a:spAutoFit/>
          </a:bodyPr>
          <a:lstStyle/>
          <a:p>
            <a:r>
              <a:rPr lang="en-AU" sz="1100" dirty="0"/>
              <a:t>Slide 12</a:t>
            </a:r>
            <a:endParaRPr lang="en-US" sz="1100" dirty="0"/>
          </a:p>
        </p:txBody>
      </p:sp>
    </p:spTree>
    <p:extLst>
      <p:ext uri="{BB962C8B-B14F-4D97-AF65-F5344CB8AC3E}">
        <p14:creationId xmlns:p14="http://schemas.microsoft.com/office/powerpoint/2010/main" val="269374560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943C-CE75-40F4-9CAD-FD0C3BF1184B}"/>
              </a:ext>
            </a:extLst>
          </p:cNvPr>
          <p:cNvSpPr>
            <a:spLocks noGrp="1"/>
          </p:cNvSpPr>
          <p:nvPr>
            <p:ph type="title"/>
          </p:nvPr>
        </p:nvSpPr>
        <p:spPr>
          <a:xfrm>
            <a:off x="522513" y="1191199"/>
            <a:ext cx="6328229" cy="594057"/>
          </a:xfrm>
        </p:spPr>
        <p:txBody>
          <a:bodyPr/>
          <a:lstStyle/>
          <a:p>
            <a:r>
              <a:rPr lang="en-US" dirty="0"/>
              <a:t>Reasonable Management Action</a:t>
            </a:r>
          </a:p>
        </p:txBody>
      </p:sp>
      <p:sp>
        <p:nvSpPr>
          <p:cNvPr id="4" name="Rectangle 3">
            <a:extLst>
              <a:ext uri="{FF2B5EF4-FFF2-40B4-BE49-F238E27FC236}">
                <a16:creationId xmlns:a16="http://schemas.microsoft.com/office/drawing/2014/main" id="{4D117EF4-B3E0-496E-BF05-8E3513902074}"/>
              </a:ext>
            </a:extLst>
          </p:cNvPr>
          <p:cNvSpPr/>
          <p:nvPr/>
        </p:nvSpPr>
        <p:spPr>
          <a:xfrm>
            <a:off x="522514" y="2050869"/>
            <a:ext cx="6897189" cy="2160591"/>
          </a:xfrm>
          <a:prstGeom prst="rect">
            <a:avLst/>
          </a:prstGeom>
        </p:spPr>
        <p:txBody>
          <a:bodyPr wrap="square">
            <a:spAutoFit/>
          </a:bodyPr>
          <a:lstStyle/>
          <a:p>
            <a:pPr>
              <a:lnSpc>
                <a:spcPct val="120000"/>
              </a:lnSpc>
              <a:defRPr/>
            </a:pPr>
            <a:r>
              <a:rPr lang="en-US" sz="1600" dirty="0"/>
              <a:t>Bullying does not apply to:</a:t>
            </a:r>
          </a:p>
          <a:p>
            <a:pPr marL="285750" indent="-285750">
              <a:lnSpc>
                <a:spcPct val="120000"/>
              </a:lnSpc>
              <a:buClr>
                <a:schemeClr val="accent2"/>
              </a:buClr>
              <a:buFont typeface="Arial" panose="020B0604020202020204" pitchFamily="34" charset="0"/>
              <a:buChar char="•"/>
              <a:defRPr/>
            </a:pPr>
            <a:r>
              <a:rPr lang="en-US" sz="1600" dirty="0">
                <a:ea typeface="Geneva" charset="-128"/>
              </a:rPr>
              <a:t>Reasonable management action carried out in a reasonable manner.</a:t>
            </a:r>
            <a:endParaRPr lang="en-AU" sz="1600" dirty="0">
              <a:ea typeface="Geneva" charset="-128"/>
            </a:endParaRPr>
          </a:p>
          <a:p>
            <a:pPr>
              <a:defRPr/>
            </a:pPr>
            <a:endParaRPr lang="en-AU" sz="1600" b="1" dirty="0"/>
          </a:p>
          <a:p>
            <a:pPr>
              <a:defRPr/>
            </a:pPr>
            <a:r>
              <a:rPr lang="en-AU" sz="1600" dirty="0"/>
              <a:t>Examples of Reasonable Management Actions:</a:t>
            </a:r>
          </a:p>
          <a:p>
            <a:pPr marL="285750" indent="-285750">
              <a:buClr>
                <a:schemeClr val="accent2"/>
              </a:buClr>
              <a:buFont typeface="Arial" panose="020B0604020202020204" pitchFamily="34" charset="0"/>
              <a:buChar char="•"/>
              <a:defRPr/>
            </a:pPr>
            <a:r>
              <a:rPr lang="en-AU" sz="1600" dirty="0">
                <a:ea typeface="Geneva" charset="-128"/>
              </a:rPr>
              <a:t>Constructive feedback about performance or behavior allocating reasonable work.</a:t>
            </a:r>
          </a:p>
          <a:p>
            <a:pPr marL="285750" indent="-285750">
              <a:buClr>
                <a:schemeClr val="accent2"/>
              </a:buClr>
              <a:buFont typeface="Arial" panose="020B0604020202020204" pitchFamily="34" charset="0"/>
              <a:buChar char="•"/>
              <a:defRPr/>
            </a:pPr>
            <a:r>
              <a:rPr lang="en-AU" sz="1600" dirty="0">
                <a:ea typeface="Geneva" charset="-128"/>
              </a:rPr>
              <a:t>Not selecting someone for promotion.</a:t>
            </a:r>
          </a:p>
          <a:p>
            <a:pPr marL="285750" indent="-285750">
              <a:buClr>
                <a:schemeClr val="accent2"/>
              </a:buClr>
              <a:buFont typeface="Arial" panose="020B0604020202020204" pitchFamily="34" charset="0"/>
              <a:buChar char="•"/>
              <a:defRPr/>
            </a:pPr>
            <a:r>
              <a:rPr lang="en-AU" sz="1600" dirty="0">
                <a:ea typeface="Geneva" charset="-128"/>
              </a:rPr>
              <a:t>Legitimate redundancy.</a:t>
            </a:r>
          </a:p>
        </p:txBody>
      </p:sp>
      <p:sp>
        <p:nvSpPr>
          <p:cNvPr id="5" name="Rectangle 4">
            <a:extLst>
              <a:ext uri="{FF2B5EF4-FFF2-40B4-BE49-F238E27FC236}">
                <a16:creationId xmlns:a16="http://schemas.microsoft.com/office/drawing/2014/main" id="{43469E98-B651-485C-8D4B-7025526744A1}"/>
              </a:ext>
            </a:extLst>
          </p:cNvPr>
          <p:cNvSpPr/>
          <p:nvPr/>
        </p:nvSpPr>
        <p:spPr>
          <a:xfrm>
            <a:off x="6617682" y="1322005"/>
            <a:ext cx="802021" cy="261610"/>
          </a:xfrm>
          <a:prstGeom prst="rect">
            <a:avLst/>
          </a:prstGeom>
        </p:spPr>
        <p:txBody>
          <a:bodyPr wrap="square">
            <a:spAutoFit/>
          </a:bodyPr>
          <a:lstStyle/>
          <a:p>
            <a:r>
              <a:rPr lang="en-AU" sz="1100" dirty="0"/>
              <a:t>Slide 13</a:t>
            </a:r>
            <a:endParaRPr lang="en-US" sz="1100" dirty="0"/>
          </a:p>
        </p:txBody>
      </p:sp>
    </p:spTree>
    <p:extLst>
      <p:ext uri="{BB962C8B-B14F-4D97-AF65-F5344CB8AC3E}">
        <p14:creationId xmlns:p14="http://schemas.microsoft.com/office/powerpoint/2010/main" val="213885990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62190-F082-4C56-906C-BED14E077E95}"/>
              </a:ext>
            </a:extLst>
          </p:cNvPr>
          <p:cNvSpPr>
            <a:spLocks noGrp="1"/>
          </p:cNvSpPr>
          <p:nvPr>
            <p:ph type="title"/>
          </p:nvPr>
        </p:nvSpPr>
        <p:spPr>
          <a:xfrm>
            <a:off x="627017" y="1196757"/>
            <a:ext cx="4114800" cy="431074"/>
          </a:xfrm>
        </p:spPr>
        <p:txBody>
          <a:bodyPr/>
          <a:lstStyle/>
          <a:p>
            <a:r>
              <a:rPr lang="en-US" altLang="en-US" dirty="0">
                <a:ea typeface="Geneva" charset="-128"/>
              </a:rPr>
              <a:t>Discrimination</a:t>
            </a:r>
            <a:endParaRPr lang="en-US" dirty="0"/>
          </a:p>
        </p:txBody>
      </p:sp>
      <p:sp>
        <p:nvSpPr>
          <p:cNvPr id="4" name="Rectangle 3">
            <a:extLst>
              <a:ext uri="{FF2B5EF4-FFF2-40B4-BE49-F238E27FC236}">
                <a16:creationId xmlns:a16="http://schemas.microsoft.com/office/drawing/2014/main" id="{1B68CA00-B45D-4E8C-B318-0C6B0E0B87DE}"/>
              </a:ext>
            </a:extLst>
          </p:cNvPr>
          <p:cNvSpPr/>
          <p:nvPr/>
        </p:nvSpPr>
        <p:spPr>
          <a:xfrm>
            <a:off x="627017" y="2103120"/>
            <a:ext cx="6583680" cy="4278094"/>
          </a:xfrm>
          <a:prstGeom prst="rect">
            <a:avLst/>
          </a:prstGeom>
        </p:spPr>
        <p:txBody>
          <a:bodyPr wrap="square">
            <a:spAutoFit/>
          </a:bodyPr>
          <a:lstStyle/>
          <a:p>
            <a:pPr>
              <a:defRPr/>
            </a:pPr>
            <a:r>
              <a:rPr lang="en-AU" sz="1600" b="1" dirty="0"/>
              <a:t>Unlawful discrimination </a:t>
            </a:r>
            <a:r>
              <a:rPr lang="en-AU" sz="1600" dirty="0"/>
              <a:t>is when a person is treated less favorably because of any of the protected attributes specified by law.</a:t>
            </a:r>
          </a:p>
          <a:p>
            <a:pPr>
              <a:defRPr/>
            </a:pPr>
            <a:endParaRPr lang="en-US" sz="1600" dirty="0"/>
          </a:p>
          <a:p>
            <a:pPr>
              <a:defRPr/>
            </a:pPr>
            <a:r>
              <a:rPr lang="en-AU" sz="1600" b="1" dirty="0"/>
              <a:t>Indirect discrimination</a:t>
            </a:r>
            <a:r>
              <a:rPr lang="en-AU" sz="1600" dirty="0"/>
              <a:t> is treating an individual or group unfairly by setting unreasonable expectations or standards where those expectations or standards: </a:t>
            </a:r>
          </a:p>
          <a:p>
            <a:pPr>
              <a:defRPr/>
            </a:pPr>
            <a:endParaRPr lang="en-AU" sz="1600" dirty="0">
              <a:ea typeface="Geneva" charset="-128"/>
            </a:endParaRPr>
          </a:p>
          <a:p>
            <a:pPr marL="285750" indent="-285750">
              <a:buClr>
                <a:schemeClr val="accent2"/>
              </a:buClr>
              <a:buFont typeface="Arial" panose="020B0604020202020204" pitchFamily="34" charset="0"/>
              <a:buChar char="•"/>
              <a:defRPr/>
            </a:pPr>
            <a:r>
              <a:rPr lang="en-AU" sz="1600" dirty="0">
                <a:ea typeface="Geneva" charset="-128"/>
              </a:rPr>
              <a:t>Are not an operational requirement of the job.</a:t>
            </a:r>
          </a:p>
          <a:p>
            <a:pPr marL="285750" indent="-285750">
              <a:buClr>
                <a:schemeClr val="accent2"/>
              </a:buClr>
              <a:buFont typeface="Arial" panose="020B0604020202020204" pitchFamily="34" charset="0"/>
              <a:buChar char="•"/>
              <a:defRPr/>
            </a:pPr>
            <a:endParaRPr lang="en-AU" sz="1600" dirty="0">
              <a:ea typeface="Geneva" charset="-128"/>
            </a:endParaRPr>
          </a:p>
          <a:p>
            <a:pPr marL="285750" indent="-285750">
              <a:buClr>
                <a:schemeClr val="accent2"/>
              </a:buClr>
              <a:buFont typeface="Arial" panose="020B0604020202020204" pitchFamily="34" charset="0"/>
              <a:buChar char="•"/>
              <a:defRPr/>
            </a:pPr>
            <a:r>
              <a:rPr lang="en-AU" sz="1600" dirty="0">
                <a:ea typeface="Geneva" charset="-128"/>
              </a:rPr>
              <a:t>May exclude or adversely affect specific groups, because of a characteristic associated with that group, for example:</a:t>
            </a:r>
          </a:p>
          <a:p>
            <a:pPr marL="795190" lvl="1" indent="-285750">
              <a:buClr>
                <a:schemeClr val="accent2"/>
              </a:buClr>
              <a:buFont typeface="Arial" panose="020B0604020202020204" pitchFamily="34" charset="0"/>
              <a:buChar char="•"/>
              <a:defRPr/>
            </a:pPr>
            <a:r>
              <a:rPr lang="en-GB" sz="1600" dirty="0">
                <a:ea typeface="Geneva" charset="-128"/>
                <a:cs typeface="Times New Roman" pitchFamily="18" charset="0"/>
              </a:rPr>
              <a:t>R</a:t>
            </a:r>
            <a:r>
              <a:rPr lang="en-GB" sz="1600" dirty="0">
                <a:cs typeface="Times New Roman" pitchFamily="18" charset="0"/>
              </a:rPr>
              <a:t>ace or </a:t>
            </a:r>
            <a:r>
              <a:rPr lang="en-GB" sz="1600" dirty="0" err="1">
                <a:cs typeface="Times New Roman" pitchFamily="18" charset="0"/>
              </a:rPr>
              <a:t>color</a:t>
            </a:r>
            <a:r>
              <a:rPr lang="en-GB" sz="1600" dirty="0">
                <a:cs typeface="Times New Roman" pitchFamily="18" charset="0"/>
              </a:rPr>
              <a:t>.</a:t>
            </a:r>
          </a:p>
          <a:p>
            <a:pPr marL="795190" lvl="1" indent="-285750">
              <a:buClr>
                <a:schemeClr val="accent2"/>
              </a:buClr>
              <a:buFont typeface="Arial" panose="020B0604020202020204" pitchFamily="34" charset="0"/>
              <a:buChar char="•"/>
              <a:defRPr/>
            </a:pPr>
            <a:r>
              <a:rPr lang="en-GB" sz="1600" dirty="0">
                <a:cs typeface="Times New Roman" pitchFamily="18" charset="0"/>
              </a:rPr>
              <a:t>National origin.</a:t>
            </a:r>
          </a:p>
          <a:p>
            <a:pPr marL="795190" lvl="1" indent="-285750">
              <a:buClr>
                <a:schemeClr val="accent2"/>
              </a:buClr>
              <a:buFont typeface="Arial" panose="020B0604020202020204" pitchFamily="34" charset="0"/>
              <a:buChar char="•"/>
              <a:defRPr/>
            </a:pPr>
            <a:r>
              <a:rPr lang="en-GB" sz="1600" dirty="0">
                <a:cs typeface="Times New Roman" pitchFamily="18" charset="0"/>
              </a:rPr>
              <a:t>Sex (pregnancy, sexual orientation, or gender identity.)</a:t>
            </a:r>
          </a:p>
          <a:p>
            <a:pPr marL="795190" lvl="1" indent="-285750">
              <a:buClr>
                <a:schemeClr val="accent2"/>
              </a:buClr>
              <a:buFont typeface="Arial" panose="020B0604020202020204" pitchFamily="34" charset="0"/>
              <a:buChar char="•"/>
              <a:defRPr/>
            </a:pPr>
            <a:r>
              <a:rPr lang="en-GB" sz="1600" dirty="0">
                <a:cs typeface="Times New Roman" pitchFamily="18" charset="0"/>
              </a:rPr>
              <a:t>Age. </a:t>
            </a:r>
          </a:p>
          <a:p>
            <a:pPr marL="795190" lvl="1" indent="-285750">
              <a:buClr>
                <a:schemeClr val="accent2"/>
              </a:buClr>
              <a:buFont typeface="Arial" panose="020B0604020202020204" pitchFamily="34" charset="0"/>
              <a:buChar char="•"/>
              <a:defRPr/>
            </a:pPr>
            <a:r>
              <a:rPr lang="en-GB" sz="1600" dirty="0">
                <a:cs typeface="Times New Roman" pitchFamily="18" charset="0"/>
              </a:rPr>
              <a:t>Religion. </a:t>
            </a:r>
          </a:p>
          <a:p>
            <a:pPr marL="795190" lvl="1" indent="-285750">
              <a:buClr>
                <a:schemeClr val="accent2"/>
              </a:buClr>
              <a:buFont typeface="Arial" panose="020B0604020202020204" pitchFamily="34" charset="0"/>
              <a:buChar char="•"/>
              <a:defRPr/>
            </a:pPr>
            <a:r>
              <a:rPr lang="en-GB" sz="1600" dirty="0">
                <a:cs typeface="Times New Roman" pitchFamily="18" charset="0"/>
              </a:rPr>
              <a:t>Physical or mental disability.</a:t>
            </a:r>
          </a:p>
        </p:txBody>
      </p:sp>
      <p:sp>
        <p:nvSpPr>
          <p:cNvPr id="5" name="Rectangle 4">
            <a:extLst>
              <a:ext uri="{FF2B5EF4-FFF2-40B4-BE49-F238E27FC236}">
                <a16:creationId xmlns:a16="http://schemas.microsoft.com/office/drawing/2014/main" id="{75C1A6FF-B34E-47C8-9004-6E0100D5FEA5}"/>
              </a:ext>
            </a:extLst>
          </p:cNvPr>
          <p:cNvSpPr/>
          <p:nvPr/>
        </p:nvSpPr>
        <p:spPr>
          <a:xfrm>
            <a:off x="6610190" y="1281489"/>
            <a:ext cx="802021" cy="261610"/>
          </a:xfrm>
          <a:prstGeom prst="rect">
            <a:avLst/>
          </a:prstGeom>
        </p:spPr>
        <p:txBody>
          <a:bodyPr wrap="square">
            <a:spAutoFit/>
          </a:bodyPr>
          <a:lstStyle/>
          <a:p>
            <a:r>
              <a:rPr lang="en-AU" sz="1100" dirty="0"/>
              <a:t>Slide 14</a:t>
            </a:r>
            <a:endParaRPr lang="en-US" sz="1100" dirty="0"/>
          </a:p>
        </p:txBody>
      </p:sp>
    </p:spTree>
    <p:extLst>
      <p:ext uri="{BB962C8B-B14F-4D97-AF65-F5344CB8AC3E}">
        <p14:creationId xmlns:p14="http://schemas.microsoft.com/office/powerpoint/2010/main" val="265946876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ABCB8-8407-4A34-8A03-F1F16E33279D}"/>
              </a:ext>
            </a:extLst>
          </p:cNvPr>
          <p:cNvSpPr>
            <a:spLocks noGrp="1"/>
          </p:cNvSpPr>
          <p:nvPr>
            <p:ph type="title"/>
          </p:nvPr>
        </p:nvSpPr>
        <p:spPr>
          <a:xfrm>
            <a:off x="548639" y="1187534"/>
            <a:ext cx="4271554" cy="276999"/>
          </a:xfrm>
        </p:spPr>
        <p:txBody>
          <a:bodyPr/>
          <a:lstStyle/>
          <a:p>
            <a:r>
              <a:rPr lang="en-US" altLang="en-US">
                <a:ea typeface="Geneva" charset="-128"/>
              </a:rPr>
              <a:t>What </a:t>
            </a:r>
            <a:r>
              <a:rPr lang="en-US" altLang="en-US" dirty="0">
                <a:ea typeface="Geneva" charset="-128"/>
              </a:rPr>
              <a:t>I</a:t>
            </a:r>
            <a:r>
              <a:rPr lang="en-US" altLang="en-US">
                <a:ea typeface="Geneva" charset="-128"/>
              </a:rPr>
              <a:t>s </a:t>
            </a:r>
            <a:r>
              <a:rPr lang="en-US" altLang="en-US" dirty="0">
                <a:ea typeface="Geneva" charset="-128"/>
              </a:rPr>
              <a:t>Harassment?</a:t>
            </a:r>
            <a:endParaRPr lang="en-US" dirty="0"/>
          </a:p>
        </p:txBody>
      </p:sp>
      <p:sp>
        <p:nvSpPr>
          <p:cNvPr id="4" name="Rectangle 3">
            <a:extLst>
              <a:ext uri="{FF2B5EF4-FFF2-40B4-BE49-F238E27FC236}">
                <a16:creationId xmlns:a16="http://schemas.microsoft.com/office/drawing/2014/main" id="{FE813473-68B8-4496-B0B3-4BA977886589}"/>
              </a:ext>
            </a:extLst>
          </p:cNvPr>
          <p:cNvSpPr/>
          <p:nvPr/>
        </p:nvSpPr>
        <p:spPr>
          <a:xfrm>
            <a:off x="548639" y="2103119"/>
            <a:ext cx="6204857" cy="2554545"/>
          </a:xfrm>
          <a:prstGeom prst="rect">
            <a:avLst/>
          </a:prstGeom>
        </p:spPr>
        <p:txBody>
          <a:bodyPr wrap="square" lIns="91440" tIns="45720" rIns="91440" bIns="45720" anchor="t">
            <a:spAutoFit/>
          </a:bodyPr>
          <a:lstStyle/>
          <a:p>
            <a:pPr>
              <a:lnSpc>
                <a:spcPct val="100000"/>
              </a:lnSpc>
              <a:spcBef>
                <a:spcPts val="0"/>
              </a:spcBef>
              <a:spcAft>
                <a:spcPts val="0"/>
              </a:spcAft>
              <a:buClr>
                <a:srgbClr val="E8961F"/>
              </a:buClr>
              <a:defRPr/>
            </a:pPr>
            <a:r>
              <a:rPr lang="en-AU" sz="1600" dirty="0"/>
              <a:t>Workplace harassment involves:</a:t>
            </a:r>
          </a:p>
          <a:p>
            <a:pPr>
              <a:lnSpc>
                <a:spcPct val="100000"/>
              </a:lnSpc>
              <a:spcBef>
                <a:spcPts val="0"/>
              </a:spcBef>
              <a:spcAft>
                <a:spcPts val="0"/>
              </a:spcAft>
              <a:buClr>
                <a:srgbClr val="E8961F"/>
              </a:buClr>
              <a:defRPr/>
            </a:pPr>
            <a:endParaRPr lang="en-AU" sz="1600" dirty="0"/>
          </a:p>
          <a:p>
            <a:pPr marL="342900" indent="-342900">
              <a:spcBef>
                <a:spcPts val="0"/>
              </a:spcBef>
              <a:spcAft>
                <a:spcPts val="0"/>
              </a:spcAft>
              <a:buClr>
                <a:schemeClr val="accent2"/>
              </a:buClr>
              <a:buFont typeface="Arial" panose="020B0604020202020204" pitchFamily="34" charset="0"/>
              <a:buChar char="•"/>
              <a:defRPr/>
            </a:pPr>
            <a:r>
              <a:rPr lang="en-AU" sz="1600" dirty="0"/>
              <a:t>Behavior that intimidates, offends, or humiliates a person with a particular personal characteristic such as race or color, national or ethnic origin, sex, pregnancy, marital status, age, disability, religion, or sexual orientation.</a:t>
            </a:r>
          </a:p>
          <a:p>
            <a:pPr>
              <a:spcBef>
                <a:spcPts val="0"/>
              </a:spcBef>
              <a:spcAft>
                <a:spcPts val="0"/>
              </a:spcAft>
              <a:buClr>
                <a:schemeClr val="accent2"/>
              </a:buClr>
              <a:buNone/>
              <a:defRPr/>
            </a:pPr>
            <a:r>
              <a:rPr lang="en-AU" sz="1600" dirty="0"/>
              <a:t> </a:t>
            </a:r>
          </a:p>
          <a:p>
            <a:pPr marL="342900" indent="-342900">
              <a:buClr>
                <a:schemeClr val="accent2"/>
              </a:buClr>
              <a:buFont typeface="Arial" panose="020B0604020202020204" pitchFamily="34" charset="0"/>
              <a:buChar char="•"/>
              <a:defRPr/>
            </a:pPr>
            <a:r>
              <a:rPr lang="en-US" sz="1600" dirty="0"/>
              <a:t>If an action is perceived to be unwelcome and offensive, it may be considered harassment, even if someone doesn't intend it to be offensive.</a:t>
            </a:r>
            <a:endParaRPr lang="en-AU" sz="1600" dirty="0"/>
          </a:p>
        </p:txBody>
      </p:sp>
      <p:pic>
        <p:nvPicPr>
          <p:cNvPr id="6" name="Picture 5">
            <a:extLst>
              <a:ext uri="{FF2B5EF4-FFF2-40B4-BE49-F238E27FC236}">
                <a16:creationId xmlns:a16="http://schemas.microsoft.com/office/drawing/2014/main" id="{D602617F-8428-4387-98CB-CC161E982A2D}"/>
              </a:ext>
            </a:extLst>
          </p:cNvPr>
          <p:cNvPicPr>
            <a:picLocks noChangeAspect="1"/>
          </p:cNvPicPr>
          <p:nvPr/>
        </p:nvPicPr>
        <p:blipFill>
          <a:blip r:embed="rId2"/>
          <a:stretch>
            <a:fillRect/>
          </a:stretch>
        </p:blipFill>
        <p:spPr>
          <a:xfrm>
            <a:off x="3344091" y="4840515"/>
            <a:ext cx="3669484" cy="4271555"/>
          </a:xfrm>
          <a:prstGeom prst="rect">
            <a:avLst/>
          </a:prstGeom>
        </p:spPr>
      </p:pic>
      <p:sp>
        <p:nvSpPr>
          <p:cNvPr id="7" name="Rectangle 6">
            <a:extLst>
              <a:ext uri="{FF2B5EF4-FFF2-40B4-BE49-F238E27FC236}">
                <a16:creationId xmlns:a16="http://schemas.microsoft.com/office/drawing/2014/main" id="{4A4A4B10-30DE-4837-9F82-69AD38ED8B6E}"/>
              </a:ext>
            </a:extLst>
          </p:cNvPr>
          <p:cNvSpPr/>
          <p:nvPr/>
        </p:nvSpPr>
        <p:spPr>
          <a:xfrm>
            <a:off x="6535271" y="1317811"/>
            <a:ext cx="1237129" cy="261610"/>
          </a:xfrm>
          <a:prstGeom prst="rect">
            <a:avLst/>
          </a:prstGeom>
        </p:spPr>
        <p:txBody>
          <a:bodyPr wrap="square">
            <a:spAutoFit/>
          </a:bodyPr>
          <a:lstStyle/>
          <a:p>
            <a:r>
              <a:rPr lang="en-AU" sz="1100" dirty="0"/>
              <a:t>Slide 15 &amp; 16</a:t>
            </a:r>
            <a:endParaRPr lang="en-US" sz="1100" dirty="0"/>
          </a:p>
        </p:txBody>
      </p:sp>
      <p:sp>
        <p:nvSpPr>
          <p:cNvPr id="8" name="Rectangle 7">
            <a:extLst>
              <a:ext uri="{FF2B5EF4-FFF2-40B4-BE49-F238E27FC236}">
                <a16:creationId xmlns:a16="http://schemas.microsoft.com/office/drawing/2014/main" id="{D2D90950-1D27-4590-8F98-4C54E6ECBB56}"/>
              </a:ext>
            </a:extLst>
          </p:cNvPr>
          <p:cNvSpPr/>
          <p:nvPr/>
        </p:nvSpPr>
        <p:spPr bwMode="gray">
          <a:xfrm>
            <a:off x="758825" y="4939527"/>
            <a:ext cx="2585266" cy="4172543"/>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nSpc>
                <a:spcPct val="95000"/>
              </a:lnSpc>
              <a:spcBef>
                <a:spcPts val="600"/>
              </a:spcBef>
              <a:spcAft>
                <a:spcPts val="450"/>
              </a:spcAft>
              <a:buClr>
                <a:schemeClr val="accent1"/>
              </a:buClr>
            </a:pPr>
            <a:r>
              <a:rPr lang="en-US" sz="1600" b="1" dirty="0">
                <a:solidFill>
                  <a:schemeClr val="bg1"/>
                </a:solidFill>
                <a:latin typeface="Arial" pitchFamily="34" charset="0"/>
                <a:cs typeface="Arial" pitchFamily="34" charset="0"/>
              </a:rPr>
              <a:t>What types of behaviors would you consider harassment? </a:t>
            </a:r>
          </a:p>
        </p:txBody>
      </p:sp>
    </p:spTree>
    <p:extLst>
      <p:ext uri="{BB962C8B-B14F-4D97-AF65-F5344CB8AC3E}">
        <p14:creationId xmlns:p14="http://schemas.microsoft.com/office/powerpoint/2010/main" val="106804114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86ED0-34E8-4F73-95E2-0598AEE92618}"/>
              </a:ext>
            </a:extLst>
          </p:cNvPr>
          <p:cNvSpPr>
            <a:spLocks noGrp="1"/>
          </p:cNvSpPr>
          <p:nvPr>
            <p:ph type="title"/>
          </p:nvPr>
        </p:nvSpPr>
        <p:spPr>
          <a:xfrm>
            <a:off x="470263" y="1175657"/>
            <a:ext cx="4258491" cy="431074"/>
          </a:xfrm>
        </p:spPr>
        <p:txBody>
          <a:bodyPr/>
          <a:lstStyle/>
          <a:p>
            <a:r>
              <a:rPr lang="en-AU" altLang="en-US" dirty="0">
                <a:ea typeface="Geneva" charset="-128"/>
              </a:rPr>
              <a:t>Sexual Harassment</a:t>
            </a:r>
            <a:endParaRPr lang="en-US" dirty="0"/>
          </a:p>
        </p:txBody>
      </p:sp>
      <p:sp>
        <p:nvSpPr>
          <p:cNvPr id="6" name="Rectangle 5">
            <a:extLst>
              <a:ext uri="{FF2B5EF4-FFF2-40B4-BE49-F238E27FC236}">
                <a16:creationId xmlns:a16="http://schemas.microsoft.com/office/drawing/2014/main" id="{36A6C1C8-FD71-46F7-858E-38E07E374E63}"/>
              </a:ext>
            </a:extLst>
          </p:cNvPr>
          <p:cNvSpPr/>
          <p:nvPr/>
        </p:nvSpPr>
        <p:spPr>
          <a:xfrm>
            <a:off x="470263" y="6635604"/>
            <a:ext cx="6492240" cy="1815882"/>
          </a:xfrm>
          <a:prstGeom prst="rect">
            <a:avLst/>
          </a:prstGeom>
        </p:spPr>
        <p:txBody>
          <a:bodyPr wrap="square">
            <a:spAutoFit/>
          </a:bodyPr>
          <a:lstStyle/>
          <a:p>
            <a:pPr>
              <a:lnSpc>
                <a:spcPct val="100000"/>
              </a:lnSpc>
              <a:buClr>
                <a:schemeClr val="accent2"/>
              </a:buClr>
            </a:pPr>
            <a:r>
              <a:rPr lang="en-AU" altLang="en-US" sz="1600" u="sng" dirty="0">
                <a:ea typeface="Geneva" charset="-128"/>
              </a:rPr>
              <a:t>Potentially Criminal Behavior</a:t>
            </a:r>
          </a:p>
          <a:p>
            <a:pPr marL="285750" indent="-285750">
              <a:buClr>
                <a:schemeClr val="accent2"/>
              </a:buClr>
              <a:buFont typeface="Arial" panose="020B0604020202020204" pitchFamily="34" charset="0"/>
              <a:buChar char="•"/>
            </a:pPr>
            <a:endParaRPr lang="en-AU" altLang="en-US" sz="1600" dirty="0">
              <a:ea typeface="Geneva" charset="-128"/>
            </a:endParaRPr>
          </a:p>
          <a:p>
            <a:pPr marL="285750" indent="-285750">
              <a:buClr>
                <a:schemeClr val="accent2"/>
              </a:buClr>
              <a:buFont typeface="Arial" panose="020B0604020202020204" pitchFamily="34" charset="0"/>
              <a:buChar char="•"/>
            </a:pPr>
            <a:r>
              <a:rPr lang="en-AU" altLang="en-US" sz="1600" dirty="0">
                <a:ea typeface="Geneva" charset="-128"/>
              </a:rPr>
              <a:t>Obscene or suggestive telephone calls, email messages, texts.</a:t>
            </a:r>
          </a:p>
          <a:p>
            <a:pPr marL="285750" indent="-285750">
              <a:buClr>
                <a:schemeClr val="accent2"/>
              </a:buClr>
              <a:buFont typeface="Arial" panose="020B0604020202020204" pitchFamily="34" charset="0"/>
              <a:buChar char="•"/>
            </a:pPr>
            <a:r>
              <a:rPr lang="en-AU" altLang="en-US" sz="1600" dirty="0">
                <a:ea typeface="Geneva" charset="-128"/>
              </a:rPr>
              <a:t>Physical molestation.</a:t>
            </a:r>
          </a:p>
          <a:p>
            <a:pPr marL="285750" indent="-285750">
              <a:buClr>
                <a:schemeClr val="accent2"/>
              </a:buClr>
              <a:buFont typeface="Arial" panose="020B0604020202020204" pitchFamily="34" charset="0"/>
              <a:buChar char="•"/>
            </a:pPr>
            <a:r>
              <a:rPr lang="en-AU" altLang="en-US" sz="1600" dirty="0">
                <a:ea typeface="Geneva" charset="-128"/>
              </a:rPr>
              <a:t>Indecent exposure.</a:t>
            </a:r>
          </a:p>
          <a:p>
            <a:pPr marL="285750" indent="-285750">
              <a:buClr>
                <a:schemeClr val="accent2"/>
              </a:buClr>
              <a:buFont typeface="Arial" panose="020B0604020202020204" pitchFamily="34" charset="0"/>
              <a:buChar char="•"/>
            </a:pPr>
            <a:r>
              <a:rPr lang="en-AU" altLang="en-US" sz="1600" dirty="0">
                <a:ea typeface="Geneva" charset="-128"/>
              </a:rPr>
              <a:t>Sexual assault.</a:t>
            </a:r>
          </a:p>
          <a:p>
            <a:pPr marL="285750" indent="-285750">
              <a:buClr>
                <a:schemeClr val="accent2"/>
              </a:buClr>
              <a:buFont typeface="Arial" panose="020B0604020202020204" pitchFamily="34" charset="0"/>
              <a:buChar char="•"/>
            </a:pPr>
            <a:r>
              <a:rPr lang="en-AU" altLang="en-US" sz="1600" dirty="0">
                <a:ea typeface="Geneva" charset="-128"/>
              </a:rPr>
              <a:t>Cyber bullying.</a:t>
            </a:r>
            <a:endParaRPr lang="en-US" altLang="en-US" sz="1600" dirty="0">
              <a:ea typeface="Geneva" charset="-128"/>
            </a:endParaRPr>
          </a:p>
        </p:txBody>
      </p:sp>
      <p:sp>
        <p:nvSpPr>
          <p:cNvPr id="5" name="Rectangle 4">
            <a:extLst>
              <a:ext uri="{FF2B5EF4-FFF2-40B4-BE49-F238E27FC236}">
                <a16:creationId xmlns:a16="http://schemas.microsoft.com/office/drawing/2014/main" id="{830EB405-1BFD-4788-B881-41C605354F46}"/>
              </a:ext>
            </a:extLst>
          </p:cNvPr>
          <p:cNvSpPr/>
          <p:nvPr/>
        </p:nvSpPr>
        <p:spPr>
          <a:xfrm>
            <a:off x="6492240" y="1345121"/>
            <a:ext cx="1280160" cy="261610"/>
          </a:xfrm>
          <a:prstGeom prst="rect">
            <a:avLst/>
          </a:prstGeom>
        </p:spPr>
        <p:txBody>
          <a:bodyPr wrap="square">
            <a:spAutoFit/>
          </a:bodyPr>
          <a:lstStyle/>
          <a:p>
            <a:r>
              <a:rPr lang="en-AU" sz="1100" dirty="0"/>
              <a:t>Slide 17 &amp; 18</a:t>
            </a:r>
            <a:endParaRPr lang="en-US" sz="1100" dirty="0"/>
          </a:p>
        </p:txBody>
      </p:sp>
      <p:grpSp>
        <p:nvGrpSpPr>
          <p:cNvPr id="8" name="Group 7">
            <a:extLst>
              <a:ext uri="{FF2B5EF4-FFF2-40B4-BE49-F238E27FC236}">
                <a16:creationId xmlns:a16="http://schemas.microsoft.com/office/drawing/2014/main" id="{71399F4A-A3B7-EA44-B218-4FFAAD9D7E68}"/>
              </a:ext>
            </a:extLst>
          </p:cNvPr>
          <p:cNvGrpSpPr/>
          <p:nvPr/>
        </p:nvGrpSpPr>
        <p:grpSpPr>
          <a:xfrm>
            <a:off x="521725" y="3056678"/>
            <a:ext cx="6652044" cy="2493034"/>
            <a:chOff x="885903" y="1913162"/>
            <a:chExt cx="10399586" cy="3209727"/>
          </a:xfrm>
        </p:grpSpPr>
        <p:grpSp>
          <p:nvGrpSpPr>
            <p:cNvPr id="9" name="Group 8">
              <a:extLst>
                <a:ext uri="{FF2B5EF4-FFF2-40B4-BE49-F238E27FC236}">
                  <a16:creationId xmlns:a16="http://schemas.microsoft.com/office/drawing/2014/main" id="{DD5CADCB-97AB-5B4A-B72C-12E47125B78A}"/>
                </a:ext>
              </a:extLst>
            </p:cNvPr>
            <p:cNvGrpSpPr/>
            <p:nvPr/>
          </p:nvGrpSpPr>
          <p:grpSpPr>
            <a:xfrm>
              <a:off x="885903" y="1913162"/>
              <a:ext cx="10399586" cy="1515838"/>
              <a:chOff x="945863" y="2563318"/>
              <a:chExt cx="10399586" cy="3250317"/>
            </a:xfrm>
          </p:grpSpPr>
          <p:sp>
            <p:nvSpPr>
              <p:cNvPr id="14" name="TextBox 13">
                <a:extLst>
                  <a:ext uri="{FF2B5EF4-FFF2-40B4-BE49-F238E27FC236}">
                    <a16:creationId xmlns:a16="http://schemas.microsoft.com/office/drawing/2014/main" id="{16B962A7-D13B-8C41-9CEE-4A579FB6E66E}"/>
                  </a:ext>
                </a:extLst>
              </p:cNvPr>
              <p:cNvSpPr txBox="1"/>
              <p:nvPr/>
            </p:nvSpPr>
            <p:spPr>
              <a:xfrm>
                <a:off x="945863" y="2563319"/>
                <a:ext cx="3352493" cy="3250316"/>
              </a:xfrm>
              <a:prstGeom prst="rect">
                <a:avLst/>
              </a:prstGeom>
              <a:solidFill>
                <a:schemeClr val="accent1"/>
              </a:solidFill>
            </p:spPr>
            <p:txBody>
              <a:bodyPr wrap="square" lIns="182880" tIns="182880" rtlCol="0">
                <a:noAutofit/>
              </a:bodyPr>
              <a:lstStyle/>
              <a:p>
                <a:pPr marL="12700" lvl="1"/>
                <a:r>
                  <a:rPr lang="en-US" altLang="en-US" sz="1600">
                    <a:solidFill>
                      <a:schemeClr val="bg1"/>
                    </a:solidFill>
                  </a:rPr>
                  <a:t>Unwelcome pressure for sexual favors.</a:t>
                </a:r>
              </a:p>
              <a:p>
                <a:pPr marL="12700" lvl="1"/>
                <a:endParaRPr lang="en-US" altLang="en-US" sz="1600">
                  <a:solidFill>
                    <a:schemeClr val="bg1"/>
                  </a:solidFill>
                </a:endParaRPr>
              </a:p>
            </p:txBody>
          </p:sp>
          <p:sp>
            <p:nvSpPr>
              <p:cNvPr id="15" name="TextBox 14">
                <a:extLst>
                  <a:ext uri="{FF2B5EF4-FFF2-40B4-BE49-F238E27FC236}">
                    <a16:creationId xmlns:a16="http://schemas.microsoft.com/office/drawing/2014/main" id="{E6ADD770-B6D9-7743-9A41-74F5D0147325}"/>
                  </a:ext>
                </a:extLst>
              </p:cNvPr>
              <p:cNvSpPr txBox="1"/>
              <p:nvPr/>
            </p:nvSpPr>
            <p:spPr>
              <a:xfrm>
                <a:off x="4468737" y="2563318"/>
                <a:ext cx="3352493" cy="3250317"/>
              </a:xfrm>
              <a:prstGeom prst="rect">
                <a:avLst/>
              </a:prstGeom>
              <a:solidFill>
                <a:schemeClr val="accent2"/>
              </a:solidFill>
            </p:spPr>
            <p:txBody>
              <a:bodyPr wrap="square" lIns="182880" tIns="182880" rtlCol="0">
                <a:noAutofit/>
              </a:bodyPr>
              <a:lstStyle/>
              <a:p>
                <a:pPr marL="12700" lvl="1"/>
                <a:r>
                  <a:rPr lang="en-US" altLang="en-US" sz="1600" dirty="0">
                    <a:solidFill>
                      <a:schemeClr val="bg1"/>
                    </a:solidFill>
                  </a:rPr>
                  <a:t>Leering, touching, unnecessary physical contact.</a:t>
                </a:r>
              </a:p>
            </p:txBody>
          </p:sp>
          <p:sp>
            <p:nvSpPr>
              <p:cNvPr id="16" name="TextBox 15">
                <a:extLst>
                  <a:ext uri="{FF2B5EF4-FFF2-40B4-BE49-F238E27FC236}">
                    <a16:creationId xmlns:a16="http://schemas.microsoft.com/office/drawing/2014/main" id="{C9002531-0437-D547-B8EC-79E0937AFB2A}"/>
                  </a:ext>
                </a:extLst>
              </p:cNvPr>
              <p:cNvSpPr txBox="1"/>
              <p:nvPr/>
            </p:nvSpPr>
            <p:spPr>
              <a:xfrm>
                <a:off x="7992956" y="2563319"/>
                <a:ext cx="3352493" cy="3250316"/>
              </a:xfrm>
              <a:prstGeom prst="rect">
                <a:avLst/>
              </a:prstGeom>
              <a:solidFill>
                <a:schemeClr val="accent4"/>
              </a:solidFill>
            </p:spPr>
            <p:txBody>
              <a:bodyPr wrap="square" lIns="182880" tIns="182880" rtlCol="0">
                <a:noAutofit/>
              </a:bodyPr>
              <a:lstStyle/>
              <a:p>
                <a:pPr marL="12700" lvl="1"/>
                <a:r>
                  <a:rPr lang="en-US" altLang="en-US" sz="1600">
                    <a:solidFill>
                      <a:schemeClr val="bg1"/>
                    </a:solidFill>
                  </a:rPr>
                  <a:t>Offensive or demeaning comments.</a:t>
                </a:r>
              </a:p>
            </p:txBody>
          </p:sp>
        </p:grpSp>
        <p:grpSp>
          <p:nvGrpSpPr>
            <p:cNvPr id="10" name="Group 9">
              <a:extLst>
                <a:ext uri="{FF2B5EF4-FFF2-40B4-BE49-F238E27FC236}">
                  <a16:creationId xmlns:a16="http://schemas.microsoft.com/office/drawing/2014/main" id="{128055EB-CFF6-AB43-A7C7-8497643682B9}"/>
                </a:ext>
              </a:extLst>
            </p:cNvPr>
            <p:cNvGrpSpPr/>
            <p:nvPr/>
          </p:nvGrpSpPr>
          <p:grpSpPr>
            <a:xfrm>
              <a:off x="885903" y="3607051"/>
              <a:ext cx="10399586" cy="1515838"/>
              <a:chOff x="945863" y="2563318"/>
              <a:chExt cx="10399586" cy="3250317"/>
            </a:xfrm>
          </p:grpSpPr>
          <p:sp>
            <p:nvSpPr>
              <p:cNvPr id="11" name="TextBox 10">
                <a:extLst>
                  <a:ext uri="{FF2B5EF4-FFF2-40B4-BE49-F238E27FC236}">
                    <a16:creationId xmlns:a16="http://schemas.microsoft.com/office/drawing/2014/main" id="{8FEFFD1E-3C92-364C-BF53-6D70C79B8A52}"/>
                  </a:ext>
                </a:extLst>
              </p:cNvPr>
              <p:cNvSpPr txBox="1"/>
              <p:nvPr/>
            </p:nvSpPr>
            <p:spPr>
              <a:xfrm>
                <a:off x="945863" y="2563319"/>
                <a:ext cx="3352493" cy="3250316"/>
              </a:xfrm>
              <a:prstGeom prst="rect">
                <a:avLst/>
              </a:prstGeom>
              <a:solidFill>
                <a:schemeClr val="accent1"/>
              </a:solidFill>
            </p:spPr>
            <p:txBody>
              <a:bodyPr wrap="square" lIns="182880" tIns="182880" rtlCol="0">
                <a:noAutofit/>
              </a:bodyPr>
              <a:lstStyle/>
              <a:p>
                <a:pPr marL="12700" lvl="1"/>
                <a:r>
                  <a:rPr lang="en-US" altLang="en-US" sz="1600">
                    <a:solidFill>
                      <a:schemeClr val="bg1"/>
                    </a:solidFill>
                  </a:rPr>
                  <a:t>Public display of offensive images.</a:t>
                </a:r>
              </a:p>
            </p:txBody>
          </p:sp>
          <p:sp>
            <p:nvSpPr>
              <p:cNvPr id="12" name="TextBox 11">
                <a:extLst>
                  <a:ext uri="{FF2B5EF4-FFF2-40B4-BE49-F238E27FC236}">
                    <a16:creationId xmlns:a16="http://schemas.microsoft.com/office/drawing/2014/main" id="{A846868E-8D9B-5642-ABD0-9B277D206231}"/>
                  </a:ext>
                </a:extLst>
              </p:cNvPr>
              <p:cNvSpPr txBox="1"/>
              <p:nvPr/>
            </p:nvSpPr>
            <p:spPr>
              <a:xfrm>
                <a:off x="4468737" y="2563318"/>
                <a:ext cx="3352493" cy="3250317"/>
              </a:xfrm>
              <a:prstGeom prst="rect">
                <a:avLst/>
              </a:prstGeom>
              <a:solidFill>
                <a:schemeClr val="accent2"/>
              </a:solidFill>
            </p:spPr>
            <p:txBody>
              <a:bodyPr wrap="square" lIns="182880" tIns="182880" rtlCol="0">
                <a:noAutofit/>
              </a:bodyPr>
              <a:lstStyle/>
              <a:p>
                <a:pPr marL="12700" lvl="1"/>
                <a:r>
                  <a:rPr lang="en-US" altLang="en-US" sz="1600">
                    <a:solidFill>
                      <a:schemeClr val="bg1"/>
                    </a:solidFill>
                  </a:rPr>
                  <a:t>Offensive phone calls, texts, or phone letters.</a:t>
                </a:r>
              </a:p>
            </p:txBody>
          </p:sp>
          <p:sp>
            <p:nvSpPr>
              <p:cNvPr id="13" name="TextBox 12">
                <a:extLst>
                  <a:ext uri="{FF2B5EF4-FFF2-40B4-BE49-F238E27FC236}">
                    <a16:creationId xmlns:a16="http://schemas.microsoft.com/office/drawing/2014/main" id="{514853F3-2512-EE4A-BD09-EA6EE8F71268}"/>
                  </a:ext>
                </a:extLst>
              </p:cNvPr>
              <p:cNvSpPr txBox="1"/>
              <p:nvPr/>
            </p:nvSpPr>
            <p:spPr>
              <a:xfrm>
                <a:off x="7992956" y="2563319"/>
                <a:ext cx="3352493" cy="3250316"/>
              </a:xfrm>
              <a:prstGeom prst="rect">
                <a:avLst/>
              </a:prstGeom>
              <a:solidFill>
                <a:schemeClr val="accent4"/>
              </a:solidFill>
            </p:spPr>
            <p:txBody>
              <a:bodyPr wrap="square" lIns="182880" tIns="182880" rtlCol="0">
                <a:noAutofit/>
              </a:bodyPr>
              <a:lstStyle/>
              <a:p>
                <a:pPr marL="12700" lvl="1"/>
                <a:r>
                  <a:rPr lang="en-US" altLang="en-US" sz="1600">
                    <a:solidFill>
                      <a:schemeClr val="bg1"/>
                    </a:solidFill>
                  </a:rPr>
                  <a:t>Sexist or sexual </a:t>
                </a:r>
                <a:br>
                  <a:rPr lang="en-US" altLang="en-US" sz="1600">
                    <a:solidFill>
                      <a:schemeClr val="bg1"/>
                    </a:solidFill>
                  </a:rPr>
                </a:br>
                <a:r>
                  <a:rPr lang="en-US" altLang="en-US" sz="1600">
                    <a:solidFill>
                      <a:schemeClr val="bg1"/>
                    </a:solidFill>
                  </a:rPr>
                  <a:t>jokes / humor.</a:t>
                </a:r>
              </a:p>
            </p:txBody>
          </p:sp>
        </p:grpSp>
      </p:grpSp>
    </p:spTree>
    <p:extLst>
      <p:ext uri="{BB962C8B-B14F-4D97-AF65-F5344CB8AC3E}">
        <p14:creationId xmlns:p14="http://schemas.microsoft.com/office/powerpoint/2010/main" val="402580530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B3B11-817F-455D-A486-9EC9BA3EE96E}"/>
              </a:ext>
            </a:extLst>
          </p:cNvPr>
          <p:cNvSpPr>
            <a:spLocks noGrp="1"/>
          </p:cNvSpPr>
          <p:nvPr>
            <p:ph type="title"/>
          </p:nvPr>
        </p:nvSpPr>
        <p:spPr>
          <a:xfrm>
            <a:off x="335665" y="1062644"/>
            <a:ext cx="6221889" cy="809699"/>
          </a:xfrm>
        </p:spPr>
        <p:txBody>
          <a:bodyPr/>
          <a:lstStyle/>
          <a:p>
            <a:r>
              <a:rPr lang="en-AU" altLang="en-US" dirty="0">
                <a:ea typeface="Geneva" charset="-128"/>
              </a:rPr>
              <a:t>Rights &amp; Responsibilities: Employees and Managers</a:t>
            </a:r>
            <a:endParaRPr lang="en-US" dirty="0"/>
          </a:p>
        </p:txBody>
      </p:sp>
      <p:sp>
        <p:nvSpPr>
          <p:cNvPr id="4" name="Rectangle 3">
            <a:extLst>
              <a:ext uri="{FF2B5EF4-FFF2-40B4-BE49-F238E27FC236}">
                <a16:creationId xmlns:a16="http://schemas.microsoft.com/office/drawing/2014/main" id="{1633F51C-0315-4687-B42E-7804F1567B74}"/>
              </a:ext>
            </a:extLst>
          </p:cNvPr>
          <p:cNvSpPr/>
          <p:nvPr/>
        </p:nvSpPr>
        <p:spPr>
          <a:xfrm>
            <a:off x="335665" y="2095019"/>
            <a:ext cx="6221889" cy="8833187"/>
          </a:xfrm>
          <a:prstGeom prst="rect">
            <a:avLst/>
          </a:prstGeom>
        </p:spPr>
        <p:txBody>
          <a:bodyPr wrap="square">
            <a:spAutoFit/>
          </a:bodyPr>
          <a:lstStyle/>
          <a:p>
            <a:pPr>
              <a:spcBef>
                <a:spcPct val="50000"/>
              </a:spcBef>
              <a:buClr>
                <a:schemeClr val="accent2"/>
              </a:buClr>
              <a:defRPr/>
            </a:pPr>
            <a:r>
              <a:rPr lang="en-AU" sz="1600" u="sng" dirty="0"/>
              <a:t>Employee rights and responsibilities include</a:t>
            </a:r>
            <a:r>
              <a:rPr lang="en-AU" sz="1600" dirty="0"/>
              <a:t>:</a:t>
            </a:r>
          </a:p>
          <a:p>
            <a:pPr marL="285750" indent="-285750">
              <a:spcBef>
                <a:spcPct val="50000"/>
              </a:spcBef>
              <a:buClr>
                <a:schemeClr val="accent2"/>
              </a:buClr>
              <a:buFont typeface="Arial" panose="020B0604020202020204" pitchFamily="34" charset="0"/>
              <a:buChar char="•"/>
              <a:defRPr/>
            </a:pPr>
            <a:r>
              <a:rPr lang="en-AU" sz="1600" dirty="0"/>
              <a:t>The </a:t>
            </a:r>
            <a:r>
              <a:rPr lang="en-AU" sz="1600" i="1" dirty="0"/>
              <a:t>right </a:t>
            </a:r>
            <a:r>
              <a:rPr lang="en-AU" sz="1600" dirty="0"/>
              <a:t>to a harassment-free workplace.</a:t>
            </a:r>
          </a:p>
          <a:p>
            <a:pPr marL="285750" indent="-285750">
              <a:spcBef>
                <a:spcPct val="50000"/>
              </a:spcBef>
              <a:buClr>
                <a:schemeClr val="accent2"/>
              </a:buClr>
              <a:buFont typeface="Arial" panose="020B0604020202020204" pitchFamily="34" charset="0"/>
              <a:buChar char="•"/>
              <a:defRPr/>
            </a:pPr>
            <a:r>
              <a:rPr lang="en-AU" sz="1600" dirty="0"/>
              <a:t>The </a:t>
            </a:r>
            <a:r>
              <a:rPr lang="en-AU" sz="1600" i="1" dirty="0"/>
              <a:t>responsibility</a:t>
            </a:r>
            <a:r>
              <a:rPr lang="en-AU" sz="1600" dirty="0"/>
              <a:t> to ensure that you do not discriminate against or harass other employees or customers.</a:t>
            </a:r>
          </a:p>
          <a:p>
            <a:pPr marL="285750" indent="-285750">
              <a:spcBef>
                <a:spcPct val="50000"/>
              </a:spcBef>
              <a:buClr>
                <a:schemeClr val="accent2"/>
              </a:buClr>
              <a:buFont typeface="Arial" panose="020B0604020202020204" pitchFamily="34" charset="0"/>
              <a:buChar char="•"/>
              <a:defRPr/>
            </a:pPr>
            <a:r>
              <a:rPr lang="en-AU" sz="1600" dirty="0"/>
              <a:t>The </a:t>
            </a:r>
            <a:r>
              <a:rPr lang="en-AU" sz="1600" i="1" dirty="0"/>
              <a:t>responsibility</a:t>
            </a:r>
            <a:r>
              <a:rPr lang="en-AU" sz="1600" dirty="0"/>
              <a:t> to stop all behavior that another person finds offensive even if you do not perceive it as offensive.</a:t>
            </a:r>
          </a:p>
          <a:p>
            <a:pPr>
              <a:spcBef>
                <a:spcPts val="0"/>
              </a:spcBef>
              <a:defRPr/>
            </a:pPr>
            <a:endParaRPr lang="en-AU" sz="1600" dirty="0"/>
          </a:p>
          <a:p>
            <a:pPr marL="285750" indent="-285750">
              <a:spcBef>
                <a:spcPts val="0"/>
              </a:spcBef>
              <a:buClr>
                <a:schemeClr val="accent2"/>
              </a:buClr>
              <a:buFont typeface="Arial" panose="020B0604020202020204" pitchFamily="34" charset="0"/>
              <a:buChar char="•"/>
              <a:defRPr/>
            </a:pPr>
            <a:r>
              <a:rPr lang="en-AU" sz="1600" dirty="0"/>
              <a:t>A </a:t>
            </a:r>
            <a:r>
              <a:rPr lang="en-AU" sz="1600" i="1" dirty="0"/>
              <a:t>responsibility</a:t>
            </a:r>
            <a:r>
              <a:rPr lang="en-AU" sz="1600" dirty="0"/>
              <a:t> to report harassment in the workplace to a manager, supervisor or Human Resources.</a:t>
            </a:r>
          </a:p>
          <a:p>
            <a:pPr>
              <a:spcBef>
                <a:spcPts val="0"/>
              </a:spcBef>
              <a:defRPr/>
            </a:pPr>
            <a:endParaRPr lang="en-AU" altLang="en-US" sz="1600" dirty="0">
              <a:ea typeface="Geneva" charset="-128"/>
              <a:cs typeface="Arial" panose="020B0604020202020204" pitchFamily="34" charset="0"/>
            </a:endParaRPr>
          </a:p>
          <a:p>
            <a:pPr>
              <a:spcBef>
                <a:spcPts val="0"/>
              </a:spcBef>
              <a:defRPr/>
            </a:pPr>
            <a:endParaRPr lang="en-AU" altLang="en-US" sz="1600" dirty="0">
              <a:ea typeface="Geneva" charset="-128"/>
              <a:cs typeface="Arial" panose="020B0604020202020204" pitchFamily="34" charset="0"/>
            </a:endParaRPr>
          </a:p>
          <a:p>
            <a:pPr>
              <a:spcBef>
                <a:spcPts val="0"/>
              </a:spcBef>
              <a:defRPr/>
            </a:pPr>
            <a:endParaRPr lang="en-AU" altLang="en-US" sz="1600" dirty="0">
              <a:ea typeface="Geneva" charset="-128"/>
              <a:cs typeface="Arial" panose="020B0604020202020204" pitchFamily="34" charset="0"/>
            </a:endParaRPr>
          </a:p>
          <a:p>
            <a:pPr>
              <a:spcBef>
                <a:spcPts val="0"/>
              </a:spcBef>
              <a:defRPr/>
            </a:pPr>
            <a:r>
              <a:rPr lang="en-AU" altLang="en-US" sz="1600" u="sng" dirty="0">
                <a:ea typeface="Geneva" charset="-128"/>
                <a:cs typeface="Arial" panose="020B0604020202020204" pitchFamily="34" charset="0"/>
              </a:rPr>
              <a:t>Reasonable Management Action that are not harassment include</a:t>
            </a:r>
            <a:r>
              <a:rPr lang="en-AU" altLang="en-US" sz="1600" dirty="0">
                <a:ea typeface="Geneva" charset="-128"/>
                <a:cs typeface="Arial" panose="020B0604020202020204" pitchFamily="34" charset="0"/>
              </a:rPr>
              <a:t>:</a:t>
            </a:r>
          </a:p>
          <a:p>
            <a:pPr marL="514350" lvl="1" indent="-285750">
              <a:lnSpc>
                <a:spcPct val="150000"/>
              </a:lnSpc>
              <a:spcAft>
                <a:spcPts val="0"/>
              </a:spcAft>
              <a:buClr>
                <a:schemeClr val="accent2"/>
              </a:buClr>
              <a:buFont typeface="Arial" panose="020B0604020202020204" pitchFamily="34" charset="0"/>
              <a:buChar char="•"/>
              <a:defRPr/>
            </a:pPr>
            <a:r>
              <a:rPr lang="en-AU" altLang="en-US" sz="1600" dirty="0"/>
              <a:t>Expressing differences of opinion in a courteous manner.</a:t>
            </a:r>
          </a:p>
          <a:p>
            <a:pPr marL="514350" lvl="1" indent="-285750">
              <a:lnSpc>
                <a:spcPct val="100000"/>
              </a:lnSpc>
              <a:spcAft>
                <a:spcPts val="0"/>
              </a:spcAft>
              <a:buClr>
                <a:schemeClr val="accent2"/>
              </a:buClr>
              <a:buFont typeface="Arial" panose="020B0604020202020204" pitchFamily="34" charset="0"/>
              <a:buChar char="•"/>
              <a:defRPr/>
            </a:pPr>
            <a:endParaRPr lang="en-AU" altLang="en-US" sz="1600" dirty="0"/>
          </a:p>
          <a:p>
            <a:pPr marL="514350" lvl="1" indent="-285750">
              <a:lnSpc>
                <a:spcPct val="100000"/>
              </a:lnSpc>
              <a:spcAft>
                <a:spcPts val="0"/>
              </a:spcAft>
              <a:buClr>
                <a:schemeClr val="accent2"/>
              </a:buClr>
              <a:buFont typeface="Arial" panose="020B0604020202020204" pitchFamily="34" charset="0"/>
              <a:buChar char="•"/>
              <a:defRPr/>
            </a:pPr>
            <a:r>
              <a:rPr lang="en-AU" altLang="en-US" sz="1600" dirty="0"/>
              <a:t>Providing constructive and courteous feedback, </a:t>
            </a:r>
            <a:r>
              <a:rPr lang="en-AU" altLang="en-US" sz="1600" dirty="0" err="1"/>
              <a:t>counseling</a:t>
            </a:r>
            <a:r>
              <a:rPr lang="en-AU" altLang="en-US" sz="1600" dirty="0"/>
              <a:t>, or advice about work behavior and performance.</a:t>
            </a:r>
          </a:p>
          <a:p>
            <a:pPr marL="514350" lvl="1" indent="-285750">
              <a:lnSpc>
                <a:spcPct val="100000"/>
              </a:lnSpc>
              <a:spcAft>
                <a:spcPts val="0"/>
              </a:spcAft>
              <a:buClr>
                <a:schemeClr val="accent2"/>
              </a:buClr>
              <a:buFont typeface="Arial" panose="020B0604020202020204" pitchFamily="34" charset="0"/>
              <a:buChar char="•"/>
              <a:defRPr/>
            </a:pPr>
            <a:endParaRPr lang="en-AU" altLang="en-US" sz="1600" dirty="0"/>
          </a:p>
          <a:p>
            <a:pPr marL="514350" lvl="1" indent="-285750">
              <a:lnSpc>
                <a:spcPct val="100000"/>
              </a:lnSpc>
              <a:spcAft>
                <a:spcPts val="0"/>
              </a:spcAft>
              <a:buClr>
                <a:schemeClr val="accent2"/>
              </a:buClr>
              <a:buFont typeface="Arial" panose="020B0604020202020204" pitchFamily="34" charset="0"/>
              <a:buChar char="•"/>
              <a:defRPr/>
            </a:pPr>
            <a:r>
              <a:rPr lang="en-AU" altLang="en-US" sz="1600" dirty="0"/>
              <a:t>Carrying out legitimate or reasonable management decisions or actions, undertaken in a reasonable way with respect and courtesy.</a:t>
            </a:r>
          </a:p>
          <a:p>
            <a:pPr marL="514350" lvl="1" indent="-285750">
              <a:lnSpc>
                <a:spcPct val="100000"/>
              </a:lnSpc>
              <a:spcAft>
                <a:spcPts val="0"/>
              </a:spcAft>
              <a:buClr>
                <a:schemeClr val="accent2"/>
              </a:buClr>
              <a:buFont typeface="Arial" panose="020B0604020202020204" pitchFamily="34" charset="0"/>
              <a:buChar char="•"/>
              <a:defRPr/>
            </a:pPr>
            <a:endParaRPr lang="en-AU" altLang="en-US" sz="1600" dirty="0"/>
          </a:p>
          <a:p>
            <a:pPr marL="514350" lvl="1" indent="-285750">
              <a:lnSpc>
                <a:spcPct val="100000"/>
              </a:lnSpc>
              <a:spcAft>
                <a:spcPts val="0"/>
              </a:spcAft>
              <a:buClr>
                <a:schemeClr val="accent2"/>
              </a:buClr>
              <a:buFont typeface="Arial" panose="020B0604020202020204" pitchFamily="34" charset="0"/>
              <a:buChar char="•"/>
              <a:defRPr/>
            </a:pPr>
            <a:r>
              <a:rPr lang="en-AU" altLang="en-US" sz="1600" dirty="0"/>
              <a:t>Making a genuine complaint about a manager’s or other employee’s conduct, if the complaint is made in a proper and reasonable way. </a:t>
            </a:r>
            <a:endParaRPr lang="en-US" sz="1600" dirty="0"/>
          </a:p>
          <a:p>
            <a:pPr marL="285750" indent="-285750">
              <a:spcBef>
                <a:spcPct val="50000"/>
              </a:spcBef>
              <a:buClr>
                <a:schemeClr val="accent2"/>
              </a:buClr>
              <a:buFont typeface="Arial" panose="020B0604020202020204" pitchFamily="34" charset="0"/>
              <a:buChar char="•"/>
              <a:defRPr/>
            </a:pPr>
            <a:endParaRPr lang="en-AU" sz="1600" dirty="0"/>
          </a:p>
          <a:p>
            <a:pPr marL="285750" indent="-285750">
              <a:spcBef>
                <a:spcPct val="50000"/>
              </a:spcBef>
              <a:buClr>
                <a:schemeClr val="accent2"/>
              </a:buClr>
              <a:buFont typeface="Arial" panose="020B0604020202020204" pitchFamily="34" charset="0"/>
              <a:buChar char="•"/>
              <a:defRPr/>
            </a:pPr>
            <a:endParaRPr lang="en-AU" sz="1600" dirty="0"/>
          </a:p>
          <a:p>
            <a:pPr marL="285750" indent="-285750">
              <a:spcBef>
                <a:spcPct val="50000"/>
              </a:spcBef>
              <a:buClr>
                <a:schemeClr val="accent2"/>
              </a:buClr>
              <a:buFont typeface="Arial" panose="020B0604020202020204" pitchFamily="34" charset="0"/>
              <a:buChar char="•"/>
              <a:defRPr/>
            </a:pPr>
            <a:endParaRPr lang="en-AU" sz="1600" dirty="0"/>
          </a:p>
          <a:p>
            <a:pPr marL="285750" indent="-285750">
              <a:spcBef>
                <a:spcPct val="50000"/>
              </a:spcBef>
              <a:buClr>
                <a:schemeClr val="accent2"/>
              </a:buClr>
              <a:buFont typeface="Arial" panose="020B0604020202020204" pitchFamily="34" charset="0"/>
              <a:buChar char="•"/>
              <a:defRPr/>
            </a:pPr>
            <a:endParaRPr lang="en-AU" sz="1600" dirty="0"/>
          </a:p>
          <a:p>
            <a:pPr marL="285750" indent="-285750">
              <a:spcBef>
                <a:spcPct val="50000"/>
              </a:spcBef>
              <a:buClr>
                <a:schemeClr val="accent2"/>
              </a:buClr>
              <a:buFont typeface="Arial" panose="020B0604020202020204" pitchFamily="34" charset="0"/>
              <a:buChar char="•"/>
              <a:defRPr/>
            </a:pPr>
            <a:endParaRPr lang="en-US" sz="1600" dirty="0"/>
          </a:p>
          <a:p>
            <a:endParaRPr lang="en-US" altLang="en-US" sz="1600" dirty="0"/>
          </a:p>
        </p:txBody>
      </p:sp>
      <p:sp>
        <p:nvSpPr>
          <p:cNvPr id="5" name="Rectangle 4">
            <a:extLst>
              <a:ext uri="{FF2B5EF4-FFF2-40B4-BE49-F238E27FC236}">
                <a16:creationId xmlns:a16="http://schemas.microsoft.com/office/drawing/2014/main" id="{F61074E7-2398-4E7A-99C0-AB2817E8DFFD}"/>
              </a:ext>
            </a:extLst>
          </p:cNvPr>
          <p:cNvSpPr/>
          <p:nvPr/>
        </p:nvSpPr>
        <p:spPr>
          <a:xfrm>
            <a:off x="6557554" y="1277471"/>
            <a:ext cx="1066928" cy="261610"/>
          </a:xfrm>
          <a:prstGeom prst="rect">
            <a:avLst/>
          </a:prstGeom>
        </p:spPr>
        <p:txBody>
          <a:bodyPr wrap="square">
            <a:spAutoFit/>
          </a:bodyPr>
          <a:lstStyle/>
          <a:p>
            <a:r>
              <a:rPr lang="en-AU" sz="1100" dirty="0"/>
              <a:t>Slide 19 &amp; 20</a:t>
            </a:r>
            <a:endParaRPr lang="en-US" sz="1100" dirty="0"/>
          </a:p>
        </p:txBody>
      </p:sp>
    </p:spTree>
    <p:extLst>
      <p:ext uri="{BB962C8B-B14F-4D97-AF65-F5344CB8AC3E}">
        <p14:creationId xmlns:p14="http://schemas.microsoft.com/office/powerpoint/2010/main" val="46204773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5F543-5C33-4B6F-9EC5-06AFF44E6E56}"/>
              </a:ext>
            </a:extLst>
          </p:cNvPr>
          <p:cNvSpPr>
            <a:spLocks noGrp="1"/>
          </p:cNvSpPr>
          <p:nvPr>
            <p:ph type="title"/>
          </p:nvPr>
        </p:nvSpPr>
        <p:spPr>
          <a:xfrm>
            <a:off x="583392" y="1175303"/>
            <a:ext cx="5469065" cy="366114"/>
          </a:xfrm>
        </p:spPr>
        <p:txBody>
          <a:bodyPr/>
          <a:lstStyle/>
          <a:p>
            <a:r>
              <a:rPr lang="en-AU" altLang="en-US" dirty="0">
                <a:ea typeface="Geneva" charset="-128"/>
              </a:rPr>
              <a:t>Effects of Being Bullied</a:t>
            </a:r>
            <a:endParaRPr lang="en-US" dirty="0"/>
          </a:p>
        </p:txBody>
      </p:sp>
      <p:sp>
        <p:nvSpPr>
          <p:cNvPr id="5" name="Rectangle 4">
            <a:extLst>
              <a:ext uri="{FF2B5EF4-FFF2-40B4-BE49-F238E27FC236}">
                <a16:creationId xmlns:a16="http://schemas.microsoft.com/office/drawing/2014/main" id="{8536CC6F-1106-42F3-B0F9-BB0F00B51ADA}"/>
              </a:ext>
            </a:extLst>
          </p:cNvPr>
          <p:cNvSpPr/>
          <p:nvPr/>
        </p:nvSpPr>
        <p:spPr bwMode="gray">
          <a:xfrm>
            <a:off x="647527" y="2481948"/>
            <a:ext cx="2933147" cy="6387738"/>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buClr>
                <a:schemeClr val="accent1"/>
              </a:buClr>
            </a:pPr>
            <a:r>
              <a:rPr lang="en-US" sz="1600" b="1" dirty="0"/>
              <a:t>Have you ever been bullied at work or know someone who has?</a:t>
            </a:r>
          </a:p>
          <a:p>
            <a:pPr>
              <a:buClr>
                <a:schemeClr val="accent1"/>
              </a:buClr>
            </a:pPr>
            <a:endParaRPr lang="en-US" sz="1600" b="1" dirty="0"/>
          </a:p>
          <a:p>
            <a:pPr>
              <a:buClr>
                <a:schemeClr val="accent1"/>
              </a:buClr>
            </a:pPr>
            <a:r>
              <a:rPr lang="en-US" sz="1600" b="1" dirty="0"/>
              <a:t>How were you/they affected by the bullying? </a:t>
            </a:r>
          </a:p>
          <a:p>
            <a:pPr>
              <a:buClr>
                <a:schemeClr val="accent1"/>
              </a:buClr>
            </a:pPr>
            <a:endParaRPr lang="en-US" sz="1600" dirty="0"/>
          </a:p>
          <a:p>
            <a:pPr>
              <a:buClr>
                <a:schemeClr val="accent1"/>
              </a:buClr>
            </a:pPr>
            <a:endParaRPr lang="en-US" sz="1600" dirty="0"/>
          </a:p>
        </p:txBody>
      </p:sp>
      <p:pic>
        <p:nvPicPr>
          <p:cNvPr id="6" name="Picture 5">
            <a:extLst>
              <a:ext uri="{FF2B5EF4-FFF2-40B4-BE49-F238E27FC236}">
                <a16:creationId xmlns:a16="http://schemas.microsoft.com/office/drawing/2014/main" id="{6E972B19-FDC4-4E30-B23A-B441F79ED4EA}"/>
              </a:ext>
            </a:extLst>
          </p:cNvPr>
          <p:cNvPicPr>
            <a:picLocks noChangeAspect="1"/>
          </p:cNvPicPr>
          <p:nvPr/>
        </p:nvPicPr>
        <p:blipFill>
          <a:blip r:embed="rId2"/>
          <a:stretch>
            <a:fillRect/>
          </a:stretch>
        </p:blipFill>
        <p:spPr>
          <a:xfrm>
            <a:off x="3580674" y="2276350"/>
            <a:ext cx="3688143" cy="4296427"/>
          </a:xfrm>
          <a:prstGeom prst="rect">
            <a:avLst/>
          </a:prstGeom>
        </p:spPr>
      </p:pic>
      <p:pic>
        <p:nvPicPr>
          <p:cNvPr id="8" name="Picture 7">
            <a:extLst>
              <a:ext uri="{FF2B5EF4-FFF2-40B4-BE49-F238E27FC236}">
                <a16:creationId xmlns:a16="http://schemas.microsoft.com/office/drawing/2014/main" id="{CAA920B2-A578-4D0A-B543-A111D09CECCF}"/>
              </a:ext>
            </a:extLst>
          </p:cNvPr>
          <p:cNvPicPr>
            <a:picLocks noChangeAspect="1"/>
          </p:cNvPicPr>
          <p:nvPr/>
        </p:nvPicPr>
        <p:blipFill rotWithShape="1">
          <a:blip r:embed="rId2"/>
          <a:srcRect t="34896"/>
          <a:stretch/>
        </p:blipFill>
        <p:spPr>
          <a:xfrm>
            <a:off x="3580674" y="6572777"/>
            <a:ext cx="3688143" cy="2396621"/>
          </a:xfrm>
          <a:prstGeom prst="rect">
            <a:avLst/>
          </a:prstGeom>
        </p:spPr>
      </p:pic>
      <p:sp>
        <p:nvSpPr>
          <p:cNvPr id="4" name="Rectangle 3">
            <a:extLst>
              <a:ext uri="{FF2B5EF4-FFF2-40B4-BE49-F238E27FC236}">
                <a16:creationId xmlns:a16="http://schemas.microsoft.com/office/drawing/2014/main" id="{0B16EE21-E612-4D6C-88ED-F3BB0AB00CFD}"/>
              </a:ext>
            </a:extLst>
          </p:cNvPr>
          <p:cNvSpPr/>
          <p:nvPr/>
        </p:nvSpPr>
        <p:spPr>
          <a:xfrm>
            <a:off x="6777318" y="1279806"/>
            <a:ext cx="1129936" cy="261610"/>
          </a:xfrm>
          <a:prstGeom prst="rect">
            <a:avLst/>
          </a:prstGeom>
        </p:spPr>
        <p:txBody>
          <a:bodyPr wrap="square">
            <a:spAutoFit/>
          </a:bodyPr>
          <a:lstStyle/>
          <a:p>
            <a:r>
              <a:rPr lang="en-AU" sz="1100" dirty="0"/>
              <a:t>Slide 21</a:t>
            </a:r>
            <a:endParaRPr lang="en-US" sz="1100" dirty="0"/>
          </a:p>
        </p:txBody>
      </p:sp>
    </p:spTree>
    <p:extLst>
      <p:ext uri="{BB962C8B-B14F-4D97-AF65-F5344CB8AC3E}">
        <p14:creationId xmlns:p14="http://schemas.microsoft.com/office/powerpoint/2010/main" val="36402452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A3891-15DA-41B6-AD9F-75A3C9361C30}"/>
              </a:ext>
            </a:extLst>
          </p:cNvPr>
          <p:cNvSpPr>
            <a:spLocks noGrp="1"/>
          </p:cNvSpPr>
          <p:nvPr>
            <p:ph type="title"/>
          </p:nvPr>
        </p:nvSpPr>
        <p:spPr>
          <a:xfrm>
            <a:off x="615277" y="1000837"/>
            <a:ext cx="6108252" cy="755392"/>
          </a:xfrm>
        </p:spPr>
        <p:txBody>
          <a:bodyPr/>
          <a:lstStyle/>
          <a:p>
            <a:r>
              <a:rPr lang="en-US" altLang="en-US" dirty="0">
                <a:ea typeface="Geneva" charset="-128"/>
              </a:rPr>
              <a:t>Showing Respect and Courtesy in the Workplace</a:t>
            </a:r>
            <a:endParaRPr lang="en-US" dirty="0"/>
          </a:p>
        </p:txBody>
      </p:sp>
      <p:sp>
        <p:nvSpPr>
          <p:cNvPr id="6" name="Rectangle 5">
            <a:extLst>
              <a:ext uri="{FF2B5EF4-FFF2-40B4-BE49-F238E27FC236}">
                <a16:creationId xmlns:a16="http://schemas.microsoft.com/office/drawing/2014/main" id="{24A25C85-B0E9-4717-B6EE-B9265D52F132}"/>
              </a:ext>
            </a:extLst>
          </p:cNvPr>
          <p:cNvSpPr/>
          <p:nvPr/>
        </p:nvSpPr>
        <p:spPr bwMode="gray">
          <a:xfrm>
            <a:off x="615277" y="2700362"/>
            <a:ext cx="2689626" cy="6374672"/>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buClr>
                <a:schemeClr val="accent1"/>
              </a:buClr>
            </a:pPr>
            <a:r>
              <a:rPr lang="en-US" sz="1600" b="1" dirty="0"/>
              <a:t>What are ways to show respect and courtesy to others in the workplace?</a:t>
            </a:r>
          </a:p>
          <a:p>
            <a:pPr>
              <a:buClr>
                <a:schemeClr val="accent1"/>
              </a:buClr>
            </a:pPr>
            <a:endParaRPr lang="en-US" sz="1600" dirty="0"/>
          </a:p>
          <a:p>
            <a:pPr>
              <a:buClr>
                <a:schemeClr val="accent1"/>
              </a:buClr>
            </a:pPr>
            <a:endParaRPr lang="en-US" sz="1600" dirty="0"/>
          </a:p>
        </p:txBody>
      </p:sp>
      <p:pic>
        <p:nvPicPr>
          <p:cNvPr id="9" name="Picture 8">
            <a:extLst>
              <a:ext uri="{FF2B5EF4-FFF2-40B4-BE49-F238E27FC236}">
                <a16:creationId xmlns:a16="http://schemas.microsoft.com/office/drawing/2014/main" id="{9B52D60F-FE72-4265-82D1-677FB7153697}"/>
              </a:ext>
            </a:extLst>
          </p:cNvPr>
          <p:cNvPicPr>
            <a:picLocks noChangeAspect="1"/>
          </p:cNvPicPr>
          <p:nvPr/>
        </p:nvPicPr>
        <p:blipFill>
          <a:blip r:embed="rId2"/>
          <a:stretch>
            <a:fillRect/>
          </a:stretch>
        </p:blipFill>
        <p:spPr>
          <a:xfrm>
            <a:off x="3304903" y="2700362"/>
            <a:ext cx="3749040" cy="3892731"/>
          </a:xfrm>
          <a:prstGeom prst="rect">
            <a:avLst/>
          </a:prstGeom>
        </p:spPr>
      </p:pic>
      <p:pic>
        <p:nvPicPr>
          <p:cNvPr id="10" name="Picture 9">
            <a:extLst>
              <a:ext uri="{FF2B5EF4-FFF2-40B4-BE49-F238E27FC236}">
                <a16:creationId xmlns:a16="http://schemas.microsoft.com/office/drawing/2014/main" id="{C9205712-451C-45E6-BCAC-05A6226C4A4A}"/>
              </a:ext>
            </a:extLst>
          </p:cNvPr>
          <p:cNvPicPr>
            <a:picLocks noChangeAspect="1"/>
          </p:cNvPicPr>
          <p:nvPr/>
        </p:nvPicPr>
        <p:blipFill>
          <a:blip r:embed="rId3"/>
          <a:stretch>
            <a:fillRect/>
          </a:stretch>
        </p:blipFill>
        <p:spPr>
          <a:xfrm>
            <a:off x="3313832" y="6593093"/>
            <a:ext cx="3749040" cy="2481941"/>
          </a:xfrm>
          <a:prstGeom prst="rect">
            <a:avLst/>
          </a:prstGeom>
        </p:spPr>
      </p:pic>
      <p:sp>
        <p:nvSpPr>
          <p:cNvPr id="4" name="Rectangle 3">
            <a:extLst>
              <a:ext uri="{FF2B5EF4-FFF2-40B4-BE49-F238E27FC236}">
                <a16:creationId xmlns:a16="http://schemas.microsoft.com/office/drawing/2014/main" id="{AF0F5EEB-D1A4-4440-980F-DF183FC207D7}"/>
              </a:ext>
            </a:extLst>
          </p:cNvPr>
          <p:cNvSpPr/>
          <p:nvPr/>
        </p:nvSpPr>
        <p:spPr>
          <a:xfrm>
            <a:off x="6723529" y="1293225"/>
            <a:ext cx="1196789" cy="261610"/>
          </a:xfrm>
          <a:prstGeom prst="rect">
            <a:avLst/>
          </a:prstGeom>
        </p:spPr>
        <p:txBody>
          <a:bodyPr wrap="square">
            <a:spAutoFit/>
          </a:bodyPr>
          <a:lstStyle/>
          <a:p>
            <a:r>
              <a:rPr lang="en-AU" sz="1100" dirty="0"/>
              <a:t>Slide 22</a:t>
            </a:r>
            <a:endParaRPr lang="en-US" sz="1100" dirty="0"/>
          </a:p>
        </p:txBody>
      </p:sp>
    </p:spTree>
    <p:extLst>
      <p:ext uri="{BB962C8B-B14F-4D97-AF65-F5344CB8AC3E}">
        <p14:creationId xmlns:p14="http://schemas.microsoft.com/office/powerpoint/2010/main" val="117869914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77942" y="1006061"/>
            <a:ext cx="6091798" cy="880672"/>
          </a:xfrm>
        </p:spPr>
        <p:txBody>
          <a:bodyPr/>
          <a:lstStyle/>
          <a:p>
            <a:r>
              <a:rPr lang="en-US" altLang="en-US" dirty="0">
                <a:ea typeface="Geneva" charset="-128"/>
              </a:rPr>
              <a:t>Examples of Failing To Show Respect and Courtesy</a:t>
            </a:r>
            <a:endParaRPr lang="en-US" altLang="en-US" dirty="0"/>
          </a:p>
        </p:txBody>
      </p:sp>
      <p:sp>
        <p:nvSpPr>
          <p:cNvPr id="5" name="Rectangle 4">
            <a:extLst>
              <a:ext uri="{FF2B5EF4-FFF2-40B4-BE49-F238E27FC236}">
                <a16:creationId xmlns:a16="http://schemas.microsoft.com/office/drawing/2014/main" id="{D688A2BA-93BC-4631-8169-115CBD947637}"/>
              </a:ext>
            </a:extLst>
          </p:cNvPr>
          <p:cNvSpPr/>
          <p:nvPr/>
        </p:nvSpPr>
        <p:spPr bwMode="gray">
          <a:xfrm>
            <a:off x="690684" y="2526941"/>
            <a:ext cx="2489077" cy="6322202"/>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buClr>
                <a:schemeClr val="accent1"/>
              </a:buClr>
            </a:pPr>
            <a:r>
              <a:rPr lang="en-US" sz="1600" b="1" dirty="0"/>
              <a:t>What are some examples of showing a lack of respect and courtesy to others in the workplace?</a:t>
            </a:r>
          </a:p>
          <a:p>
            <a:pPr>
              <a:buClr>
                <a:schemeClr val="accent1"/>
              </a:buClr>
            </a:pPr>
            <a:endParaRPr lang="en-US" sz="1600" dirty="0"/>
          </a:p>
          <a:p>
            <a:pPr>
              <a:buClr>
                <a:schemeClr val="accent1"/>
              </a:buClr>
            </a:pPr>
            <a:endParaRPr lang="en-US" sz="1600" dirty="0"/>
          </a:p>
        </p:txBody>
      </p:sp>
      <p:pic>
        <p:nvPicPr>
          <p:cNvPr id="6" name="Picture 5">
            <a:extLst>
              <a:ext uri="{FF2B5EF4-FFF2-40B4-BE49-F238E27FC236}">
                <a16:creationId xmlns:a16="http://schemas.microsoft.com/office/drawing/2014/main" id="{5DDD105B-B7AE-4E9E-B0D8-5DCB3AFF2517}"/>
              </a:ext>
            </a:extLst>
          </p:cNvPr>
          <p:cNvPicPr>
            <a:picLocks noChangeAspect="1"/>
          </p:cNvPicPr>
          <p:nvPr/>
        </p:nvPicPr>
        <p:blipFill>
          <a:blip r:embed="rId3"/>
          <a:stretch>
            <a:fillRect/>
          </a:stretch>
        </p:blipFill>
        <p:spPr>
          <a:xfrm>
            <a:off x="3179762" y="2187308"/>
            <a:ext cx="3866605" cy="4271554"/>
          </a:xfrm>
          <a:prstGeom prst="rect">
            <a:avLst/>
          </a:prstGeom>
        </p:spPr>
      </p:pic>
      <p:pic>
        <p:nvPicPr>
          <p:cNvPr id="7" name="Picture 6">
            <a:extLst>
              <a:ext uri="{FF2B5EF4-FFF2-40B4-BE49-F238E27FC236}">
                <a16:creationId xmlns:a16="http://schemas.microsoft.com/office/drawing/2014/main" id="{7EA26432-B4A3-4D90-BE7C-BD750887CE32}"/>
              </a:ext>
            </a:extLst>
          </p:cNvPr>
          <p:cNvPicPr>
            <a:picLocks noChangeAspect="1"/>
          </p:cNvPicPr>
          <p:nvPr/>
        </p:nvPicPr>
        <p:blipFill>
          <a:blip r:embed="rId4"/>
          <a:stretch>
            <a:fillRect/>
          </a:stretch>
        </p:blipFill>
        <p:spPr>
          <a:xfrm>
            <a:off x="3197053" y="6458862"/>
            <a:ext cx="3832022" cy="2573161"/>
          </a:xfrm>
          <a:prstGeom prst="rect">
            <a:avLst/>
          </a:prstGeom>
        </p:spPr>
      </p:pic>
      <p:sp>
        <p:nvSpPr>
          <p:cNvPr id="3" name="Rectangle 2">
            <a:extLst>
              <a:ext uri="{FF2B5EF4-FFF2-40B4-BE49-F238E27FC236}">
                <a16:creationId xmlns:a16="http://schemas.microsoft.com/office/drawing/2014/main" id="{07A7CB5B-78CD-4BF6-A96C-ECCD46C50DE6}"/>
              </a:ext>
            </a:extLst>
          </p:cNvPr>
          <p:cNvSpPr/>
          <p:nvPr/>
        </p:nvSpPr>
        <p:spPr>
          <a:xfrm>
            <a:off x="6669740" y="1344705"/>
            <a:ext cx="1102659" cy="261610"/>
          </a:xfrm>
          <a:prstGeom prst="rect">
            <a:avLst/>
          </a:prstGeom>
        </p:spPr>
        <p:txBody>
          <a:bodyPr wrap="square">
            <a:spAutoFit/>
          </a:bodyPr>
          <a:lstStyle/>
          <a:p>
            <a:r>
              <a:rPr lang="en-AU" sz="1100" dirty="0"/>
              <a:t>Slide 23</a:t>
            </a:r>
            <a:endParaRPr lang="en-US" sz="1100" dirty="0"/>
          </a:p>
        </p:txBody>
      </p:sp>
    </p:spTree>
    <p:extLst>
      <p:ext uri="{BB962C8B-B14F-4D97-AF65-F5344CB8AC3E}">
        <p14:creationId xmlns:p14="http://schemas.microsoft.com/office/powerpoint/2010/main" val="106517311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460375" y="1195288"/>
            <a:ext cx="3837305" cy="276999"/>
          </a:xfrm>
        </p:spPr>
        <p:txBody>
          <a:bodyPr/>
          <a:lstStyle/>
          <a:p>
            <a:pPr eaLnBrk="1" hangingPunct="1"/>
            <a:r>
              <a:rPr lang="en-US" altLang="en-US" dirty="0"/>
              <a:t>The Program</a:t>
            </a:r>
          </a:p>
        </p:txBody>
      </p:sp>
      <p:sp>
        <p:nvSpPr>
          <p:cNvPr id="9219" name="Text Placeholder 8"/>
          <p:cNvSpPr>
            <a:spLocks noGrp="1" noChangeArrowheads="1"/>
          </p:cNvSpPr>
          <p:nvPr>
            <p:ph type="body" sz="quarter" idx="4294967295"/>
          </p:nvPr>
        </p:nvSpPr>
        <p:spPr>
          <a:xfrm>
            <a:off x="460375" y="2325189"/>
            <a:ext cx="7037705" cy="409907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lnSpc>
                <a:spcPct val="150000"/>
              </a:lnSpc>
              <a:buNone/>
            </a:pPr>
            <a:r>
              <a:rPr lang="en-US" altLang="en-US" sz="1600" dirty="0">
                <a:solidFill>
                  <a:srgbClr val="646D72"/>
                </a:solidFill>
                <a:latin typeface="Arial" charset="0"/>
                <a:ea typeface="ＭＳ Ｐゴシック" pitchFamily="34" charset="-128"/>
                <a:cs typeface="Times New Roman" pitchFamily="18" charset="0"/>
              </a:rPr>
              <a:t>Welcome</a:t>
            </a:r>
          </a:p>
          <a:p>
            <a:pPr marL="0" indent="0">
              <a:lnSpc>
                <a:spcPct val="150000"/>
              </a:lnSpc>
              <a:buNone/>
            </a:pPr>
            <a:r>
              <a:rPr lang="en-US" altLang="en-US" sz="1600" dirty="0"/>
              <a:t>What Is a Respectful Workplace?</a:t>
            </a:r>
          </a:p>
          <a:p>
            <a:pPr marL="0" indent="0">
              <a:lnSpc>
                <a:spcPct val="150000"/>
              </a:lnSpc>
              <a:buNone/>
            </a:pPr>
            <a:r>
              <a:rPr lang="en-US" altLang="en-US" sz="1600" dirty="0"/>
              <a:t>Bullying</a:t>
            </a:r>
          </a:p>
          <a:p>
            <a:pPr marL="0" indent="0">
              <a:lnSpc>
                <a:spcPct val="150000"/>
              </a:lnSpc>
              <a:buNone/>
            </a:pPr>
            <a:r>
              <a:rPr lang="en-US" altLang="en-US" sz="1600" dirty="0">
                <a:ea typeface="Geneva" charset="-128"/>
              </a:rPr>
              <a:t>Discrimination</a:t>
            </a:r>
          </a:p>
          <a:p>
            <a:pPr marL="0" indent="0">
              <a:lnSpc>
                <a:spcPct val="150000"/>
              </a:lnSpc>
              <a:buNone/>
            </a:pPr>
            <a:r>
              <a:rPr lang="en-US" altLang="en-US" sz="1600" dirty="0">
                <a:ea typeface="Geneva" charset="-128"/>
              </a:rPr>
              <a:t>Harassment</a:t>
            </a:r>
          </a:p>
          <a:p>
            <a:pPr marL="0" indent="0">
              <a:lnSpc>
                <a:spcPct val="150000"/>
              </a:lnSpc>
              <a:buNone/>
            </a:pPr>
            <a:r>
              <a:rPr lang="en-US" altLang="en-US" sz="1600" dirty="0">
                <a:ea typeface="Geneva" charset="-128"/>
              </a:rPr>
              <a:t>Sexual Harassment</a:t>
            </a:r>
          </a:p>
          <a:p>
            <a:pPr marL="0" indent="0">
              <a:lnSpc>
                <a:spcPct val="150000"/>
              </a:lnSpc>
              <a:buNone/>
            </a:pPr>
            <a:r>
              <a:rPr lang="en-US" altLang="en-US" sz="1600" dirty="0">
                <a:ea typeface="Geneva" charset="-128"/>
              </a:rPr>
              <a:t>Rights and Responsibilities</a:t>
            </a:r>
            <a:endParaRPr lang="en-AU" altLang="en-US" sz="1600" dirty="0">
              <a:ea typeface="Geneva" charset="-128"/>
            </a:endParaRPr>
          </a:p>
          <a:p>
            <a:pPr marL="0" indent="0">
              <a:lnSpc>
                <a:spcPct val="150000"/>
              </a:lnSpc>
              <a:buNone/>
            </a:pPr>
            <a:r>
              <a:rPr lang="en-AU" altLang="en-US" sz="1600" dirty="0"/>
              <a:t>Respectful and Courteous Behavior in the Workplace</a:t>
            </a:r>
          </a:p>
          <a:p>
            <a:pPr marL="0" indent="0">
              <a:lnSpc>
                <a:spcPct val="150000"/>
              </a:lnSpc>
              <a:buNone/>
            </a:pPr>
            <a:r>
              <a:rPr lang="en-AU" altLang="en-US" sz="1600" dirty="0"/>
              <a:t>Close</a:t>
            </a:r>
            <a:endParaRPr lang="en-US" altLang="en-US" sz="1600" dirty="0">
              <a:solidFill>
                <a:srgbClr val="646D72"/>
              </a:solidFill>
              <a:latin typeface="Arial" charset="0"/>
              <a:ea typeface="ＭＳ Ｐゴシック" pitchFamily="34" charset="-128"/>
              <a:cs typeface="Times New Roman" pitchFamily="18" charset="0"/>
            </a:endParaRPr>
          </a:p>
        </p:txBody>
      </p:sp>
      <p:sp>
        <p:nvSpPr>
          <p:cNvPr id="3" name="Rectangle 2">
            <a:extLst>
              <a:ext uri="{FF2B5EF4-FFF2-40B4-BE49-F238E27FC236}">
                <a16:creationId xmlns:a16="http://schemas.microsoft.com/office/drawing/2014/main" id="{9467F106-369E-404F-ADB4-E6AC1B6DF888}"/>
              </a:ext>
            </a:extLst>
          </p:cNvPr>
          <p:cNvSpPr/>
          <p:nvPr/>
        </p:nvSpPr>
        <p:spPr>
          <a:xfrm>
            <a:off x="6710082" y="1371599"/>
            <a:ext cx="892500" cy="261610"/>
          </a:xfrm>
          <a:prstGeom prst="rect">
            <a:avLst/>
          </a:prstGeom>
        </p:spPr>
        <p:txBody>
          <a:bodyPr wrap="square">
            <a:spAutoFit/>
          </a:bodyPr>
          <a:lstStyle/>
          <a:p>
            <a:r>
              <a:rPr lang="en-AU" sz="1100" dirty="0"/>
              <a:t>Slide 2</a:t>
            </a:r>
            <a:endParaRPr lang="en-US" sz="1100" dirty="0"/>
          </a:p>
        </p:txBody>
      </p:sp>
    </p:spTree>
    <p:extLst>
      <p:ext uri="{BB962C8B-B14F-4D97-AF65-F5344CB8AC3E}">
        <p14:creationId xmlns:p14="http://schemas.microsoft.com/office/powerpoint/2010/main" val="194529998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Placeholder 5"/>
          <p:cNvSpPr txBox="1">
            <a:spLocks/>
          </p:cNvSpPr>
          <p:nvPr/>
        </p:nvSpPr>
        <p:spPr bwMode="auto">
          <a:xfrm>
            <a:off x="460375" y="1970088"/>
            <a:ext cx="68208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endParaRPr lang="en-US" altLang="en-US" dirty="0"/>
          </a:p>
        </p:txBody>
      </p:sp>
      <p:sp>
        <p:nvSpPr>
          <p:cNvPr id="2" name="Title 1"/>
          <p:cNvSpPr>
            <a:spLocks noGrp="1"/>
          </p:cNvSpPr>
          <p:nvPr>
            <p:ph type="title"/>
          </p:nvPr>
        </p:nvSpPr>
        <p:spPr>
          <a:xfrm>
            <a:off x="460375" y="1175656"/>
            <a:ext cx="5998482" cy="566057"/>
          </a:xfrm>
        </p:spPr>
        <p:txBody>
          <a:bodyPr/>
          <a:lstStyle/>
          <a:p>
            <a:r>
              <a:rPr lang="en-AU" dirty="0"/>
              <a:t>Tolerance and Respect</a:t>
            </a:r>
            <a:endParaRPr lang="en-US" dirty="0"/>
          </a:p>
        </p:txBody>
      </p:sp>
      <p:sp>
        <p:nvSpPr>
          <p:cNvPr id="4" name="Rectangle 3">
            <a:extLst>
              <a:ext uri="{FF2B5EF4-FFF2-40B4-BE49-F238E27FC236}">
                <a16:creationId xmlns:a16="http://schemas.microsoft.com/office/drawing/2014/main" id="{10848CE4-C545-410F-A959-91EC1B9898BE}"/>
              </a:ext>
            </a:extLst>
          </p:cNvPr>
          <p:cNvSpPr/>
          <p:nvPr/>
        </p:nvSpPr>
        <p:spPr>
          <a:xfrm>
            <a:off x="460375" y="2176112"/>
            <a:ext cx="6851650" cy="4524315"/>
          </a:xfrm>
          <a:prstGeom prst="rect">
            <a:avLst/>
          </a:prstGeom>
        </p:spPr>
        <p:txBody>
          <a:bodyPr wrap="square">
            <a:spAutoFit/>
          </a:bodyPr>
          <a:lstStyle/>
          <a:p>
            <a:pPr>
              <a:defRPr/>
            </a:pPr>
            <a:r>
              <a:rPr lang="en-AU" sz="1600" dirty="0"/>
              <a:t>You are practicing tolerance when you:</a:t>
            </a:r>
          </a:p>
          <a:p>
            <a:pPr>
              <a:defRPr/>
            </a:pPr>
            <a:endParaRPr lang="en-AU" sz="1600" dirty="0"/>
          </a:p>
          <a:p>
            <a:pPr marL="514350" lvl="1" indent="-285750">
              <a:spcAft>
                <a:spcPts val="0"/>
              </a:spcAft>
              <a:buClr>
                <a:schemeClr val="accent2"/>
              </a:buClr>
              <a:buFont typeface="Arial" panose="020B0604020202020204" pitchFamily="34" charset="0"/>
              <a:buChar char="•"/>
              <a:defRPr/>
            </a:pPr>
            <a:r>
              <a:rPr lang="en-AU" sz="1600" dirty="0"/>
              <a:t>Accept differences and are free of prejudice.</a:t>
            </a:r>
          </a:p>
          <a:p>
            <a:pPr marL="514350" lvl="1" indent="-285750">
              <a:spcAft>
                <a:spcPts val="0"/>
              </a:spcAft>
              <a:buClr>
                <a:schemeClr val="accent2"/>
              </a:buClr>
              <a:buFont typeface="Arial" panose="020B0604020202020204" pitchFamily="34" charset="0"/>
              <a:buChar char="•"/>
              <a:defRPr/>
            </a:pPr>
            <a:r>
              <a:rPr lang="en-AU" sz="1600" dirty="0"/>
              <a:t>Avoid complaining when uncomfortable conditions can’t be helped.</a:t>
            </a:r>
          </a:p>
          <a:p>
            <a:pPr marL="514350" lvl="1" indent="-285750">
              <a:spcAft>
                <a:spcPts val="0"/>
              </a:spcAft>
              <a:buClr>
                <a:schemeClr val="accent2"/>
              </a:buClr>
              <a:buFont typeface="Arial" panose="020B0604020202020204" pitchFamily="34" charset="0"/>
              <a:buChar char="•"/>
              <a:defRPr/>
            </a:pPr>
            <a:r>
              <a:rPr lang="en-AU" sz="1600" dirty="0"/>
              <a:t>Make others feel included by reaching out in friendliness.</a:t>
            </a:r>
          </a:p>
          <a:p>
            <a:pPr marL="514350" lvl="1" indent="-285750">
              <a:spcAft>
                <a:spcPts val="0"/>
              </a:spcAft>
              <a:buClr>
                <a:schemeClr val="accent2"/>
              </a:buClr>
              <a:buFont typeface="Arial" panose="020B0604020202020204" pitchFamily="34" charset="0"/>
              <a:buChar char="•"/>
              <a:defRPr/>
            </a:pPr>
            <a:r>
              <a:rPr lang="en-AU" sz="1600" dirty="0"/>
              <a:t>Change yourself instead of trying to change others.</a:t>
            </a:r>
          </a:p>
          <a:p>
            <a:pPr marL="514350" lvl="1" indent="-285750">
              <a:spcAft>
                <a:spcPts val="0"/>
              </a:spcAft>
              <a:buClr>
                <a:schemeClr val="accent2"/>
              </a:buClr>
              <a:buFont typeface="Arial" panose="020B0604020202020204" pitchFamily="34" charset="0"/>
              <a:buChar char="•"/>
              <a:defRPr/>
            </a:pPr>
            <a:r>
              <a:rPr lang="en-AU" sz="1600" dirty="0"/>
              <a:t>Accept people the way they are, faults and all.</a:t>
            </a:r>
            <a:endParaRPr lang="en-US" sz="1600" dirty="0"/>
          </a:p>
          <a:p>
            <a:pPr>
              <a:defRPr/>
            </a:pPr>
            <a:endParaRPr lang="en-AU" sz="1600" dirty="0"/>
          </a:p>
          <a:p>
            <a:pPr>
              <a:defRPr/>
            </a:pPr>
            <a:endParaRPr lang="en-AU" sz="1600" dirty="0"/>
          </a:p>
          <a:p>
            <a:pPr>
              <a:defRPr/>
            </a:pPr>
            <a:endParaRPr lang="en-AU" sz="1600" dirty="0"/>
          </a:p>
          <a:p>
            <a:pPr>
              <a:defRPr/>
            </a:pPr>
            <a:r>
              <a:rPr lang="en-AU" sz="1600" dirty="0"/>
              <a:t>You show respect by demonstrating:</a:t>
            </a:r>
          </a:p>
          <a:p>
            <a:pPr>
              <a:defRPr/>
            </a:pPr>
            <a:endParaRPr lang="en-AU" sz="1600" dirty="0"/>
          </a:p>
          <a:p>
            <a:pPr marL="514350" lvl="1" indent="-285750">
              <a:spcAft>
                <a:spcPts val="0"/>
              </a:spcAft>
              <a:buClr>
                <a:schemeClr val="accent2"/>
              </a:buClr>
              <a:buFont typeface="Arial" panose="020B0604020202020204" pitchFamily="34" charset="0"/>
              <a:buChar char="•"/>
              <a:defRPr/>
            </a:pPr>
            <a:r>
              <a:rPr lang="en-US" sz="1600" dirty="0"/>
              <a:t>Politeness and friendliness.</a:t>
            </a:r>
          </a:p>
          <a:p>
            <a:pPr marL="514350" lvl="1" indent="-285750">
              <a:spcAft>
                <a:spcPts val="0"/>
              </a:spcAft>
              <a:buClr>
                <a:schemeClr val="accent2"/>
              </a:buClr>
              <a:buFont typeface="Arial" panose="020B0604020202020204" pitchFamily="34" charset="0"/>
              <a:buChar char="•"/>
              <a:defRPr/>
            </a:pPr>
            <a:r>
              <a:rPr lang="en-US" sz="1600" dirty="0"/>
              <a:t>Approachability.</a:t>
            </a:r>
          </a:p>
          <a:p>
            <a:pPr marL="514350" lvl="1" indent="-285750">
              <a:spcAft>
                <a:spcPts val="0"/>
              </a:spcAft>
              <a:buClr>
                <a:schemeClr val="accent2"/>
              </a:buClr>
              <a:buFont typeface="Arial" panose="020B0604020202020204" pitchFamily="34" charset="0"/>
              <a:buChar char="•"/>
              <a:defRPr/>
            </a:pPr>
            <a:r>
              <a:rPr lang="en-US" sz="1600" dirty="0"/>
              <a:t>Honesty.</a:t>
            </a:r>
          </a:p>
          <a:p>
            <a:pPr marL="514350" lvl="1" indent="-285750">
              <a:spcAft>
                <a:spcPts val="0"/>
              </a:spcAft>
              <a:buClr>
                <a:schemeClr val="accent2"/>
              </a:buClr>
              <a:buFont typeface="Arial" panose="020B0604020202020204" pitchFamily="34" charset="0"/>
              <a:buChar char="•"/>
              <a:defRPr/>
            </a:pPr>
            <a:r>
              <a:rPr lang="en-US" sz="1600" dirty="0"/>
              <a:t>Tolerance.</a:t>
            </a:r>
          </a:p>
          <a:p>
            <a:pPr marL="514350" lvl="1" indent="-285750">
              <a:spcAft>
                <a:spcPts val="0"/>
              </a:spcAft>
              <a:buClr>
                <a:schemeClr val="accent2"/>
              </a:buClr>
              <a:buFont typeface="Arial" panose="020B0604020202020204" pitchFamily="34" charset="0"/>
              <a:buChar char="•"/>
              <a:defRPr/>
            </a:pPr>
            <a:r>
              <a:rPr lang="en-US" sz="1600" dirty="0"/>
              <a:t>Management of your stress and emotional reactions.</a:t>
            </a:r>
          </a:p>
          <a:p>
            <a:pPr marL="342900" indent="-342900">
              <a:buClr>
                <a:schemeClr val="accent2"/>
              </a:buClr>
              <a:buFont typeface="Arial" panose="020B0604020202020204" pitchFamily="34" charset="0"/>
              <a:buChar char="•"/>
              <a:defRPr/>
            </a:pPr>
            <a:endParaRPr lang="en-AU" sz="1600" dirty="0"/>
          </a:p>
        </p:txBody>
      </p:sp>
      <p:sp>
        <p:nvSpPr>
          <p:cNvPr id="5" name="Rectangle 4">
            <a:extLst>
              <a:ext uri="{FF2B5EF4-FFF2-40B4-BE49-F238E27FC236}">
                <a16:creationId xmlns:a16="http://schemas.microsoft.com/office/drawing/2014/main" id="{9E1877C5-3CA1-463D-B7AE-C80BBAEC7E80}"/>
              </a:ext>
            </a:extLst>
          </p:cNvPr>
          <p:cNvSpPr/>
          <p:nvPr/>
        </p:nvSpPr>
        <p:spPr>
          <a:xfrm>
            <a:off x="6609806" y="1344705"/>
            <a:ext cx="1028123" cy="261610"/>
          </a:xfrm>
          <a:prstGeom prst="rect">
            <a:avLst/>
          </a:prstGeom>
        </p:spPr>
        <p:txBody>
          <a:bodyPr wrap="square">
            <a:spAutoFit/>
          </a:bodyPr>
          <a:lstStyle/>
          <a:p>
            <a:r>
              <a:rPr lang="en-AU" sz="1100" dirty="0"/>
              <a:t>Slide 24</a:t>
            </a:r>
            <a:endParaRPr lang="en-US" sz="1100" dirty="0"/>
          </a:p>
        </p:txBody>
      </p:sp>
    </p:spTree>
    <p:extLst>
      <p:ext uri="{BB962C8B-B14F-4D97-AF65-F5344CB8AC3E}">
        <p14:creationId xmlns:p14="http://schemas.microsoft.com/office/powerpoint/2010/main" val="200705211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dirty="0"/>
              <a:t>About</a:t>
            </a:r>
            <a:br>
              <a:rPr lang="en-US" altLang="en-US"/>
            </a:br>
            <a:r>
              <a:rPr lang="en-US" altLang="en-US" dirty="0"/>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1712686"/>
            <a:ext cx="6745643" cy="7577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chemeClr val="tx1"/>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57436241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60375" y="1205669"/>
            <a:ext cx="4150814" cy="344383"/>
          </a:xfrm>
        </p:spPr>
        <p:txBody>
          <a:bodyPr/>
          <a:lstStyle/>
          <a:p>
            <a:pPr eaLnBrk="1" hangingPunct="1"/>
            <a:r>
              <a:rPr lang="en-US" altLang="en-US" dirty="0"/>
              <a:t>Learning Points</a:t>
            </a:r>
          </a:p>
        </p:txBody>
      </p:sp>
      <p:sp>
        <p:nvSpPr>
          <p:cNvPr id="11" name="Text Placeholder 5"/>
          <p:cNvSpPr txBox="1">
            <a:spLocks noChangeArrowheads="1"/>
          </p:cNvSpPr>
          <p:nvPr/>
        </p:nvSpPr>
        <p:spPr bwMode="gray">
          <a:xfrm>
            <a:off x="460375" y="1970088"/>
            <a:ext cx="68516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000" dirty="0">
                <a:latin typeface="Arial" charset="0"/>
                <a:ea typeface="ＭＳ Ｐゴシック" pitchFamily="34" charset="-128"/>
              </a:rPr>
              <a:t>Participants will:</a:t>
            </a:r>
          </a:p>
        </p:txBody>
      </p:sp>
      <p:sp>
        <p:nvSpPr>
          <p:cNvPr id="13" name="Text Placeholder 6"/>
          <p:cNvSpPr txBox="1">
            <a:spLocks/>
          </p:cNvSpPr>
          <p:nvPr/>
        </p:nvSpPr>
        <p:spPr bwMode="auto">
          <a:xfrm>
            <a:off x="460375" y="2523603"/>
            <a:ext cx="6657885" cy="2210236"/>
          </a:xfrm>
          <a:prstGeom prst="rect">
            <a:avLst/>
          </a:prstGeom>
          <a:solidFill>
            <a:schemeClr val="tx1"/>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150000"/>
              </a:lnSpc>
              <a:buClr>
                <a:schemeClr val="accent2"/>
              </a:buClr>
            </a:pPr>
            <a:r>
              <a:rPr lang="en-US" altLang="en-US" sz="1600" dirty="0">
                <a:solidFill>
                  <a:schemeClr val="bg1"/>
                </a:solidFill>
                <a:ea typeface="Geneva" charset="-128"/>
              </a:rPr>
              <a:t>Better understand the need and value of respect in the workplace.</a:t>
            </a:r>
          </a:p>
          <a:p>
            <a:pPr marL="0" indent="0">
              <a:lnSpc>
                <a:spcPct val="150000"/>
              </a:lnSpc>
              <a:buClr>
                <a:schemeClr val="accent2"/>
              </a:buClr>
              <a:buNone/>
            </a:pPr>
            <a:endParaRPr lang="en-US" altLang="en-US" sz="1600" dirty="0">
              <a:solidFill>
                <a:schemeClr val="bg1"/>
              </a:solidFill>
              <a:ea typeface="Geneva" charset="-128"/>
            </a:endParaRPr>
          </a:p>
          <a:p>
            <a:pPr>
              <a:buClr>
                <a:schemeClr val="accent2"/>
              </a:buClr>
            </a:pPr>
            <a:r>
              <a:rPr lang="en-US" altLang="en-US" sz="1600" dirty="0">
                <a:solidFill>
                  <a:schemeClr val="bg1"/>
                </a:solidFill>
                <a:ea typeface="Geneva" charset="-128"/>
              </a:rPr>
              <a:t>Better understand b</a:t>
            </a:r>
            <a:r>
              <a:rPr lang="en-US" altLang="en-US" sz="1600" dirty="0">
                <a:solidFill>
                  <a:schemeClr val="bg1"/>
                </a:solidFill>
              </a:rPr>
              <a:t>ullying, </a:t>
            </a:r>
            <a:r>
              <a:rPr lang="en-US" altLang="en-US" sz="1600" dirty="0">
                <a:solidFill>
                  <a:schemeClr val="bg1"/>
                </a:solidFill>
                <a:ea typeface="Geneva" charset="-128"/>
              </a:rPr>
              <a:t>harassment, and discrimination and what that looks like in the workplace.</a:t>
            </a:r>
          </a:p>
          <a:p>
            <a:pPr marL="0" indent="0">
              <a:buClr>
                <a:schemeClr val="accent2"/>
              </a:buClr>
              <a:buNone/>
            </a:pPr>
            <a:endParaRPr lang="en-US" altLang="en-US" sz="1600" dirty="0">
              <a:solidFill>
                <a:schemeClr val="bg1"/>
              </a:solidFill>
              <a:ea typeface="Geneva" charset="-128"/>
            </a:endParaRPr>
          </a:p>
          <a:p>
            <a:pPr>
              <a:buClr>
                <a:schemeClr val="accent2"/>
              </a:buClr>
            </a:pPr>
            <a:r>
              <a:rPr lang="en-US" altLang="en-US" sz="1600" dirty="0">
                <a:solidFill>
                  <a:schemeClr val="bg1"/>
                </a:solidFill>
                <a:ea typeface="Geneva" charset="-128"/>
              </a:rPr>
              <a:t>Learn ways we can all contribute to a more respectful and courteous workplace.</a:t>
            </a:r>
          </a:p>
          <a:p>
            <a:pPr>
              <a:buNone/>
            </a:pPr>
            <a:endParaRPr lang="en-US" altLang="en-US" dirty="0">
              <a:solidFill>
                <a:schemeClr val="bg1"/>
              </a:solidFill>
              <a:ea typeface="Geneva" charset="-128"/>
            </a:endParaRPr>
          </a:p>
        </p:txBody>
      </p:sp>
      <p:sp>
        <p:nvSpPr>
          <p:cNvPr id="3" name="Rectangle 2">
            <a:extLst>
              <a:ext uri="{FF2B5EF4-FFF2-40B4-BE49-F238E27FC236}">
                <a16:creationId xmlns:a16="http://schemas.microsoft.com/office/drawing/2014/main" id="{416CB688-3D5C-4ACE-9804-3A92E7147F26}"/>
              </a:ext>
            </a:extLst>
          </p:cNvPr>
          <p:cNvSpPr/>
          <p:nvPr/>
        </p:nvSpPr>
        <p:spPr>
          <a:xfrm>
            <a:off x="6701246" y="1247056"/>
            <a:ext cx="1071154" cy="261610"/>
          </a:xfrm>
          <a:prstGeom prst="rect">
            <a:avLst/>
          </a:prstGeom>
        </p:spPr>
        <p:txBody>
          <a:bodyPr wrap="square">
            <a:spAutoFit/>
          </a:bodyPr>
          <a:lstStyle/>
          <a:p>
            <a:r>
              <a:rPr lang="en-AU" sz="1100" dirty="0"/>
              <a:t>Slide 3</a:t>
            </a:r>
            <a:endParaRPr lang="en-US" sz="1100" dirty="0"/>
          </a:p>
        </p:txBody>
      </p:sp>
    </p:spTree>
    <p:extLst>
      <p:ext uri="{BB962C8B-B14F-4D97-AF65-F5344CB8AC3E}">
        <p14:creationId xmlns:p14="http://schemas.microsoft.com/office/powerpoint/2010/main" val="366036485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4F7B7-CABE-46EF-9627-0666EB7B7264}"/>
              </a:ext>
            </a:extLst>
          </p:cNvPr>
          <p:cNvSpPr>
            <a:spLocks noGrp="1"/>
          </p:cNvSpPr>
          <p:nvPr>
            <p:ph type="title"/>
          </p:nvPr>
        </p:nvSpPr>
        <p:spPr>
          <a:xfrm>
            <a:off x="710882" y="1240968"/>
            <a:ext cx="3989662" cy="471842"/>
          </a:xfrm>
        </p:spPr>
        <p:txBody>
          <a:bodyPr/>
          <a:lstStyle/>
          <a:p>
            <a:r>
              <a:rPr lang="en-US" dirty="0"/>
              <a:t>Work Environment</a:t>
            </a:r>
          </a:p>
        </p:txBody>
      </p:sp>
      <p:sp>
        <p:nvSpPr>
          <p:cNvPr id="6" name="Rectangle 5">
            <a:extLst>
              <a:ext uri="{FF2B5EF4-FFF2-40B4-BE49-F238E27FC236}">
                <a16:creationId xmlns:a16="http://schemas.microsoft.com/office/drawing/2014/main" id="{441A1573-79AE-41CE-A7B2-8139E2341497}"/>
              </a:ext>
            </a:extLst>
          </p:cNvPr>
          <p:cNvSpPr/>
          <p:nvPr/>
        </p:nvSpPr>
        <p:spPr>
          <a:xfrm>
            <a:off x="384313" y="2054087"/>
            <a:ext cx="6970076" cy="1015663"/>
          </a:xfrm>
          <a:prstGeom prst="rect">
            <a:avLst/>
          </a:prstGeom>
        </p:spPr>
        <p:txBody>
          <a:bodyPr wrap="square">
            <a:spAutoFit/>
          </a:bodyPr>
          <a:lstStyle/>
          <a:p>
            <a:pPr>
              <a:buClr>
                <a:schemeClr val="accent1"/>
              </a:buClr>
            </a:pPr>
            <a:endParaRPr lang="en-GB" sz="1200" dirty="0"/>
          </a:p>
          <a:p>
            <a:pPr marL="342900" indent="-342900">
              <a:buClr>
                <a:schemeClr val="accent1"/>
              </a:buClr>
              <a:buFont typeface="Arial" panose="020B0604020202020204" pitchFamily="34" charset="0"/>
              <a:buChar char="•"/>
            </a:pPr>
            <a:endParaRPr lang="en-GB" sz="1200" dirty="0"/>
          </a:p>
          <a:p>
            <a:pPr>
              <a:buClr>
                <a:schemeClr val="accent1"/>
              </a:buClr>
            </a:pPr>
            <a:endParaRPr lang="en-GB" sz="1200" dirty="0"/>
          </a:p>
          <a:p>
            <a:pPr>
              <a:buClr>
                <a:schemeClr val="accent1"/>
              </a:buClr>
            </a:pPr>
            <a:endParaRPr lang="en-GB" sz="1200" dirty="0"/>
          </a:p>
          <a:p>
            <a:pPr>
              <a:buClr>
                <a:schemeClr val="accent1"/>
              </a:buClr>
            </a:pPr>
            <a:endParaRPr lang="en-US" sz="1200" dirty="0"/>
          </a:p>
        </p:txBody>
      </p:sp>
      <p:pic>
        <p:nvPicPr>
          <p:cNvPr id="10" name="Picture 9">
            <a:extLst>
              <a:ext uri="{FF2B5EF4-FFF2-40B4-BE49-F238E27FC236}">
                <a16:creationId xmlns:a16="http://schemas.microsoft.com/office/drawing/2014/main" id="{2345505A-E889-4B62-BE12-1ED61347F63D}"/>
              </a:ext>
            </a:extLst>
          </p:cNvPr>
          <p:cNvPicPr>
            <a:picLocks noChangeAspect="1"/>
          </p:cNvPicPr>
          <p:nvPr/>
        </p:nvPicPr>
        <p:blipFill>
          <a:blip r:embed="rId2"/>
          <a:stretch>
            <a:fillRect/>
          </a:stretch>
        </p:blipFill>
        <p:spPr>
          <a:xfrm>
            <a:off x="3179762" y="2413286"/>
            <a:ext cx="3772125" cy="5293800"/>
          </a:xfrm>
          <a:prstGeom prst="rect">
            <a:avLst/>
          </a:prstGeom>
        </p:spPr>
      </p:pic>
      <p:sp>
        <p:nvSpPr>
          <p:cNvPr id="13" name="Rectangle 12">
            <a:extLst>
              <a:ext uri="{FF2B5EF4-FFF2-40B4-BE49-F238E27FC236}">
                <a16:creationId xmlns:a16="http://schemas.microsoft.com/office/drawing/2014/main" id="{9EC215AD-D9F0-4899-B17D-5A1DA09BF4D2}"/>
              </a:ext>
            </a:extLst>
          </p:cNvPr>
          <p:cNvSpPr/>
          <p:nvPr/>
        </p:nvSpPr>
        <p:spPr bwMode="gray">
          <a:xfrm>
            <a:off x="710882" y="2547258"/>
            <a:ext cx="2468880" cy="5159828"/>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1600" b="1" dirty="0"/>
              <a:t>What do you expect your work environment to be like?</a:t>
            </a:r>
          </a:p>
        </p:txBody>
      </p:sp>
      <p:sp>
        <p:nvSpPr>
          <p:cNvPr id="4" name="Rectangle 3">
            <a:extLst>
              <a:ext uri="{FF2B5EF4-FFF2-40B4-BE49-F238E27FC236}">
                <a16:creationId xmlns:a16="http://schemas.microsoft.com/office/drawing/2014/main" id="{D532E660-39CF-48BA-A9C4-08A1DA9A827C}"/>
              </a:ext>
            </a:extLst>
          </p:cNvPr>
          <p:cNvSpPr/>
          <p:nvPr/>
        </p:nvSpPr>
        <p:spPr>
          <a:xfrm>
            <a:off x="6648994" y="1240968"/>
            <a:ext cx="1123406" cy="261610"/>
          </a:xfrm>
          <a:prstGeom prst="rect">
            <a:avLst/>
          </a:prstGeom>
        </p:spPr>
        <p:txBody>
          <a:bodyPr wrap="square">
            <a:spAutoFit/>
          </a:bodyPr>
          <a:lstStyle/>
          <a:p>
            <a:r>
              <a:rPr lang="en-AU" sz="1100" dirty="0"/>
              <a:t>Slide 4</a:t>
            </a:r>
            <a:endParaRPr lang="en-US" sz="1100" dirty="0"/>
          </a:p>
        </p:txBody>
      </p:sp>
    </p:spTree>
    <p:extLst>
      <p:ext uri="{BB962C8B-B14F-4D97-AF65-F5344CB8AC3E}">
        <p14:creationId xmlns:p14="http://schemas.microsoft.com/office/powerpoint/2010/main" val="282671708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a:spcBef>
                <a:spcPct val="0"/>
              </a:spcBef>
              <a:buClrTx/>
              <a:buSzTx/>
            </a:pPr>
            <a:endParaRPr lang="en-US" altLang="en-US" sz="1300">
              <a:solidFill>
                <a:srgbClr val="646D72"/>
              </a:solidFill>
            </a:endParaRPr>
          </a:p>
        </p:txBody>
      </p:sp>
      <p:sp>
        <p:nvSpPr>
          <p:cNvPr id="23555" name="Text Placeholder 5"/>
          <p:cNvSpPr txBox="1">
            <a:spLocks/>
          </p:cNvSpPr>
          <p:nvPr/>
        </p:nvSpPr>
        <p:spPr bwMode="auto">
          <a:xfrm>
            <a:off x="548641" y="2120348"/>
            <a:ext cx="6347460" cy="2709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Aft>
                <a:spcPts val="600"/>
              </a:spcAft>
              <a:buClr>
                <a:schemeClr val="accent1"/>
              </a:buClr>
              <a:buNone/>
              <a:tabLst>
                <a:tab pos="228600" algn="l"/>
              </a:tabLst>
              <a:defRPr/>
            </a:pPr>
            <a:r>
              <a:rPr lang="en-US" u="sng" dirty="0">
                <a:solidFill>
                  <a:schemeClr val="tx1"/>
                </a:solidFill>
              </a:rPr>
              <a:t>Personal</a:t>
            </a:r>
          </a:p>
          <a:p>
            <a:pPr marL="285750" indent="-285750">
              <a:spcAft>
                <a:spcPts val="600"/>
              </a:spcAft>
              <a:buClr>
                <a:schemeClr val="accent2"/>
              </a:buClr>
              <a:buFont typeface="Arial" panose="020B0604020202020204" pitchFamily="34" charset="0"/>
              <a:buChar char="•"/>
              <a:tabLst>
                <a:tab pos="228600" algn="l"/>
              </a:tabLst>
              <a:defRPr/>
            </a:pPr>
            <a:r>
              <a:rPr lang="en-US" dirty="0">
                <a:solidFill>
                  <a:schemeClr val="tx1"/>
                </a:solidFill>
                <a:cs typeface="Arial" pitchFamily="34" charset="0"/>
              </a:rPr>
              <a:t>Our own values and beliefs.</a:t>
            </a:r>
          </a:p>
          <a:p>
            <a:pPr marL="285750" indent="-285750">
              <a:spcAft>
                <a:spcPts val="600"/>
              </a:spcAft>
              <a:buClr>
                <a:schemeClr val="accent2"/>
              </a:buClr>
              <a:buFont typeface="Arial" panose="020B0604020202020204" pitchFamily="34" charset="0"/>
              <a:buChar char="•"/>
              <a:tabLst>
                <a:tab pos="228600" algn="l"/>
              </a:tabLst>
              <a:defRPr/>
            </a:pPr>
            <a:r>
              <a:rPr lang="en-US" dirty="0">
                <a:solidFill>
                  <a:schemeClr val="tx1"/>
                </a:solidFill>
                <a:cs typeface="Arial" pitchFamily="34" charset="0"/>
              </a:rPr>
              <a:t>Respect for others.</a:t>
            </a:r>
          </a:p>
          <a:p>
            <a:pPr>
              <a:spcAft>
                <a:spcPts val="600"/>
              </a:spcAft>
              <a:buClr>
                <a:schemeClr val="accent2"/>
              </a:buClr>
              <a:buNone/>
              <a:tabLst>
                <a:tab pos="228600" algn="l"/>
              </a:tabLst>
              <a:defRPr/>
            </a:pPr>
            <a:endParaRPr lang="en-US" dirty="0">
              <a:solidFill>
                <a:schemeClr val="tx1"/>
              </a:solidFill>
              <a:cs typeface="Arial" pitchFamily="34" charset="0"/>
            </a:endParaRPr>
          </a:p>
          <a:p>
            <a:pPr>
              <a:buClr>
                <a:schemeClr val="accent2"/>
              </a:buClr>
              <a:buNone/>
              <a:tabLst>
                <a:tab pos="228600" algn="l"/>
              </a:tabLst>
              <a:defRPr/>
            </a:pPr>
            <a:r>
              <a:rPr lang="en-US" u="sng" dirty="0">
                <a:solidFill>
                  <a:schemeClr val="tx1"/>
                </a:solidFill>
              </a:rPr>
              <a:t>Organizational </a:t>
            </a:r>
          </a:p>
          <a:p>
            <a:pPr marL="285750" indent="-285750">
              <a:buClr>
                <a:schemeClr val="accent2"/>
              </a:buClr>
              <a:buFont typeface="Arial" panose="020B0604020202020204" pitchFamily="34" charset="0"/>
              <a:buChar char="•"/>
              <a:tabLst>
                <a:tab pos="228600" algn="l"/>
              </a:tabLst>
              <a:defRPr/>
            </a:pPr>
            <a:r>
              <a:rPr lang="en-US" dirty="0">
                <a:solidFill>
                  <a:schemeClr val="tx1"/>
                </a:solidFill>
                <a:cs typeface="Arial" pitchFamily="34" charset="0"/>
              </a:rPr>
              <a:t>Corporate values.</a:t>
            </a:r>
          </a:p>
          <a:p>
            <a:pPr marL="285750" indent="-285750">
              <a:lnSpc>
                <a:spcPct val="80000"/>
              </a:lnSpc>
              <a:spcAft>
                <a:spcPts val="600"/>
              </a:spcAft>
              <a:buClr>
                <a:schemeClr val="accent2"/>
              </a:buClr>
              <a:buFont typeface="Arial" panose="020B0604020202020204" pitchFamily="34" charset="0"/>
              <a:buChar char="•"/>
              <a:tabLst>
                <a:tab pos="228600" algn="l"/>
              </a:tabLst>
              <a:defRPr/>
            </a:pPr>
            <a:r>
              <a:rPr lang="en-US" dirty="0">
                <a:solidFill>
                  <a:schemeClr val="tx1"/>
                </a:solidFill>
                <a:cs typeface="Arial" pitchFamily="34" charset="0"/>
              </a:rPr>
              <a:t>Leadership.</a:t>
            </a:r>
          </a:p>
          <a:p>
            <a:pPr marL="285750" indent="-285750">
              <a:lnSpc>
                <a:spcPct val="80000"/>
              </a:lnSpc>
              <a:spcAft>
                <a:spcPts val="600"/>
              </a:spcAft>
              <a:buClr>
                <a:schemeClr val="accent2"/>
              </a:buClr>
              <a:buFont typeface="Arial" panose="020B0604020202020204" pitchFamily="34" charset="0"/>
              <a:buChar char="•"/>
              <a:tabLst>
                <a:tab pos="228600" algn="l"/>
              </a:tabLst>
              <a:defRPr/>
            </a:pPr>
            <a:r>
              <a:rPr lang="en-US" dirty="0">
                <a:solidFill>
                  <a:schemeClr val="tx1"/>
                </a:solidFill>
                <a:cs typeface="Arial" pitchFamily="34" charset="0"/>
              </a:rPr>
              <a:t>Culture.</a:t>
            </a:r>
          </a:p>
          <a:p>
            <a:pPr marL="285750" indent="-285750">
              <a:lnSpc>
                <a:spcPct val="80000"/>
              </a:lnSpc>
              <a:spcAft>
                <a:spcPts val="600"/>
              </a:spcAft>
              <a:buClr>
                <a:schemeClr val="accent2"/>
              </a:buClr>
              <a:buFont typeface="Arial" panose="020B0604020202020204" pitchFamily="34" charset="0"/>
              <a:buChar char="•"/>
              <a:tabLst>
                <a:tab pos="228600" algn="l"/>
              </a:tabLst>
              <a:defRPr/>
            </a:pPr>
            <a:r>
              <a:rPr lang="en-US" dirty="0">
                <a:solidFill>
                  <a:schemeClr val="tx1"/>
                </a:solidFill>
                <a:cs typeface="Arial" pitchFamily="34" charset="0"/>
              </a:rPr>
              <a:t>Policies and practices.</a:t>
            </a:r>
          </a:p>
        </p:txBody>
      </p:sp>
      <p:sp>
        <p:nvSpPr>
          <p:cNvPr id="5" name="Title 4">
            <a:extLst>
              <a:ext uri="{FF2B5EF4-FFF2-40B4-BE49-F238E27FC236}">
                <a16:creationId xmlns:a16="http://schemas.microsoft.com/office/drawing/2014/main" id="{388C0F08-3DE4-404C-90DD-C1EBDA660D16}"/>
              </a:ext>
            </a:extLst>
          </p:cNvPr>
          <p:cNvSpPr>
            <a:spLocks noGrp="1"/>
          </p:cNvSpPr>
          <p:nvPr>
            <p:ph type="title"/>
          </p:nvPr>
        </p:nvSpPr>
        <p:spPr>
          <a:xfrm>
            <a:off x="548640" y="1175087"/>
            <a:ext cx="6347459" cy="479542"/>
          </a:xfrm>
        </p:spPr>
        <p:txBody>
          <a:bodyPr/>
          <a:lstStyle/>
          <a:p>
            <a:r>
              <a:rPr lang="en-US" dirty="0"/>
              <a:t>Appropriate Workplace Behavior</a:t>
            </a:r>
          </a:p>
        </p:txBody>
      </p:sp>
      <p:sp>
        <p:nvSpPr>
          <p:cNvPr id="6" name="Rectangle 5">
            <a:extLst>
              <a:ext uri="{FF2B5EF4-FFF2-40B4-BE49-F238E27FC236}">
                <a16:creationId xmlns:a16="http://schemas.microsoft.com/office/drawing/2014/main" id="{D2F8C201-F2C3-482F-B07D-275D7E08F289}"/>
              </a:ext>
            </a:extLst>
          </p:cNvPr>
          <p:cNvSpPr/>
          <p:nvPr/>
        </p:nvSpPr>
        <p:spPr>
          <a:xfrm>
            <a:off x="6812278" y="1253748"/>
            <a:ext cx="822961" cy="261610"/>
          </a:xfrm>
          <a:prstGeom prst="rect">
            <a:avLst/>
          </a:prstGeom>
        </p:spPr>
        <p:txBody>
          <a:bodyPr wrap="square">
            <a:spAutoFit/>
          </a:bodyPr>
          <a:lstStyle/>
          <a:p>
            <a:r>
              <a:rPr lang="en-AU" sz="1100" dirty="0"/>
              <a:t>Slide 5</a:t>
            </a:r>
            <a:endParaRPr lang="en-US" sz="1100" dirty="0"/>
          </a:p>
        </p:txBody>
      </p:sp>
    </p:spTree>
    <p:extLst>
      <p:ext uri="{BB962C8B-B14F-4D97-AF65-F5344CB8AC3E}">
        <p14:creationId xmlns:p14="http://schemas.microsoft.com/office/powerpoint/2010/main" val="358185916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5C8F-50AC-4CB8-A0EA-C68FD2465D8B}"/>
              </a:ext>
            </a:extLst>
          </p:cNvPr>
          <p:cNvSpPr>
            <a:spLocks noGrp="1"/>
          </p:cNvSpPr>
          <p:nvPr>
            <p:ph type="title"/>
          </p:nvPr>
        </p:nvSpPr>
        <p:spPr>
          <a:xfrm>
            <a:off x="516835" y="1174979"/>
            <a:ext cx="6400744" cy="830997"/>
          </a:xfrm>
        </p:spPr>
        <p:txBody>
          <a:bodyPr/>
          <a:lstStyle/>
          <a:p>
            <a:r>
              <a:rPr lang="en-AU" altLang="en-US" dirty="0">
                <a:ea typeface="Geneva" charset="-128"/>
              </a:rPr>
              <a:t>What Do We Mean by “Workplace”? </a:t>
            </a:r>
            <a:endParaRPr lang="en-US" dirty="0"/>
          </a:p>
        </p:txBody>
      </p:sp>
      <p:sp>
        <p:nvSpPr>
          <p:cNvPr id="5" name="Footer Placeholder 3">
            <a:extLst>
              <a:ext uri="{FF2B5EF4-FFF2-40B4-BE49-F238E27FC236}">
                <a16:creationId xmlns:a16="http://schemas.microsoft.com/office/drawing/2014/main" id="{B0C94773-831F-41CF-B6E6-58839E6D040F}"/>
              </a:ext>
            </a:extLst>
          </p:cNvPr>
          <p:cNvSpPr txBox="1">
            <a:spLocks/>
          </p:cNvSpPr>
          <p:nvPr/>
        </p:nvSpPr>
        <p:spPr>
          <a:xfrm>
            <a:off x="516835" y="2239617"/>
            <a:ext cx="6279750" cy="2186609"/>
          </a:xfrm>
          <a:prstGeom prst="rect">
            <a:avLst/>
          </a:prstGeom>
        </p:spPr>
        <p:txBody>
          <a:bodyPr/>
          <a:ls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marL="285750" indent="-285750">
              <a:lnSpc>
                <a:spcPct val="100000"/>
              </a:lnSpc>
              <a:buClr>
                <a:schemeClr val="accent2"/>
              </a:buClr>
              <a:buFont typeface="Arial" panose="020B0604020202020204" pitchFamily="34" charset="0"/>
              <a:buChar char="•"/>
              <a:defRPr/>
            </a:pPr>
            <a:r>
              <a:rPr lang="en-US" sz="1600" dirty="0"/>
              <a:t>Extends beyond the physical boundaries.</a:t>
            </a:r>
          </a:p>
          <a:p>
            <a:pPr marL="285750" indent="-285750">
              <a:lnSpc>
                <a:spcPct val="100000"/>
              </a:lnSpc>
              <a:buClr>
                <a:schemeClr val="accent2"/>
              </a:buClr>
              <a:buFont typeface="Arial" panose="020B0604020202020204" pitchFamily="34" charset="0"/>
              <a:buChar char="•"/>
              <a:defRPr/>
            </a:pPr>
            <a:r>
              <a:rPr lang="en-US" sz="1600" dirty="0"/>
              <a:t>Extends beyond the set times of work.</a:t>
            </a:r>
          </a:p>
          <a:p>
            <a:pPr marL="285750" indent="-285750">
              <a:lnSpc>
                <a:spcPct val="100000"/>
              </a:lnSpc>
              <a:buClr>
                <a:schemeClr val="accent2"/>
              </a:buClr>
              <a:buFont typeface="Arial" panose="020B0604020202020204" pitchFamily="34" charset="0"/>
              <a:buChar char="•"/>
              <a:defRPr/>
            </a:pPr>
            <a:r>
              <a:rPr lang="en-US" sz="1600" dirty="0"/>
              <a:t>Includes interaction between employees.</a:t>
            </a:r>
          </a:p>
          <a:p>
            <a:pPr marL="285750" indent="-285750">
              <a:lnSpc>
                <a:spcPct val="100000"/>
              </a:lnSpc>
              <a:buClr>
                <a:schemeClr val="accent2"/>
              </a:buClr>
              <a:buFont typeface="Arial" panose="020B0604020202020204" pitchFamily="34" charset="0"/>
              <a:buChar char="•"/>
              <a:defRPr/>
            </a:pPr>
            <a:r>
              <a:rPr lang="en-US" sz="1600" dirty="0"/>
              <a:t>Includes interaction with other organizations and the public.</a:t>
            </a:r>
          </a:p>
          <a:p>
            <a:pPr marL="285750" indent="-285750">
              <a:lnSpc>
                <a:spcPct val="100000"/>
              </a:lnSpc>
              <a:buClr>
                <a:schemeClr val="accent2"/>
              </a:buClr>
              <a:buFont typeface="Arial" panose="020B0604020202020204" pitchFamily="34" charset="0"/>
              <a:buChar char="•"/>
              <a:defRPr/>
            </a:pPr>
            <a:r>
              <a:rPr lang="en-US" sz="1600" dirty="0"/>
              <a:t>Extends into social media.</a:t>
            </a:r>
          </a:p>
        </p:txBody>
      </p:sp>
      <p:sp>
        <p:nvSpPr>
          <p:cNvPr id="12" name="Rectangle 11">
            <a:extLst>
              <a:ext uri="{FF2B5EF4-FFF2-40B4-BE49-F238E27FC236}">
                <a16:creationId xmlns:a16="http://schemas.microsoft.com/office/drawing/2014/main" id="{A5EF0A82-C3C0-4BBA-8FD5-3CE9DF0F007A}"/>
              </a:ext>
            </a:extLst>
          </p:cNvPr>
          <p:cNvSpPr/>
          <p:nvPr/>
        </p:nvSpPr>
        <p:spPr>
          <a:xfrm>
            <a:off x="758826" y="5490864"/>
            <a:ext cx="5751156" cy="3970318"/>
          </a:xfrm>
          <a:prstGeom prst="rect">
            <a:avLst/>
          </a:prstGeom>
        </p:spPr>
        <p:txBody>
          <a:bodyPr wrap="square">
            <a:spAutoFit/>
          </a:bodyPr>
          <a:lstStyle/>
          <a:p>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13" name="Rectangle 12">
            <a:extLst>
              <a:ext uri="{FF2B5EF4-FFF2-40B4-BE49-F238E27FC236}">
                <a16:creationId xmlns:a16="http://schemas.microsoft.com/office/drawing/2014/main" id="{F261D464-4D3C-4AB2-9D4E-953B11208BF4}"/>
              </a:ext>
            </a:extLst>
          </p:cNvPr>
          <p:cNvSpPr/>
          <p:nvPr/>
        </p:nvSpPr>
        <p:spPr>
          <a:xfrm>
            <a:off x="516835" y="5490864"/>
            <a:ext cx="6521740" cy="2031325"/>
          </a:xfrm>
          <a:prstGeom prst="rect">
            <a:avLst/>
          </a:prstGeom>
        </p:spPr>
        <p:txBody>
          <a:bodyPr wrap="square">
            <a:spAutoFit/>
          </a:bodyPr>
          <a:lstStyle/>
          <a:p>
            <a:endParaRPr lang="en-AU" b="1" dirty="0"/>
          </a:p>
          <a:p>
            <a:endParaRPr lang="en-AU" b="1" dirty="0"/>
          </a:p>
          <a:p>
            <a:endParaRPr lang="en-AU" b="1" dirty="0"/>
          </a:p>
          <a:p>
            <a:endParaRPr lang="en-AU" b="1" dirty="0"/>
          </a:p>
          <a:p>
            <a:endParaRPr lang="en-AU" b="1" dirty="0"/>
          </a:p>
          <a:p>
            <a:endParaRPr lang="en-GB" dirty="0"/>
          </a:p>
        </p:txBody>
      </p:sp>
      <p:sp>
        <p:nvSpPr>
          <p:cNvPr id="14" name="Rectangle 13">
            <a:extLst>
              <a:ext uri="{FF2B5EF4-FFF2-40B4-BE49-F238E27FC236}">
                <a16:creationId xmlns:a16="http://schemas.microsoft.com/office/drawing/2014/main" id="{523D619C-F5BE-4176-99A6-C3373A69131B}"/>
              </a:ext>
            </a:extLst>
          </p:cNvPr>
          <p:cNvSpPr/>
          <p:nvPr/>
        </p:nvSpPr>
        <p:spPr>
          <a:xfrm>
            <a:off x="261257" y="1985555"/>
            <a:ext cx="6656322" cy="830997"/>
          </a:xfrm>
          <a:prstGeom prst="rect">
            <a:avLst/>
          </a:prstGeom>
        </p:spPr>
        <p:txBody>
          <a:bodyPr wrap="square">
            <a:spAutoFit/>
          </a:bodyPr>
          <a:lstStyle/>
          <a:p>
            <a:endParaRPr lang="en-GB" sz="1600" dirty="0">
              <a:latin typeface="Arial" pitchFamily="34" charset="0"/>
              <a:cs typeface="Arial" pitchFamily="34" charset="0"/>
            </a:endParaRPr>
          </a:p>
          <a:p>
            <a:pPr marL="285750" indent="-285750">
              <a:buFont typeface="Arial" panose="020B0604020202020204" pitchFamily="34" charset="0"/>
              <a:buChar char="•"/>
            </a:pPr>
            <a:endParaRPr lang="en-GB" sz="1600" dirty="0">
              <a:latin typeface="Arial" pitchFamily="34" charset="0"/>
              <a:cs typeface="Arial" pitchFamily="34" charset="0"/>
            </a:endParaRPr>
          </a:p>
          <a:p>
            <a:pPr marL="285750" indent="-285750">
              <a:buFont typeface="Arial" panose="020B0604020202020204" pitchFamily="34" charset="0"/>
              <a:buChar char="•"/>
            </a:pPr>
            <a:endParaRPr lang="en-GB" sz="1600" dirty="0">
              <a:latin typeface="Arial" pitchFamily="34" charset="0"/>
              <a:cs typeface="Arial" pitchFamily="34" charset="0"/>
            </a:endParaRPr>
          </a:p>
        </p:txBody>
      </p:sp>
      <p:sp>
        <p:nvSpPr>
          <p:cNvPr id="4" name="Rectangle 3">
            <a:extLst>
              <a:ext uri="{FF2B5EF4-FFF2-40B4-BE49-F238E27FC236}">
                <a16:creationId xmlns:a16="http://schemas.microsoft.com/office/drawing/2014/main" id="{FF38AA3E-7763-442A-93D6-0181C52B7810}"/>
              </a:ext>
            </a:extLst>
          </p:cNvPr>
          <p:cNvSpPr/>
          <p:nvPr/>
        </p:nvSpPr>
        <p:spPr>
          <a:xfrm>
            <a:off x="6796585" y="1304364"/>
            <a:ext cx="975816" cy="261610"/>
          </a:xfrm>
          <a:prstGeom prst="rect">
            <a:avLst/>
          </a:prstGeom>
        </p:spPr>
        <p:txBody>
          <a:bodyPr wrap="square">
            <a:spAutoFit/>
          </a:bodyPr>
          <a:lstStyle/>
          <a:p>
            <a:r>
              <a:rPr lang="en-AU" sz="1100" dirty="0"/>
              <a:t>Slide 6</a:t>
            </a:r>
            <a:endParaRPr lang="en-US" sz="1100" dirty="0"/>
          </a:p>
        </p:txBody>
      </p:sp>
    </p:spTree>
    <p:extLst>
      <p:ext uri="{BB962C8B-B14F-4D97-AF65-F5344CB8AC3E}">
        <p14:creationId xmlns:p14="http://schemas.microsoft.com/office/powerpoint/2010/main" val="299915724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9AD70-C110-4E67-ABF5-92212E5B70E8}"/>
              </a:ext>
            </a:extLst>
          </p:cNvPr>
          <p:cNvSpPr>
            <a:spLocks noGrp="1"/>
          </p:cNvSpPr>
          <p:nvPr>
            <p:ph type="title"/>
          </p:nvPr>
        </p:nvSpPr>
        <p:spPr>
          <a:xfrm>
            <a:off x="431075" y="1158610"/>
            <a:ext cx="3866606" cy="276999"/>
          </a:xfrm>
        </p:spPr>
        <p:txBody>
          <a:bodyPr/>
          <a:lstStyle/>
          <a:p>
            <a:r>
              <a:rPr lang="en-AU" altLang="en-US" dirty="0">
                <a:ea typeface="Geneva" charset="-128"/>
              </a:rPr>
              <a:t>Potential Escalation of Conflict</a:t>
            </a:r>
            <a:endParaRPr lang="en-US" dirty="0"/>
          </a:p>
        </p:txBody>
      </p:sp>
      <p:pic>
        <p:nvPicPr>
          <p:cNvPr id="6" name="Picture 5">
            <a:extLst>
              <a:ext uri="{FF2B5EF4-FFF2-40B4-BE49-F238E27FC236}">
                <a16:creationId xmlns:a16="http://schemas.microsoft.com/office/drawing/2014/main" id="{2D94ABB9-20D7-405D-9FDC-C6F84C2668D5}"/>
              </a:ext>
            </a:extLst>
          </p:cNvPr>
          <p:cNvPicPr>
            <a:picLocks noChangeAspect="1"/>
          </p:cNvPicPr>
          <p:nvPr/>
        </p:nvPicPr>
        <p:blipFill>
          <a:blip r:embed="rId2"/>
          <a:stretch>
            <a:fillRect/>
          </a:stretch>
        </p:blipFill>
        <p:spPr>
          <a:xfrm>
            <a:off x="3331030" y="5029200"/>
            <a:ext cx="3781236" cy="4206240"/>
          </a:xfrm>
          <a:prstGeom prst="rect">
            <a:avLst/>
          </a:prstGeom>
        </p:spPr>
      </p:pic>
      <p:sp>
        <p:nvSpPr>
          <p:cNvPr id="12" name="Rectangle 11">
            <a:extLst>
              <a:ext uri="{FF2B5EF4-FFF2-40B4-BE49-F238E27FC236}">
                <a16:creationId xmlns:a16="http://schemas.microsoft.com/office/drawing/2014/main" id="{79526CC2-7FAD-45ED-8B4C-A1A03563D4ED}"/>
              </a:ext>
            </a:extLst>
          </p:cNvPr>
          <p:cNvSpPr/>
          <p:nvPr/>
        </p:nvSpPr>
        <p:spPr bwMode="gray">
          <a:xfrm>
            <a:off x="758825" y="5321535"/>
            <a:ext cx="2376261" cy="3913905"/>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1600" b="1" dirty="0"/>
              <a:t>Have you ever been involved in or witnessed a work place conflict?   </a:t>
            </a:r>
          </a:p>
          <a:p>
            <a:endParaRPr lang="en-US" sz="1600" b="1" dirty="0"/>
          </a:p>
          <a:p>
            <a:r>
              <a:rPr lang="en-US" sz="1600" b="1" dirty="0"/>
              <a:t>What stage of escalation did it get to? </a:t>
            </a:r>
          </a:p>
        </p:txBody>
      </p:sp>
      <p:sp>
        <p:nvSpPr>
          <p:cNvPr id="7" name="Rectangle 6">
            <a:extLst>
              <a:ext uri="{FF2B5EF4-FFF2-40B4-BE49-F238E27FC236}">
                <a16:creationId xmlns:a16="http://schemas.microsoft.com/office/drawing/2014/main" id="{F9EC43F9-8AC3-424C-A75E-E400A12F431A}"/>
              </a:ext>
            </a:extLst>
          </p:cNvPr>
          <p:cNvSpPr/>
          <p:nvPr/>
        </p:nvSpPr>
        <p:spPr>
          <a:xfrm>
            <a:off x="6792686" y="1304802"/>
            <a:ext cx="979714" cy="261610"/>
          </a:xfrm>
          <a:prstGeom prst="rect">
            <a:avLst/>
          </a:prstGeom>
        </p:spPr>
        <p:txBody>
          <a:bodyPr wrap="square">
            <a:spAutoFit/>
          </a:bodyPr>
          <a:lstStyle/>
          <a:p>
            <a:r>
              <a:rPr lang="en-AU" sz="1100" dirty="0"/>
              <a:t>Slide 7</a:t>
            </a:r>
            <a:endParaRPr lang="en-US" sz="1100" dirty="0"/>
          </a:p>
        </p:txBody>
      </p:sp>
      <p:sp>
        <p:nvSpPr>
          <p:cNvPr id="8" name="Shape 7">
            <a:extLst>
              <a:ext uri="{FF2B5EF4-FFF2-40B4-BE49-F238E27FC236}">
                <a16:creationId xmlns:a16="http://schemas.microsoft.com/office/drawing/2014/main" id="{63E33202-08B4-7747-A2FC-3D5C8850A40B}"/>
              </a:ext>
            </a:extLst>
          </p:cNvPr>
          <p:cNvSpPr/>
          <p:nvPr/>
        </p:nvSpPr>
        <p:spPr>
          <a:xfrm rot="20822924">
            <a:off x="2126364" y="2618327"/>
            <a:ext cx="2832696" cy="1907361"/>
          </a:xfrm>
          <a:prstGeom prst="swooshArrow">
            <a:avLst>
              <a:gd name="adj1" fmla="val 16310"/>
              <a:gd name="adj2" fmla="val 31370"/>
            </a:avLst>
          </a:prstGeom>
          <a:solidFill>
            <a:schemeClr val="accent1"/>
          </a:solidFill>
        </p:spPr>
        <p:style>
          <a:lnRef idx="2">
            <a:schemeClr val="lt1">
              <a:hueOff val="0"/>
              <a:satOff val="0"/>
              <a:lumOff val="0"/>
              <a:alphaOff val="0"/>
            </a:schemeClr>
          </a:lnRef>
          <a:fillRef idx="1">
            <a:schemeClr val="accent4">
              <a:shade val="50000"/>
              <a:hueOff val="0"/>
              <a:satOff val="0"/>
              <a:lumOff val="0"/>
              <a:alphaOff val="0"/>
            </a:schemeClr>
          </a:fillRef>
          <a:effectRef idx="0">
            <a:schemeClr val="accent4">
              <a:shade val="50000"/>
              <a:hueOff val="0"/>
              <a:satOff val="0"/>
              <a:lumOff val="0"/>
              <a:alphaOff val="0"/>
            </a:schemeClr>
          </a:effectRef>
          <a:fontRef idx="minor">
            <a:schemeClr val="lt1"/>
          </a:fontRef>
        </p:style>
      </p:sp>
      <p:sp>
        <p:nvSpPr>
          <p:cNvPr id="9" name="Freeform 8">
            <a:extLst>
              <a:ext uri="{FF2B5EF4-FFF2-40B4-BE49-F238E27FC236}">
                <a16:creationId xmlns:a16="http://schemas.microsoft.com/office/drawing/2014/main" id="{2A01C8DB-D0AE-4747-878C-143C9B09D5B7}"/>
              </a:ext>
            </a:extLst>
          </p:cNvPr>
          <p:cNvSpPr/>
          <p:nvPr/>
        </p:nvSpPr>
        <p:spPr>
          <a:xfrm>
            <a:off x="4667250" y="2899373"/>
            <a:ext cx="575045" cy="262512"/>
          </a:xfrm>
          <a:custGeom>
            <a:avLst/>
            <a:gdLst>
              <a:gd name="connsiteX0" fmla="*/ 0 w 1878290"/>
              <a:gd name="connsiteY0" fmla="*/ 0 h 827896"/>
              <a:gd name="connsiteX1" fmla="*/ 1878290 w 1878290"/>
              <a:gd name="connsiteY1" fmla="*/ 0 h 827896"/>
              <a:gd name="connsiteX2" fmla="*/ 1878290 w 1878290"/>
              <a:gd name="connsiteY2" fmla="*/ 827896 h 827896"/>
              <a:gd name="connsiteX3" fmla="*/ 0 w 1878290"/>
              <a:gd name="connsiteY3" fmla="*/ 827896 h 827896"/>
              <a:gd name="connsiteX4" fmla="*/ 0 w 1878290"/>
              <a:gd name="connsiteY4" fmla="*/ 0 h 8278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8290" h="827896">
                <a:moveTo>
                  <a:pt x="0" y="0"/>
                </a:moveTo>
                <a:lnTo>
                  <a:pt x="1878290" y="0"/>
                </a:lnTo>
                <a:lnTo>
                  <a:pt x="1878290" y="827896"/>
                </a:lnTo>
                <a:lnTo>
                  <a:pt x="0" y="8278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defTabSz="889000">
              <a:lnSpc>
                <a:spcPct val="90000"/>
              </a:lnSpc>
              <a:spcBef>
                <a:spcPct val="0"/>
              </a:spcBef>
              <a:spcAft>
                <a:spcPct val="35000"/>
              </a:spcAft>
            </a:pPr>
            <a:r>
              <a:rPr lang="en-AU" sz="1600"/>
              <a:t>Crisis</a:t>
            </a:r>
            <a:endParaRPr lang="en-US" sz="1600"/>
          </a:p>
        </p:txBody>
      </p:sp>
      <p:sp>
        <p:nvSpPr>
          <p:cNvPr id="10" name="Freeform 9">
            <a:extLst>
              <a:ext uri="{FF2B5EF4-FFF2-40B4-BE49-F238E27FC236}">
                <a16:creationId xmlns:a16="http://schemas.microsoft.com/office/drawing/2014/main" id="{9540A554-5007-254C-83B0-ADB27F63A4E1}"/>
              </a:ext>
            </a:extLst>
          </p:cNvPr>
          <p:cNvSpPr/>
          <p:nvPr/>
        </p:nvSpPr>
        <p:spPr>
          <a:xfrm>
            <a:off x="3944641" y="3251205"/>
            <a:ext cx="2020261" cy="311029"/>
          </a:xfrm>
          <a:custGeom>
            <a:avLst/>
            <a:gdLst>
              <a:gd name="connsiteX0" fmla="*/ 0 w 2219797"/>
              <a:gd name="connsiteY0" fmla="*/ 0 h 827896"/>
              <a:gd name="connsiteX1" fmla="*/ 2219797 w 2219797"/>
              <a:gd name="connsiteY1" fmla="*/ 0 h 827896"/>
              <a:gd name="connsiteX2" fmla="*/ 2219797 w 2219797"/>
              <a:gd name="connsiteY2" fmla="*/ 827896 h 827896"/>
              <a:gd name="connsiteX3" fmla="*/ 0 w 2219797"/>
              <a:gd name="connsiteY3" fmla="*/ 827896 h 827896"/>
              <a:gd name="connsiteX4" fmla="*/ 0 w 2219797"/>
              <a:gd name="connsiteY4" fmla="*/ 0 h 8278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9797" h="827896">
                <a:moveTo>
                  <a:pt x="0" y="0"/>
                </a:moveTo>
                <a:lnTo>
                  <a:pt x="2219797" y="0"/>
                </a:lnTo>
                <a:lnTo>
                  <a:pt x="2219797" y="827896"/>
                </a:lnTo>
                <a:lnTo>
                  <a:pt x="0" y="8278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defTabSz="889000">
              <a:lnSpc>
                <a:spcPct val="90000"/>
              </a:lnSpc>
              <a:spcBef>
                <a:spcPct val="0"/>
              </a:spcBef>
              <a:spcAft>
                <a:spcPct val="35000"/>
              </a:spcAft>
            </a:pPr>
            <a:r>
              <a:rPr lang="en-AU" sz="1600"/>
              <a:t>Incidents</a:t>
            </a:r>
            <a:endParaRPr lang="en-US" sz="1600"/>
          </a:p>
        </p:txBody>
      </p:sp>
      <p:sp>
        <p:nvSpPr>
          <p:cNvPr id="11" name="Freeform 10">
            <a:extLst>
              <a:ext uri="{FF2B5EF4-FFF2-40B4-BE49-F238E27FC236}">
                <a16:creationId xmlns:a16="http://schemas.microsoft.com/office/drawing/2014/main" id="{BA98C0FA-BE9A-8642-9E23-394097F90595}"/>
              </a:ext>
            </a:extLst>
          </p:cNvPr>
          <p:cNvSpPr/>
          <p:nvPr/>
        </p:nvSpPr>
        <p:spPr>
          <a:xfrm>
            <a:off x="3348541" y="3589439"/>
            <a:ext cx="1893753" cy="262512"/>
          </a:xfrm>
          <a:custGeom>
            <a:avLst/>
            <a:gdLst>
              <a:gd name="connsiteX0" fmla="*/ 0 w 2845894"/>
              <a:gd name="connsiteY0" fmla="*/ 0 h 827896"/>
              <a:gd name="connsiteX1" fmla="*/ 2845894 w 2845894"/>
              <a:gd name="connsiteY1" fmla="*/ 0 h 827896"/>
              <a:gd name="connsiteX2" fmla="*/ 2845894 w 2845894"/>
              <a:gd name="connsiteY2" fmla="*/ 827896 h 827896"/>
              <a:gd name="connsiteX3" fmla="*/ 0 w 2845894"/>
              <a:gd name="connsiteY3" fmla="*/ 827896 h 827896"/>
              <a:gd name="connsiteX4" fmla="*/ 0 w 2845894"/>
              <a:gd name="connsiteY4" fmla="*/ 0 h 8278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5894" h="827896">
                <a:moveTo>
                  <a:pt x="0" y="0"/>
                </a:moveTo>
                <a:lnTo>
                  <a:pt x="2845894" y="0"/>
                </a:lnTo>
                <a:lnTo>
                  <a:pt x="2845894" y="827896"/>
                </a:lnTo>
                <a:lnTo>
                  <a:pt x="0" y="8278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defTabSz="889000">
              <a:lnSpc>
                <a:spcPct val="90000"/>
              </a:lnSpc>
              <a:spcBef>
                <a:spcPct val="0"/>
              </a:spcBef>
              <a:spcAft>
                <a:spcPct val="35000"/>
              </a:spcAft>
            </a:pPr>
            <a:r>
              <a:rPr lang="en-AU" sz="1600"/>
              <a:t>Tension</a:t>
            </a:r>
            <a:endParaRPr lang="en-US" sz="1600"/>
          </a:p>
        </p:txBody>
      </p:sp>
      <p:sp>
        <p:nvSpPr>
          <p:cNvPr id="13" name="Freeform 12">
            <a:extLst>
              <a:ext uri="{FF2B5EF4-FFF2-40B4-BE49-F238E27FC236}">
                <a16:creationId xmlns:a16="http://schemas.microsoft.com/office/drawing/2014/main" id="{6447756D-3A31-DC46-B00C-FFD057915AF8}"/>
              </a:ext>
            </a:extLst>
          </p:cNvPr>
          <p:cNvSpPr/>
          <p:nvPr/>
        </p:nvSpPr>
        <p:spPr>
          <a:xfrm>
            <a:off x="2810120" y="4019079"/>
            <a:ext cx="2537698" cy="253241"/>
          </a:xfrm>
          <a:custGeom>
            <a:avLst/>
            <a:gdLst>
              <a:gd name="connsiteX0" fmla="*/ 0 w 2184907"/>
              <a:gd name="connsiteY0" fmla="*/ 0 h 827896"/>
              <a:gd name="connsiteX1" fmla="*/ 2184907 w 2184907"/>
              <a:gd name="connsiteY1" fmla="*/ 0 h 827896"/>
              <a:gd name="connsiteX2" fmla="*/ 2184907 w 2184907"/>
              <a:gd name="connsiteY2" fmla="*/ 827896 h 827896"/>
              <a:gd name="connsiteX3" fmla="*/ 0 w 2184907"/>
              <a:gd name="connsiteY3" fmla="*/ 827896 h 827896"/>
              <a:gd name="connsiteX4" fmla="*/ 0 w 2184907"/>
              <a:gd name="connsiteY4" fmla="*/ 0 h 8278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4907" h="827896">
                <a:moveTo>
                  <a:pt x="0" y="0"/>
                </a:moveTo>
                <a:lnTo>
                  <a:pt x="2184907" y="0"/>
                </a:lnTo>
                <a:lnTo>
                  <a:pt x="2184907" y="827896"/>
                </a:lnTo>
                <a:lnTo>
                  <a:pt x="0" y="8278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defTabSz="889000">
              <a:lnSpc>
                <a:spcPct val="90000"/>
              </a:lnSpc>
              <a:spcBef>
                <a:spcPct val="0"/>
              </a:spcBef>
              <a:spcAft>
                <a:spcPct val="35000"/>
              </a:spcAft>
            </a:pPr>
            <a:r>
              <a:rPr lang="en-AU" sz="1600"/>
              <a:t>Misunderstandings</a:t>
            </a:r>
            <a:endParaRPr lang="en-US" sz="1600"/>
          </a:p>
        </p:txBody>
      </p:sp>
      <p:sp>
        <p:nvSpPr>
          <p:cNvPr id="14" name="Freeform 13">
            <a:extLst>
              <a:ext uri="{FF2B5EF4-FFF2-40B4-BE49-F238E27FC236}">
                <a16:creationId xmlns:a16="http://schemas.microsoft.com/office/drawing/2014/main" id="{21A4C2B0-9B8D-074C-9A05-B0AD92F14028}"/>
              </a:ext>
            </a:extLst>
          </p:cNvPr>
          <p:cNvSpPr/>
          <p:nvPr/>
        </p:nvSpPr>
        <p:spPr>
          <a:xfrm>
            <a:off x="2528462" y="4451219"/>
            <a:ext cx="1742560" cy="256012"/>
          </a:xfrm>
          <a:custGeom>
            <a:avLst/>
            <a:gdLst>
              <a:gd name="connsiteX0" fmla="*/ 0 w 2845894"/>
              <a:gd name="connsiteY0" fmla="*/ 0 h 827896"/>
              <a:gd name="connsiteX1" fmla="*/ 2845894 w 2845894"/>
              <a:gd name="connsiteY1" fmla="*/ 0 h 827896"/>
              <a:gd name="connsiteX2" fmla="*/ 2845894 w 2845894"/>
              <a:gd name="connsiteY2" fmla="*/ 827896 h 827896"/>
              <a:gd name="connsiteX3" fmla="*/ 0 w 2845894"/>
              <a:gd name="connsiteY3" fmla="*/ 827896 h 827896"/>
              <a:gd name="connsiteX4" fmla="*/ 0 w 2845894"/>
              <a:gd name="connsiteY4" fmla="*/ 0 h 8278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5894" h="827896">
                <a:moveTo>
                  <a:pt x="0" y="0"/>
                </a:moveTo>
                <a:lnTo>
                  <a:pt x="2845894" y="0"/>
                </a:lnTo>
                <a:lnTo>
                  <a:pt x="2845894" y="827896"/>
                </a:lnTo>
                <a:lnTo>
                  <a:pt x="0" y="8278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t" anchorCtr="0">
            <a:noAutofit/>
          </a:bodyPr>
          <a:lstStyle/>
          <a:p>
            <a:pPr defTabSz="889000">
              <a:lnSpc>
                <a:spcPct val="90000"/>
              </a:lnSpc>
              <a:spcBef>
                <a:spcPct val="0"/>
              </a:spcBef>
              <a:spcAft>
                <a:spcPct val="35000"/>
              </a:spcAft>
            </a:pPr>
            <a:r>
              <a:rPr lang="en-AU" sz="1600"/>
              <a:t>Discomfort</a:t>
            </a:r>
            <a:endParaRPr lang="en-US" sz="1600"/>
          </a:p>
        </p:txBody>
      </p:sp>
    </p:spTree>
    <p:extLst>
      <p:ext uri="{BB962C8B-B14F-4D97-AF65-F5344CB8AC3E}">
        <p14:creationId xmlns:p14="http://schemas.microsoft.com/office/powerpoint/2010/main" val="419542803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FEB6EA0-65CA-4B16-B917-9407C0FB95DC}"/>
              </a:ext>
            </a:extLst>
          </p:cNvPr>
          <p:cNvSpPr/>
          <p:nvPr/>
        </p:nvSpPr>
        <p:spPr>
          <a:xfrm>
            <a:off x="437324" y="2145564"/>
            <a:ext cx="6564368" cy="3487108"/>
          </a:xfrm>
          <a:prstGeom prst="rect">
            <a:avLst/>
          </a:prstGeom>
        </p:spPr>
        <p:txBody>
          <a:bodyPr wrap="square">
            <a:spAutoFit/>
          </a:bodyPr>
          <a:lstStyle/>
          <a:p>
            <a:pPr>
              <a:lnSpc>
                <a:spcPct val="110000"/>
              </a:lnSpc>
            </a:pPr>
            <a:r>
              <a:rPr lang="en-US" altLang="en-US" sz="1600" dirty="0">
                <a:ea typeface="Geneva" charset="-128"/>
              </a:rPr>
              <a:t>Chronic communication breakdown happens when we don’t realize that the source of the problem is both verbal and non-verbal communication</a:t>
            </a:r>
            <a:r>
              <a:rPr lang="en-US" altLang="en-US" dirty="0">
                <a:ea typeface="Geneva" charset="-128"/>
              </a:rPr>
              <a:t>.</a:t>
            </a:r>
          </a:p>
          <a:p>
            <a:pPr>
              <a:lnSpc>
                <a:spcPct val="110000"/>
              </a:lnSpc>
              <a:buClr>
                <a:schemeClr val="accent2"/>
              </a:buClr>
            </a:pPr>
            <a:endParaRPr lang="en-US" dirty="0">
              <a:ea typeface="Geneva" charset="-128"/>
              <a:cs typeface="Arial" pitchFamily="34" charset="0"/>
            </a:endParaRPr>
          </a:p>
          <a:p>
            <a:pPr marL="285750" indent="-285750">
              <a:lnSpc>
                <a:spcPct val="110000"/>
              </a:lnSpc>
              <a:buClr>
                <a:schemeClr val="accent2"/>
              </a:buClr>
              <a:buFont typeface="Arial" panose="020B0604020202020204" pitchFamily="34" charset="0"/>
              <a:buChar char="•"/>
            </a:pPr>
            <a:r>
              <a:rPr lang="en-US" sz="1600" dirty="0">
                <a:ea typeface="Geneva" charset="-128"/>
                <a:cs typeface="Arial" pitchFamily="34" charset="0"/>
              </a:rPr>
              <a:t>Either our belief is that what was said was done to hurt us.</a:t>
            </a:r>
          </a:p>
          <a:p>
            <a:pPr>
              <a:lnSpc>
                <a:spcPct val="110000"/>
              </a:lnSpc>
              <a:buClr>
                <a:schemeClr val="accent2"/>
              </a:buClr>
            </a:pPr>
            <a:endParaRPr lang="en-US" sz="1600" dirty="0">
              <a:ea typeface="Geneva" charset="-128"/>
              <a:cs typeface="Arial" pitchFamily="34" charset="0"/>
            </a:endParaRPr>
          </a:p>
          <a:p>
            <a:pPr>
              <a:lnSpc>
                <a:spcPct val="110000"/>
              </a:lnSpc>
              <a:buClr>
                <a:schemeClr val="accent2"/>
              </a:buClr>
            </a:pPr>
            <a:r>
              <a:rPr lang="en-US" sz="1600" dirty="0">
                <a:ea typeface="Geneva" charset="-128"/>
                <a:cs typeface="Arial" pitchFamily="34" charset="0"/>
              </a:rPr>
              <a:t>			Or</a:t>
            </a:r>
          </a:p>
          <a:p>
            <a:pPr>
              <a:lnSpc>
                <a:spcPct val="110000"/>
              </a:lnSpc>
              <a:buClr>
                <a:schemeClr val="accent2"/>
              </a:buClr>
            </a:pPr>
            <a:endParaRPr lang="en-US" sz="1600" dirty="0">
              <a:ea typeface="Geneva" charset="-128"/>
              <a:cs typeface="Arial" pitchFamily="34" charset="0"/>
            </a:endParaRPr>
          </a:p>
          <a:p>
            <a:pPr marL="285750" indent="-285750">
              <a:lnSpc>
                <a:spcPct val="110000"/>
              </a:lnSpc>
              <a:buClr>
                <a:schemeClr val="accent2"/>
              </a:buClr>
              <a:buFont typeface="Arial" panose="020B0604020202020204" pitchFamily="34" charset="0"/>
              <a:buChar char="•"/>
            </a:pPr>
            <a:r>
              <a:rPr lang="en-US" sz="1600" dirty="0">
                <a:ea typeface="Geneva" charset="-128"/>
                <a:cs typeface="Arial" pitchFamily="34" charset="0"/>
              </a:rPr>
              <a:t>When we say words that cause pain and the listener reacts, we come to the conclusion that others are oversensitive and have misinterpreted our meaning.</a:t>
            </a:r>
            <a:endParaRPr lang="en-GB" sz="1600" dirty="0">
              <a:cs typeface="Arial" pitchFamily="34" charset="0"/>
            </a:endParaRPr>
          </a:p>
          <a:p>
            <a:endParaRPr lang="en-GB" sz="1600" dirty="0">
              <a:cs typeface="Arial" pitchFamily="34" charset="0"/>
            </a:endParaRPr>
          </a:p>
        </p:txBody>
      </p:sp>
      <p:sp>
        <p:nvSpPr>
          <p:cNvPr id="6" name="Title 5">
            <a:extLst>
              <a:ext uri="{FF2B5EF4-FFF2-40B4-BE49-F238E27FC236}">
                <a16:creationId xmlns:a16="http://schemas.microsoft.com/office/drawing/2014/main" id="{05AA1316-0869-469F-B967-E6E9D4D38556}"/>
              </a:ext>
            </a:extLst>
          </p:cNvPr>
          <p:cNvSpPr>
            <a:spLocks noGrp="1"/>
          </p:cNvSpPr>
          <p:nvPr>
            <p:ph type="title"/>
          </p:nvPr>
        </p:nvSpPr>
        <p:spPr>
          <a:xfrm>
            <a:off x="437324" y="1165865"/>
            <a:ext cx="4369808" cy="236216"/>
          </a:xfrm>
        </p:spPr>
        <p:txBody>
          <a:bodyPr/>
          <a:lstStyle/>
          <a:p>
            <a:r>
              <a:rPr lang="en-GB" dirty="0"/>
              <a:t>Source of the Problem</a:t>
            </a:r>
            <a:endParaRPr lang="en-US" dirty="0"/>
          </a:p>
        </p:txBody>
      </p:sp>
      <p:sp>
        <p:nvSpPr>
          <p:cNvPr id="8" name="Rectangle 7">
            <a:extLst>
              <a:ext uri="{FF2B5EF4-FFF2-40B4-BE49-F238E27FC236}">
                <a16:creationId xmlns:a16="http://schemas.microsoft.com/office/drawing/2014/main" id="{02BDEBA0-9347-419E-A637-14986BE4BEDB}"/>
              </a:ext>
            </a:extLst>
          </p:cNvPr>
          <p:cNvSpPr/>
          <p:nvPr/>
        </p:nvSpPr>
        <p:spPr>
          <a:xfrm>
            <a:off x="6871447" y="1304364"/>
            <a:ext cx="737668" cy="261610"/>
          </a:xfrm>
          <a:prstGeom prst="rect">
            <a:avLst/>
          </a:prstGeom>
        </p:spPr>
        <p:txBody>
          <a:bodyPr wrap="square">
            <a:spAutoFit/>
          </a:bodyPr>
          <a:lstStyle/>
          <a:p>
            <a:r>
              <a:rPr lang="en-AU" sz="1100" dirty="0"/>
              <a:t>Slide 8</a:t>
            </a:r>
            <a:endParaRPr lang="en-US" sz="1100" dirty="0"/>
          </a:p>
        </p:txBody>
      </p:sp>
    </p:spTree>
    <p:extLst>
      <p:ext uri="{BB962C8B-B14F-4D97-AF65-F5344CB8AC3E}">
        <p14:creationId xmlns:p14="http://schemas.microsoft.com/office/powerpoint/2010/main" val="419261488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43FAE-EBA3-4AE9-8706-54CE466126D8}"/>
              </a:ext>
            </a:extLst>
          </p:cNvPr>
          <p:cNvSpPr>
            <a:spLocks noGrp="1"/>
          </p:cNvSpPr>
          <p:nvPr>
            <p:ph type="title"/>
          </p:nvPr>
        </p:nvSpPr>
        <p:spPr>
          <a:xfrm>
            <a:off x="574765" y="1165123"/>
            <a:ext cx="4113620" cy="276999"/>
          </a:xfrm>
        </p:spPr>
        <p:txBody>
          <a:bodyPr/>
          <a:lstStyle/>
          <a:p>
            <a:r>
              <a:rPr lang="en-AU" altLang="en-US" dirty="0">
                <a:ea typeface="Geneva" charset="-128"/>
              </a:rPr>
              <a:t>What Is Bullying?</a:t>
            </a:r>
            <a:endParaRPr lang="en-US" dirty="0"/>
          </a:p>
        </p:txBody>
      </p:sp>
      <p:sp>
        <p:nvSpPr>
          <p:cNvPr id="4" name="Rectangle 3">
            <a:extLst>
              <a:ext uri="{FF2B5EF4-FFF2-40B4-BE49-F238E27FC236}">
                <a16:creationId xmlns:a16="http://schemas.microsoft.com/office/drawing/2014/main" id="{CC78EC58-6DF9-4CAA-8C77-A0A756D3F943}"/>
              </a:ext>
            </a:extLst>
          </p:cNvPr>
          <p:cNvSpPr/>
          <p:nvPr/>
        </p:nvSpPr>
        <p:spPr>
          <a:xfrm>
            <a:off x="574765" y="2129245"/>
            <a:ext cx="6453052" cy="6155531"/>
          </a:xfrm>
          <a:prstGeom prst="rect">
            <a:avLst/>
          </a:prstGeom>
        </p:spPr>
        <p:txBody>
          <a:bodyPr wrap="square">
            <a:spAutoFit/>
          </a:bodyPr>
          <a:lstStyle/>
          <a:p>
            <a:r>
              <a:rPr lang="en-US" altLang="en-US" sz="1600" dirty="0"/>
              <a:t>Bullying is generally defined as unwelcome behavior that occurs over a period of time and is meant to harm someone who feels powerless to respond.					</a:t>
            </a:r>
          </a:p>
          <a:p>
            <a:r>
              <a:rPr lang="en-US" altLang="en-US" sz="1600" dirty="0"/>
              <a:t>Repeated mistreatment of an employee by one or more employees; abusive conduct that is threatening, humiliating, intimidating, work sabotage, or verbal abuse.								</a:t>
            </a:r>
            <a:endParaRPr lang="en-US" altLang="en-US" sz="1400" dirty="0"/>
          </a:p>
          <a:p>
            <a:endParaRPr lang="en-US" altLang="en-US" sz="1400" dirty="0"/>
          </a:p>
          <a:p>
            <a:r>
              <a:rPr lang="en-US" altLang="en-US" sz="1400" dirty="0"/>
              <a:t>____________________________________________________________</a:t>
            </a:r>
            <a:endParaRPr lang="en-US" sz="1400" dirty="0"/>
          </a:p>
          <a:p>
            <a:endParaRPr lang="en-US" sz="1400" dirty="0"/>
          </a:p>
          <a:p>
            <a:endParaRPr lang="en-US" sz="1400" dirty="0"/>
          </a:p>
          <a:p>
            <a:endParaRPr lang="en-US" sz="1400" dirty="0"/>
          </a:p>
          <a:p>
            <a:r>
              <a:rPr lang="en-US" sz="1600" dirty="0"/>
              <a:t>According to a National Survey (Workplace Bullying Institute, 2017):</a:t>
            </a:r>
          </a:p>
          <a:p>
            <a:pPr marL="285750" indent="-285750">
              <a:buClr>
                <a:schemeClr val="accent2"/>
              </a:buClr>
              <a:buFont typeface="Arial" panose="020B0604020202020204" pitchFamily="34" charset="0"/>
              <a:buChar char="•"/>
            </a:pPr>
            <a:r>
              <a:rPr lang="en-US" sz="1600" dirty="0"/>
              <a:t>60.4 million Americans are affected by bullying.</a:t>
            </a:r>
          </a:p>
          <a:p>
            <a:pPr marL="285750" indent="-285750">
              <a:buClr>
                <a:schemeClr val="accent2"/>
              </a:buClr>
              <a:buFont typeface="Arial" panose="020B0604020202020204" pitchFamily="34" charset="0"/>
              <a:buChar char="•"/>
            </a:pPr>
            <a:r>
              <a:rPr lang="en-US" sz="1600" dirty="0"/>
              <a:t>19% of Americans are bullied, another 19% witness it.</a:t>
            </a:r>
          </a:p>
          <a:p>
            <a:pPr marL="285750" indent="-285750">
              <a:buClr>
                <a:schemeClr val="accent2"/>
              </a:buClr>
              <a:buFont typeface="Arial" panose="020B0604020202020204" pitchFamily="34" charset="0"/>
              <a:buChar char="•"/>
            </a:pPr>
            <a:r>
              <a:rPr lang="en-US" sz="1600" dirty="0"/>
              <a:t>40% of bullied targets are believed to suffer adverse health effects.</a:t>
            </a:r>
          </a:p>
          <a:p>
            <a:pPr marL="285750" indent="-285750">
              <a:buClr>
                <a:schemeClr val="accent2"/>
              </a:buClr>
              <a:buFont typeface="Arial" panose="020B0604020202020204" pitchFamily="34" charset="0"/>
              <a:buChar char="•"/>
            </a:pPr>
            <a:r>
              <a:rPr lang="en-US" sz="1600" dirty="0"/>
              <a:t>29% of targets remain silent about their experience.</a:t>
            </a:r>
          </a:p>
          <a:p>
            <a:pPr marL="285750" indent="-285750">
              <a:buClr>
                <a:schemeClr val="accent2"/>
              </a:buClr>
              <a:buFont typeface="Arial" panose="020B0604020202020204" pitchFamily="34" charset="0"/>
              <a:buChar char="•"/>
            </a:pPr>
            <a:r>
              <a:rPr lang="en-US" sz="1600" dirty="0"/>
              <a:t>61% of bullies are bosses.</a:t>
            </a:r>
          </a:p>
          <a:p>
            <a:pPr marL="285750" indent="-285750">
              <a:buClr>
                <a:schemeClr val="accent2"/>
              </a:buClr>
              <a:buFont typeface="Arial" panose="020B0604020202020204" pitchFamily="34" charset="0"/>
              <a:buChar char="•"/>
            </a:pPr>
            <a:r>
              <a:rPr lang="en-US" sz="1600" dirty="0"/>
              <a:t>70% of perpetrators are men, and 60% of targets are women.</a:t>
            </a:r>
          </a:p>
          <a:p>
            <a:pPr>
              <a:buNone/>
            </a:pPr>
            <a:endParaRPr lang="en-US" altLang="en-US" sz="1400" dirty="0"/>
          </a:p>
          <a:p>
            <a:pPr>
              <a:buNone/>
            </a:pPr>
            <a:endParaRPr lang="en-US" altLang="en-US" sz="1400" dirty="0"/>
          </a:p>
          <a:p>
            <a:pPr>
              <a:buNone/>
            </a:pPr>
            <a:endParaRPr lang="en-US" altLang="en-US" sz="1400" dirty="0"/>
          </a:p>
          <a:p>
            <a:pPr>
              <a:buNone/>
            </a:pPr>
            <a:endParaRPr lang="en-US" altLang="en-US" sz="1400" dirty="0"/>
          </a:p>
          <a:p>
            <a:pPr>
              <a:buNone/>
            </a:pPr>
            <a:endParaRPr lang="en-US" altLang="en-US" sz="1400" dirty="0"/>
          </a:p>
          <a:p>
            <a:pPr>
              <a:buNone/>
            </a:pPr>
            <a:endParaRPr lang="en-US" altLang="en-US" sz="1400" dirty="0"/>
          </a:p>
        </p:txBody>
      </p:sp>
      <p:sp>
        <p:nvSpPr>
          <p:cNvPr id="5" name="Rectangle 4">
            <a:extLst>
              <a:ext uri="{FF2B5EF4-FFF2-40B4-BE49-F238E27FC236}">
                <a16:creationId xmlns:a16="http://schemas.microsoft.com/office/drawing/2014/main" id="{E3C16092-E282-4320-BC3F-9FF9F0BBDFFE}"/>
              </a:ext>
            </a:extLst>
          </p:cNvPr>
          <p:cNvSpPr/>
          <p:nvPr/>
        </p:nvSpPr>
        <p:spPr>
          <a:xfrm>
            <a:off x="6518366" y="1319349"/>
            <a:ext cx="1254034" cy="261610"/>
          </a:xfrm>
          <a:prstGeom prst="rect">
            <a:avLst/>
          </a:prstGeom>
        </p:spPr>
        <p:txBody>
          <a:bodyPr wrap="square">
            <a:spAutoFit/>
          </a:bodyPr>
          <a:lstStyle/>
          <a:p>
            <a:r>
              <a:rPr lang="en-AU" sz="1100" dirty="0"/>
              <a:t>Slide 9 &amp;10</a:t>
            </a:r>
            <a:endParaRPr lang="en-US" sz="1100" dirty="0"/>
          </a:p>
        </p:txBody>
      </p:sp>
    </p:spTree>
    <p:extLst>
      <p:ext uri="{BB962C8B-B14F-4D97-AF65-F5344CB8AC3E}">
        <p14:creationId xmlns:p14="http://schemas.microsoft.com/office/powerpoint/2010/main" val="371351003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6" ma:contentTypeDescription="Create a new document." ma:contentTypeScope="" ma:versionID="64dd859b03781eff91612b9ebb134ec3">
  <xsd:schema xmlns:xsd="http://www.w3.org/2001/XMLSchema" xmlns:xs="http://www.w3.org/2001/XMLSchema" xmlns:p="http://schemas.microsoft.com/office/2006/metadata/properties" xmlns:ns2="d7b5156c-7859-495b-a65c-a7601d85f73c" targetNamespace="http://schemas.microsoft.com/office/2006/metadata/properties" ma:root="true" ma:fieldsID="8555f53caf7f9477e20be5044863d991" ns2:_="">
    <xsd:import namespace="d7b5156c-7859-495b-a65c-a7601d85f73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E5DF7E-37AF-425C-AA0E-EE9AB4BE2F6C}">
  <ds:schemaRefs>
    <ds:schemaRef ds:uri="http://schemas.microsoft.com/sharepoint/v3/contenttype/forms"/>
  </ds:schemaRefs>
</ds:datastoreItem>
</file>

<file path=customXml/itemProps2.xml><?xml version="1.0" encoding="utf-8"?>
<ds:datastoreItem xmlns:ds="http://schemas.openxmlformats.org/officeDocument/2006/customXml" ds:itemID="{B4A06612-E0A0-4547-BDC8-26AE191B79F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d7b5156c-7859-495b-a65c-a7601d85f73c"/>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00C82D12-B8A2-44C9-BA0A-82BD2F7055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OptumPortrait</Template>
  <TotalTime>0</TotalTime>
  <Words>1477</Words>
  <Application>Microsoft Office PowerPoint</Application>
  <PresentationFormat>Custom</PresentationFormat>
  <Paragraphs>254</Paragraphs>
  <Slides>21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Georgia</vt:lpstr>
      <vt:lpstr>System Font Regular</vt:lpstr>
      <vt:lpstr>Times New Roman</vt:lpstr>
      <vt:lpstr>Master Theme</vt:lpstr>
      <vt:lpstr>Prevention of Bullying, Harassment, and Discrimination</vt:lpstr>
      <vt:lpstr>The Program</vt:lpstr>
      <vt:lpstr>Learning Points</vt:lpstr>
      <vt:lpstr>Work Environment</vt:lpstr>
      <vt:lpstr>Appropriate Workplace Behavior</vt:lpstr>
      <vt:lpstr>What Do We Mean by “Workplace”? </vt:lpstr>
      <vt:lpstr>Potential Escalation of Conflict</vt:lpstr>
      <vt:lpstr>Source of the Problem</vt:lpstr>
      <vt:lpstr>What Is Bullying?</vt:lpstr>
      <vt:lpstr>Bullying Behaviors - Direct</vt:lpstr>
      <vt:lpstr>Bullying Behaviors - Indirect</vt:lpstr>
      <vt:lpstr>Reasonable Management Action</vt:lpstr>
      <vt:lpstr>Discrimination</vt:lpstr>
      <vt:lpstr>What Is Harassment?</vt:lpstr>
      <vt:lpstr>Sexual Harassment</vt:lpstr>
      <vt:lpstr>Rights &amp; Responsibilities: Employees and Managers</vt:lpstr>
      <vt:lpstr>Effects of Being Bullied</vt:lpstr>
      <vt:lpstr>Showing Respect and Courtesy in the Workplace</vt:lpstr>
      <vt:lpstr>Examples of Failing To Show Respect and Courtesy</vt:lpstr>
      <vt:lpstr>Tolerance and Respect</vt:lpstr>
      <vt:lpstr>About Professional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Preventing Sexual Harassment</dc:title>
  <dc:creator/>
  <cp:lastModifiedBy/>
  <cp:revision>1</cp:revision>
  <dcterms:created xsi:type="dcterms:W3CDTF">2018-10-26T00:02:03Z</dcterms:created>
  <dcterms:modified xsi:type="dcterms:W3CDTF">2023-07-11T19:22:42Z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174500</vt:r8>
  </property>
</Properties>
</file>