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6" r:id="rId4"/>
  </p:sldMasterIdLst>
  <p:notesMasterIdLst>
    <p:notesMasterId r:id="rId35"/>
  </p:notesMasterIdLst>
  <p:handoutMasterIdLst>
    <p:handoutMasterId r:id="rId36"/>
  </p:handoutMasterIdLst>
  <p:sldIdLst>
    <p:sldId id="280" r:id="rId5"/>
    <p:sldId id="284" r:id="rId6"/>
    <p:sldId id="286" r:id="rId7"/>
    <p:sldId id="288" r:id="rId8"/>
    <p:sldId id="329" r:id="rId9"/>
    <p:sldId id="330" r:id="rId10"/>
    <p:sldId id="291" r:id="rId11"/>
    <p:sldId id="293" r:id="rId12"/>
    <p:sldId id="294" r:id="rId13"/>
    <p:sldId id="295" r:id="rId14"/>
    <p:sldId id="296" r:id="rId15"/>
    <p:sldId id="297" r:id="rId16"/>
    <p:sldId id="298" r:id="rId17"/>
    <p:sldId id="300" r:id="rId18"/>
    <p:sldId id="331" r:id="rId19"/>
    <p:sldId id="302" r:id="rId20"/>
    <p:sldId id="303" r:id="rId21"/>
    <p:sldId id="304" r:id="rId22"/>
    <p:sldId id="305" r:id="rId23"/>
    <p:sldId id="306" r:id="rId24"/>
    <p:sldId id="307" r:id="rId25"/>
    <p:sldId id="309" r:id="rId26"/>
    <p:sldId id="310" r:id="rId27"/>
    <p:sldId id="311" r:id="rId28"/>
    <p:sldId id="314" r:id="rId29"/>
    <p:sldId id="318" r:id="rId30"/>
    <p:sldId id="321" r:id="rId31"/>
    <p:sldId id="322" r:id="rId32"/>
    <p:sldId id="333" r:id="rId33"/>
    <p:sldId id="327" r:id="rId34"/>
  </p:sldIdLst>
  <p:sldSz cx="6858000" cy="9144000" type="screen4x3"/>
  <p:notesSz cx="7102475" cy="9388475"/>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P" initials="A" lastIdx="56" clrIdx="0"/>
  <p:cmAuthor id="1" name="Pickett, Amy" initials="P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CC162E-3795-33BC-25D4-07BF201BF331}" v="2" dt="2020-10-23T00:11:15.5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57" autoAdjust="0"/>
    <p:restoredTop sz="95607" autoAdjust="0"/>
  </p:normalViewPr>
  <p:slideViewPr>
    <p:cSldViewPr snapToGrid="0" showGuides="1">
      <p:cViewPr varScale="1">
        <p:scale>
          <a:sx n="82" d="100"/>
          <a:sy n="82" d="100"/>
        </p:scale>
        <p:origin x="3486" y="102"/>
      </p:cViewPr>
      <p:guideLst>
        <p:guide orient="horz" pos="2880"/>
        <p:guide pos="2160"/>
      </p:guideLst>
    </p:cSldViewPr>
  </p:slideViewPr>
  <p:notesTextViewPr>
    <p:cViewPr>
      <p:scale>
        <a:sx n="100" d="100"/>
        <a:sy n="100" d="100"/>
      </p:scale>
      <p:origin x="0" y="0"/>
    </p:cViewPr>
  </p:notesTextViewPr>
  <p:sorterViewPr>
    <p:cViewPr>
      <p:scale>
        <a:sx n="36" d="100"/>
        <a:sy n="36" d="100"/>
      </p:scale>
      <p:origin x="0" y="10354"/>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4B9982CA-4CD7-4843-88D4-9600A6D95A1C}" type="datetime1">
              <a:rPr lang="en-US" altLang="en-US"/>
              <a:pPr>
                <a:defRPr/>
              </a:pPr>
              <a:t>4/11/2024</a:t>
            </a:fld>
            <a:endParaRPr lang="en-US" altLang="en-US" dirty="0"/>
          </a:p>
        </p:txBody>
      </p:sp>
      <p:sp>
        <p:nvSpPr>
          <p:cNvPr id="4" name="Footer Placeholder 3"/>
          <p:cNvSpPr>
            <a:spLocks noGrp="1"/>
          </p:cNvSpPr>
          <p:nvPr>
            <p:ph type="ftr" sz="quarter" idx="2"/>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A8434644-B4AC-48B5-8F7E-7527761B0867}" type="slidenum">
              <a:rPr lang="en-US" altLang="en-US"/>
              <a:pPr>
                <a:defRPr/>
              </a:pPr>
              <a:t>‹#›</a:t>
            </a:fld>
            <a:endParaRPr lang="en-US" altLang="en-US"/>
          </a:p>
        </p:txBody>
      </p:sp>
    </p:spTree>
    <p:extLst>
      <p:ext uri="{BB962C8B-B14F-4D97-AF65-F5344CB8AC3E}">
        <p14:creationId xmlns:p14="http://schemas.microsoft.com/office/powerpoint/2010/main" val="9753469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A5EF382F-62AB-4B70-A4E1-9B0F3198BB8E}" type="datetime1">
              <a:rPr lang="en-US" altLang="en-US"/>
              <a:pPr>
                <a:defRPr/>
              </a:pPr>
              <a:t>4/11/2024</a:t>
            </a:fld>
            <a:endParaRPr lang="en-US" altLang="en-US" dirty="0"/>
          </a:p>
        </p:txBody>
      </p:sp>
      <p:sp>
        <p:nvSpPr>
          <p:cNvPr id="54276" name="Slide Image Placeholder 3"/>
          <p:cNvSpPr>
            <a:spLocks noGrp="1" noRot="1" noChangeAspect="1"/>
          </p:cNvSpPr>
          <p:nvPr>
            <p:ph type="sldImg" idx="2"/>
          </p:nvPr>
        </p:nvSpPr>
        <p:spPr bwMode="auto">
          <a:xfrm>
            <a:off x="2232025" y="704850"/>
            <a:ext cx="2638425"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11200"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8F548DCC-5654-42AF-BCCA-FA0C7E1B4572}" type="slidenum">
              <a:rPr lang="en-US" altLang="en-US"/>
              <a:pPr>
                <a:defRPr/>
              </a:pPr>
              <a:t>‹#›</a:t>
            </a:fld>
            <a:endParaRPr lang="en-US" altLang="en-US"/>
          </a:p>
        </p:txBody>
      </p:sp>
    </p:spTree>
    <p:extLst>
      <p:ext uri="{BB962C8B-B14F-4D97-AF65-F5344CB8AC3E}">
        <p14:creationId xmlns:p14="http://schemas.microsoft.com/office/powerpoint/2010/main" val="264729099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2197100" y="696913"/>
            <a:ext cx="2616200" cy="3486150"/>
          </a:xfrm>
          <a:ln/>
        </p:spPr>
      </p:sp>
      <p:sp>
        <p:nvSpPr>
          <p:cNvPr id="563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632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9F166E8-09A2-4792-BA0C-8EEF9B9E3A9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753034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2197100" y="696913"/>
            <a:ext cx="2616200" cy="3486150"/>
          </a:xfrm>
          <a:ln/>
        </p:spPr>
      </p:sp>
      <p:sp>
        <p:nvSpPr>
          <p:cNvPr id="686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5003CBD-8678-40A9-8CDE-1728514CCA93}"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783989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2197100" y="696913"/>
            <a:ext cx="2616200" cy="3486150"/>
          </a:xfrm>
          <a:ln/>
        </p:spPr>
      </p:sp>
      <p:sp>
        <p:nvSpPr>
          <p:cNvPr id="696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963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6646F62-7957-4597-84A5-A326AA6ABCF0}"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681802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2197100" y="696913"/>
            <a:ext cx="2616200" cy="3486150"/>
          </a:xfrm>
          <a:ln/>
        </p:spPr>
      </p:sp>
      <p:sp>
        <p:nvSpPr>
          <p:cNvPr id="706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06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FEEE194-3A3D-4508-948F-7F988259A3AE}"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27012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2197100" y="696913"/>
            <a:ext cx="2616200" cy="3486150"/>
          </a:xfrm>
          <a:ln/>
        </p:spPr>
      </p:sp>
      <p:sp>
        <p:nvSpPr>
          <p:cNvPr id="727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270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D2DFE84-18BE-4C37-B6AB-87548C89C15E}"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27353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2197100" y="696913"/>
            <a:ext cx="2616200" cy="3486150"/>
          </a:xfrm>
          <a:ln/>
        </p:spPr>
      </p:sp>
      <p:sp>
        <p:nvSpPr>
          <p:cNvPr id="737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373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D7B31CC-81AF-4AE2-AC88-A98349A7AFBC}"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886604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97100" y="696913"/>
            <a:ext cx="2616200" cy="3486150"/>
          </a:xfrm>
          <a:ln/>
        </p:spPr>
      </p:sp>
      <p:sp>
        <p:nvSpPr>
          <p:cNvPr id="747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58DE109-86C3-489A-ACED-15CBC83ABF51}"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819524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2197100" y="696913"/>
            <a:ext cx="2616200" cy="3486150"/>
          </a:xfrm>
          <a:ln/>
        </p:spPr>
      </p:sp>
      <p:sp>
        <p:nvSpPr>
          <p:cNvPr id="757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578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F1D95EB-19DF-4279-B47F-8432AAB180C4}"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847372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2197100" y="696913"/>
            <a:ext cx="2616200" cy="3486150"/>
          </a:xfrm>
          <a:ln/>
        </p:spPr>
      </p:sp>
      <p:sp>
        <p:nvSpPr>
          <p:cNvPr id="768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68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EEEE095-C0E0-4AA1-BEC2-FC708EEC6AD8}"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794773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2197100" y="696913"/>
            <a:ext cx="2616200" cy="3486150"/>
          </a:xfrm>
          <a:ln/>
        </p:spPr>
      </p:sp>
      <p:sp>
        <p:nvSpPr>
          <p:cNvPr id="778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782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6B22517-ECB5-4883-828A-551FE8608B70}"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249823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2197100" y="696913"/>
            <a:ext cx="2616200" cy="3486150"/>
          </a:xfrm>
          <a:ln/>
        </p:spPr>
      </p:sp>
      <p:sp>
        <p:nvSpPr>
          <p:cNvPr id="788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885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F024FD3-5503-4836-BC11-A489DE5C8F41}"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368513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2197100" y="696913"/>
            <a:ext cx="2616200" cy="3486150"/>
          </a:xfrm>
          <a:ln/>
        </p:spPr>
      </p:sp>
      <p:sp>
        <p:nvSpPr>
          <p:cNvPr id="583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837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46FB37-D57C-44D0-9190-120F24FED22E}"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44189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2197100" y="696913"/>
            <a:ext cx="2616200" cy="3486150"/>
          </a:xfrm>
          <a:ln/>
        </p:spPr>
      </p:sp>
      <p:sp>
        <p:nvSpPr>
          <p:cNvPr id="798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987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7E81640-D120-4CAD-B5D9-4CB088006536}" type="slidenum">
              <a:rPr lang="en-US" altLang="en-US">
                <a:solidFill>
                  <a:srgbClr val="646D72"/>
                </a:solidFill>
                <a:latin typeface="Calibri" pitchFamily="34" charset="0"/>
              </a:rPr>
              <a:pPr algn="r" eaLnBrk="1" hangingPunct="1">
                <a:spcBef>
                  <a:spcPct val="0"/>
                </a:spcBef>
              </a:pPr>
              <a:t>21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546962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2197100" y="696913"/>
            <a:ext cx="2616200" cy="3486150"/>
          </a:xfrm>
          <a:ln/>
        </p:spPr>
      </p:sp>
      <p:sp>
        <p:nvSpPr>
          <p:cNvPr id="819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192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9BB394B-BB18-451F-9197-F92BBBE4F349}" type="slidenum">
              <a:rPr lang="en-US" altLang="en-US">
                <a:solidFill>
                  <a:srgbClr val="646D72"/>
                </a:solidFill>
                <a:latin typeface="Calibri" pitchFamily="34" charset="0"/>
              </a:rPr>
              <a:pPr algn="r" eaLnBrk="1" hangingPunct="1">
                <a:spcBef>
                  <a:spcPct val="0"/>
                </a:spcBef>
              </a:pPr>
              <a:t>22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8336956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2197100" y="696913"/>
            <a:ext cx="2616200" cy="3486150"/>
          </a:xfrm>
          <a:ln/>
        </p:spPr>
      </p:sp>
      <p:sp>
        <p:nvSpPr>
          <p:cNvPr id="829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29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8ABAA11-1093-40C3-93ED-F19821A597B9}" type="slidenum">
              <a:rPr lang="en-US" altLang="en-US">
                <a:solidFill>
                  <a:srgbClr val="646D72"/>
                </a:solidFill>
                <a:latin typeface="Calibri" pitchFamily="34" charset="0"/>
              </a:rPr>
              <a:pPr algn="r" eaLnBrk="1" hangingPunct="1">
                <a:spcBef>
                  <a:spcPct val="0"/>
                </a:spcBef>
              </a:pPr>
              <a:t>23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322121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2197100" y="696913"/>
            <a:ext cx="2616200" cy="3486150"/>
          </a:xfrm>
          <a:ln/>
        </p:spPr>
      </p:sp>
      <p:sp>
        <p:nvSpPr>
          <p:cNvPr id="839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397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90ECD05-F77D-426B-8A13-8C12D12A33D2}" type="slidenum">
              <a:rPr lang="en-US" altLang="en-US">
                <a:solidFill>
                  <a:srgbClr val="646D72"/>
                </a:solidFill>
                <a:latin typeface="Calibri" pitchFamily="34" charset="0"/>
              </a:rPr>
              <a:pPr algn="r" eaLnBrk="1" hangingPunct="1">
                <a:spcBef>
                  <a:spcPct val="0"/>
                </a:spcBef>
              </a:pPr>
              <a:t>24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14038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2197100" y="696913"/>
            <a:ext cx="2616200" cy="3486150"/>
          </a:xfrm>
          <a:ln/>
        </p:spPr>
      </p:sp>
      <p:sp>
        <p:nvSpPr>
          <p:cNvPr id="870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70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20AAC06-F256-4895-8E4F-DDB6D344711D}" type="slidenum">
              <a:rPr lang="en-US" altLang="en-US">
                <a:solidFill>
                  <a:srgbClr val="646D72"/>
                </a:solidFill>
                <a:latin typeface="Calibri" pitchFamily="34" charset="0"/>
              </a:rPr>
              <a:pPr algn="r" eaLnBrk="1" hangingPunct="1">
                <a:spcBef>
                  <a:spcPct val="0"/>
                </a:spcBef>
              </a:pPr>
              <a:t>25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0036702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2197100" y="696913"/>
            <a:ext cx="2616200" cy="3486150"/>
          </a:xfrm>
          <a:ln/>
        </p:spPr>
      </p:sp>
      <p:sp>
        <p:nvSpPr>
          <p:cNvPr id="911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11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C304043-8D1D-4582-A6C0-A5FD7C4BBCB1}" type="slidenum">
              <a:rPr lang="en-US" altLang="en-US">
                <a:solidFill>
                  <a:srgbClr val="646D72"/>
                </a:solidFill>
                <a:latin typeface="Calibri" pitchFamily="34" charset="0"/>
              </a:rPr>
              <a:pPr algn="r" eaLnBrk="1" hangingPunct="1">
                <a:spcBef>
                  <a:spcPct val="0"/>
                </a:spcBef>
              </a:pPr>
              <a:t>26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7602375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2197100" y="696913"/>
            <a:ext cx="2616200" cy="3486150"/>
          </a:xfrm>
          <a:ln/>
        </p:spPr>
      </p:sp>
      <p:sp>
        <p:nvSpPr>
          <p:cNvPr id="942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42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5A855BE-76F6-4975-A5EE-6EBB0DA24EA8}" type="slidenum">
              <a:rPr lang="en-US" altLang="en-US">
                <a:solidFill>
                  <a:srgbClr val="646D72"/>
                </a:solidFill>
                <a:latin typeface="Calibri" pitchFamily="34" charset="0"/>
              </a:rPr>
              <a:pPr algn="r" eaLnBrk="1" hangingPunct="1">
                <a:spcBef>
                  <a:spcPct val="0"/>
                </a:spcBef>
              </a:pPr>
              <a:t>27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5412368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2197100" y="696913"/>
            <a:ext cx="2616200" cy="3486150"/>
          </a:xfrm>
          <a:ln/>
        </p:spPr>
      </p:sp>
      <p:sp>
        <p:nvSpPr>
          <p:cNvPr id="952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5236" name="Slide Number Placeholder 3"/>
          <p:cNvSpPr>
            <a:spLocks noGrp="1"/>
          </p:cNvSpPr>
          <p:nvPr>
            <p:ph type="sldNum" sz="quarter" idx="5"/>
          </p:nvPr>
        </p:nvSpPr>
        <p:spPr>
          <a:noFill/>
        </p:spPr>
        <p:txBody>
          <a:bodyPr/>
          <a:lstStyle>
            <a:lvl1pPr defTabSz="463068">
              <a:spcBef>
                <a:spcPct val="30000"/>
              </a:spcBef>
              <a:defRPr sz="1200">
                <a:solidFill>
                  <a:schemeClr val="tx1"/>
                </a:solidFill>
                <a:latin typeface="Arial" charset="0"/>
                <a:ea typeface="ＭＳ Ｐゴシック" pitchFamily="34" charset="-128"/>
              </a:defRPr>
            </a:lvl1pPr>
            <a:lvl2pPr marL="714223" indent="-273131" defTabSz="463068">
              <a:spcBef>
                <a:spcPct val="30000"/>
              </a:spcBef>
              <a:defRPr sz="1200">
                <a:solidFill>
                  <a:schemeClr val="tx1"/>
                </a:solidFill>
                <a:latin typeface="Arial" charset="0"/>
                <a:ea typeface="ＭＳ Ｐゴシック" pitchFamily="34" charset="-128"/>
              </a:defRPr>
            </a:lvl2pPr>
            <a:lvl3pPr marL="1098804" indent="-218192" defTabSz="463068">
              <a:spcBef>
                <a:spcPct val="30000"/>
              </a:spcBef>
              <a:defRPr sz="1200">
                <a:solidFill>
                  <a:schemeClr val="tx1"/>
                </a:solidFill>
                <a:latin typeface="Arial" charset="0"/>
                <a:ea typeface="ＭＳ Ｐゴシック" pitchFamily="34" charset="-128"/>
              </a:defRPr>
            </a:lvl3pPr>
            <a:lvl4pPr marL="1539896" indent="-218192" defTabSz="463068">
              <a:spcBef>
                <a:spcPct val="30000"/>
              </a:spcBef>
              <a:defRPr sz="1200">
                <a:solidFill>
                  <a:schemeClr val="tx1"/>
                </a:solidFill>
                <a:latin typeface="Arial" charset="0"/>
                <a:ea typeface="ＭＳ Ｐゴシック" pitchFamily="34" charset="-128"/>
              </a:defRPr>
            </a:lvl4pPr>
            <a:lvl5pPr marL="1980987" indent="-218192" defTabSz="463068">
              <a:spcBef>
                <a:spcPct val="30000"/>
              </a:spcBef>
              <a:defRPr sz="1200">
                <a:solidFill>
                  <a:schemeClr val="tx1"/>
                </a:solidFill>
                <a:latin typeface="Arial" charset="0"/>
                <a:ea typeface="ＭＳ Ｐゴシック" pitchFamily="34" charset="-128"/>
              </a:defRPr>
            </a:lvl5pPr>
            <a:lvl6pPr marL="2433066"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AC82CADC-E246-49D2-A4EE-0F300007F3DE}" type="slidenum">
              <a:rPr lang="en-US" altLang="en-US" sz="1300"/>
              <a:pPr>
                <a:spcBef>
                  <a:spcPct val="0"/>
                </a:spcBef>
              </a:pPr>
              <a:t>28</a:t>
            </a:fld>
            <a:endParaRPr lang="en-US" altLang="en-US" sz="1300"/>
          </a:p>
        </p:txBody>
      </p:sp>
    </p:spTree>
    <p:extLst>
      <p:ext uri="{BB962C8B-B14F-4D97-AF65-F5344CB8AC3E}">
        <p14:creationId xmlns:p14="http://schemas.microsoft.com/office/powerpoint/2010/main" val="26978971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29</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0224569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2197100" y="696913"/>
            <a:ext cx="2616200" cy="3486150"/>
          </a:xfrm>
          <a:ln/>
        </p:spPr>
      </p:sp>
      <p:sp>
        <p:nvSpPr>
          <p:cNvPr id="993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933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92B770E-E09D-422F-85B4-2EA86A28086E}" type="slidenum">
              <a:rPr lang="en-US" altLang="en-US">
                <a:solidFill>
                  <a:srgbClr val="646D72"/>
                </a:solidFill>
                <a:latin typeface="Calibri" pitchFamily="34" charset="0"/>
              </a:rPr>
              <a:pPr algn="r" eaLnBrk="1" hangingPunct="1">
                <a:spcBef>
                  <a:spcPct val="0"/>
                </a:spcBef>
              </a:pPr>
              <a:t>30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3531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2197100" y="696913"/>
            <a:ext cx="2616200" cy="3486150"/>
          </a:xfrm>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0F3B9B2-3ACF-4D35-9126-5BB7B6A1E142}"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709797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197100" y="696913"/>
            <a:ext cx="2616200" cy="348615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2F020AD-3015-4FD4-81C8-6214F80B2275}"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571145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E08C661-1BC3-4E14-BDC7-23AE51154333}"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1418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97100" y="696913"/>
            <a:ext cx="26162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E228598-C4C5-4775-B28C-4F3D6D0B592B}"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72968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97100" y="696913"/>
            <a:ext cx="26162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4E99FB0-AD46-4A60-9512-33A9A9501B41}"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973640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2197100" y="696913"/>
            <a:ext cx="2616200" cy="3486150"/>
          </a:xfrm>
          <a:ln/>
        </p:spPr>
      </p:sp>
      <p:sp>
        <p:nvSpPr>
          <p:cNvPr id="665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65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30B70CB-72B8-490C-9AAE-983BE1C44F24}"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360468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2197100" y="696913"/>
            <a:ext cx="2616200" cy="3486150"/>
          </a:xfrm>
          <a:ln/>
        </p:spPr>
      </p:sp>
      <p:sp>
        <p:nvSpPr>
          <p:cNvPr id="675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758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C23581D-5F19-45E5-90C5-2B4BEA3CCCAD}"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82086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386648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11363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41032883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151349101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67958313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83574162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99702743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4230381190"/>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3968129436"/>
      </p:ext>
    </p:extLst>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5"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a:xfrm>
            <a:off x="934664" y="2413000"/>
            <a:ext cx="5210641" cy="1593850"/>
          </a:xfrm>
        </p:spPr>
        <p:txBody>
          <a:bodyPr/>
          <a:lstStyle/>
          <a:p>
            <a:r>
              <a:rPr lang="en-US" altLang="en-US" dirty="0"/>
              <a:t>How To Improve Communication Skills</a:t>
            </a:r>
          </a:p>
        </p:txBody>
      </p:sp>
      <p:sp>
        <p:nvSpPr>
          <p:cNvPr id="5123" name="Rectangle 11"/>
          <p:cNvSpPr>
            <a:spLocks noGrp="1"/>
          </p:cNvSpPr>
          <p:nvPr>
            <p:ph type="subTitle" idx="1"/>
          </p:nvPr>
        </p:nvSpPr>
        <p:spPr>
          <a:xfrm>
            <a:off x="1056279" y="3988269"/>
            <a:ext cx="4670629" cy="733823"/>
          </a:xfrm>
        </p:spPr>
        <p:txBody>
          <a:bodyPr vert="horz" wrap="square" lIns="0" tIns="0" rIns="0" bIns="0" rtlCol="0" anchor="t">
            <a:spAutoFit/>
          </a:bodyPr>
          <a:lstStyle/>
          <a:p>
            <a:r>
              <a:rPr lang="en-US" altLang="en-US" dirty="0"/>
              <a:t>A Discussion for Managers</a:t>
            </a:r>
          </a:p>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309424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1180" y="415637"/>
            <a:ext cx="6209828" cy="816557"/>
          </a:xfrm>
        </p:spPr>
        <p:txBody>
          <a:bodyPr/>
          <a:lstStyle/>
          <a:p>
            <a:r>
              <a:rPr lang="en-US" altLang="en-US" dirty="0"/>
              <a:t>Six Obstacles To</a:t>
            </a:r>
            <a:br>
              <a:rPr lang="en-US" dirty="0"/>
            </a:br>
            <a:r>
              <a:rPr lang="en-US" altLang="en-US" dirty="0"/>
              <a:t>Effective Communication</a:t>
            </a:r>
          </a:p>
        </p:txBody>
      </p:sp>
      <p:sp>
        <p:nvSpPr>
          <p:cNvPr id="20483" name="Text Placeholder 8"/>
          <p:cNvSpPr txBox="1">
            <a:spLocks/>
          </p:cNvSpPr>
          <p:nvPr/>
        </p:nvSpPr>
        <p:spPr bwMode="auto">
          <a:xfrm>
            <a:off x="406213" y="1872784"/>
            <a:ext cx="6045574" cy="6306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5. Unhealthy corporate culture.</a:t>
            </a:r>
          </a:p>
          <a:p>
            <a:r>
              <a:rPr lang="en-US" altLang="en-US" sz="1412" dirty="0"/>
              <a:t>Influences how information is disseminated</a:t>
            </a:r>
          </a:p>
          <a:p>
            <a:r>
              <a:rPr lang="en-US" altLang="en-US" sz="1412" dirty="0"/>
              <a:t>Determines what information is provided, who’s responsible for sharing, when information is disseminated and why</a:t>
            </a:r>
          </a:p>
          <a:p>
            <a:r>
              <a:rPr lang="en-US" altLang="en-US" sz="1412" dirty="0"/>
              <a:t>Potential solutions:</a:t>
            </a:r>
          </a:p>
          <a:p>
            <a:pPr lvl="1"/>
            <a:r>
              <a:rPr lang="en-US" altLang="en-US" sz="1412" dirty="0"/>
              <a:t>Identify how communication is managed within your organization.</a:t>
            </a:r>
          </a:p>
          <a:p>
            <a:pPr lvl="1"/>
            <a:r>
              <a:rPr lang="en-US" altLang="en-US" sz="1412" dirty="0"/>
              <a:t>Determine what information is needed.</a:t>
            </a:r>
          </a:p>
          <a:p>
            <a:pPr lvl="1"/>
            <a:r>
              <a:rPr lang="en-US" altLang="en-US" sz="1412" dirty="0"/>
              <a:t>Seek assistance and support from those who can help you get the needed information.</a:t>
            </a:r>
          </a:p>
          <a:p>
            <a:pPr lvl="1"/>
            <a:endParaRPr lang="en-US" altLang="en-US" sz="1412" dirty="0"/>
          </a:p>
          <a:p>
            <a:r>
              <a:rPr lang="en-US" altLang="en-US" sz="1412" b="1" dirty="0"/>
              <a:t>6. Lack of self-awareness. </a:t>
            </a:r>
          </a:p>
          <a:p>
            <a:r>
              <a:rPr lang="en-US" altLang="en-US" sz="1412" dirty="0"/>
              <a:t>Lack of awareness of one’s own style and how it affects others.</a:t>
            </a:r>
            <a:endParaRPr lang="en-US" altLang="en-US" sz="1412" dirty="0">
              <a:cs typeface="Arial"/>
            </a:endParaRPr>
          </a:p>
          <a:p>
            <a:r>
              <a:rPr lang="en-US" altLang="en-US" sz="1412" dirty="0"/>
              <a:t>Being inconsistent.</a:t>
            </a:r>
            <a:endParaRPr lang="en-US" altLang="en-US" sz="1412" dirty="0">
              <a:cs typeface="Arial"/>
            </a:endParaRPr>
          </a:p>
          <a:p>
            <a:r>
              <a:rPr lang="en-US" altLang="en-US" sz="1412" dirty="0"/>
              <a:t>Potential solutions:</a:t>
            </a:r>
          </a:p>
          <a:p>
            <a:pPr lvl="1"/>
            <a:r>
              <a:rPr lang="en-US" altLang="en-US" sz="1412" dirty="0"/>
              <a:t>Build awareness through training presentations and other informational/educational vehicles.</a:t>
            </a:r>
          </a:p>
          <a:p>
            <a:pPr lvl="1"/>
            <a:r>
              <a:rPr lang="en-US" altLang="en-US" sz="1412" dirty="0"/>
              <a:t>Use techniques like those found in this presentation to help create consistency.</a:t>
            </a:r>
          </a:p>
          <a:p>
            <a:pPr lvl="1"/>
            <a:endParaRPr lang="en-US" altLang="en-US" sz="1412" dirty="0"/>
          </a:p>
          <a:p>
            <a:endParaRPr lang="en-US" altLang="en-US" sz="1412" dirty="0"/>
          </a:p>
          <a:p>
            <a:endParaRPr lang="en-US" altLang="en-US" sz="1412" dirty="0"/>
          </a:p>
          <a:p>
            <a:endParaRPr lang="en-US" altLang="en-US" sz="1412" dirty="0"/>
          </a:p>
        </p:txBody>
      </p:sp>
    </p:spTree>
    <p:extLst>
      <p:ext uri="{BB962C8B-B14F-4D97-AF65-F5344CB8AC3E}">
        <p14:creationId xmlns:p14="http://schemas.microsoft.com/office/powerpoint/2010/main" val="358852730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81180" y="415637"/>
            <a:ext cx="6209828" cy="816557"/>
          </a:xfrm>
        </p:spPr>
        <p:txBody>
          <a:bodyPr/>
          <a:lstStyle/>
          <a:p>
            <a:r>
              <a:rPr lang="en-US" altLang="en-US" dirty="0"/>
              <a:t>Six Obstacles To</a:t>
            </a:r>
            <a:br>
              <a:rPr lang="en-US" dirty="0"/>
            </a:br>
            <a:r>
              <a:rPr lang="en-US" altLang="en-US" dirty="0"/>
              <a:t>Effective Communication</a:t>
            </a:r>
          </a:p>
        </p:txBody>
      </p:sp>
      <p:sp>
        <p:nvSpPr>
          <p:cNvPr id="21507" name="Text Placeholder 8"/>
          <p:cNvSpPr txBox="1">
            <a:spLocks/>
          </p:cNvSpPr>
          <p:nvPr/>
        </p:nvSpPr>
        <p:spPr bwMode="auto">
          <a:xfrm>
            <a:off x="406214" y="1872783"/>
            <a:ext cx="6045574" cy="8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Fill out the self-assessment for your own self-awareness. Which factors or issues might contribute to your communication problems? Try not to judge or blame yourself, but honestly engage in self-reflection to identify areas of improvement. </a:t>
            </a:r>
          </a:p>
        </p:txBody>
      </p:sp>
      <p:sp>
        <p:nvSpPr>
          <p:cNvPr id="14" name="Rectangle 5"/>
          <p:cNvSpPr>
            <a:spLocks noChangeArrowheads="1"/>
          </p:cNvSpPr>
          <p:nvPr/>
        </p:nvSpPr>
        <p:spPr bwMode="auto">
          <a:xfrm>
            <a:off x="406213" y="2952611"/>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r>
              <a:rPr lang="en-US" sz="1412" b="1" kern="0" dirty="0">
                <a:solidFill>
                  <a:srgbClr val="FFFFFF"/>
                </a:solidFill>
                <a:latin typeface="Arial" panose="020B0604020202020204" pitchFamily="34" charset="0"/>
                <a:cs typeface="Arial" pitchFamily="34" charset="0"/>
              </a:rPr>
              <a:t>Assumptions</a:t>
            </a:r>
          </a:p>
        </p:txBody>
      </p:sp>
      <p:sp>
        <p:nvSpPr>
          <p:cNvPr id="16" name="Rectangle 5"/>
          <p:cNvSpPr>
            <a:spLocks noChangeArrowheads="1"/>
          </p:cNvSpPr>
          <p:nvPr/>
        </p:nvSpPr>
        <p:spPr bwMode="auto">
          <a:xfrm>
            <a:off x="406213" y="5740493"/>
            <a:ext cx="1444625" cy="887506"/>
          </a:xfrm>
          <a:prstGeom prst="rect">
            <a:avLst/>
          </a:prstGeom>
          <a:solidFill>
            <a:schemeClr val="tx2"/>
          </a:solidFill>
          <a:ln w="12700">
            <a:solidFill>
              <a:schemeClr val="bg2"/>
            </a:solidFill>
            <a:miter lim="800000"/>
            <a:headEnd/>
            <a:tailEnd/>
          </a:ln>
          <a:effectLst/>
        </p:spPr>
        <p:txBody>
          <a:bodyPr lIns="179793" tIns="0" rIns="0" bIns="0" anchor="ctr"/>
          <a:lstStyle/>
          <a:p>
            <a:r>
              <a:rPr lang="en-US" sz="1412" b="1" kern="0" dirty="0">
                <a:solidFill>
                  <a:srgbClr val="FFFFFF"/>
                </a:solidFill>
                <a:latin typeface="Arial" panose="020B0604020202020204" pitchFamily="34" charset="0"/>
                <a:cs typeface="Arial" pitchFamily="34" charset="0"/>
              </a:rPr>
              <a:t>Fears, reluctance to confront</a:t>
            </a:r>
          </a:p>
        </p:txBody>
      </p:sp>
      <p:sp>
        <p:nvSpPr>
          <p:cNvPr id="17" name="Text Placeholder 8"/>
          <p:cNvSpPr txBox="1">
            <a:spLocks/>
          </p:cNvSpPr>
          <p:nvPr/>
        </p:nvSpPr>
        <p:spPr bwMode="auto">
          <a:xfrm>
            <a:off x="1961964" y="2952611"/>
            <a:ext cx="4489823" cy="246375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147" dirty="0"/>
              <a:t>My assumptions that become obstacles:</a:t>
            </a:r>
          </a:p>
          <a:p>
            <a:endParaRPr lang="en-US" sz="1147" dirty="0"/>
          </a:p>
          <a:p>
            <a:endParaRPr lang="en-US" sz="1147" dirty="0"/>
          </a:p>
          <a:p>
            <a:endParaRPr lang="en-US" sz="1147" dirty="0"/>
          </a:p>
          <a:p>
            <a:r>
              <a:rPr lang="en-US" sz="1147" dirty="0"/>
              <a:t>Solutions: </a:t>
            </a:r>
          </a:p>
        </p:txBody>
      </p:sp>
      <p:sp>
        <p:nvSpPr>
          <p:cNvPr id="18" name="Text Placeholder 8"/>
          <p:cNvSpPr txBox="1">
            <a:spLocks/>
          </p:cNvSpPr>
          <p:nvPr/>
        </p:nvSpPr>
        <p:spPr bwMode="auto">
          <a:xfrm>
            <a:off x="1963552" y="5740493"/>
            <a:ext cx="4489822" cy="246221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147" dirty="0"/>
              <a:t>My fears/issues that I’m reluctant to confront that become obstacles:</a:t>
            </a:r>
          </a:p>
          <a:p>
            <a:endParaRPr lang="en-US" altLang="en-US" sz="1147" dirty="0"/>
          </a:p>
          <a:p>
            <a:endParaRPr lang="en-US" altLang="en-US" sz="1147" dirty="0"/>
          </a:p>
          <a:p>
            <a:endParaRPr lang="en-US" altLang="en-US" sz="1147" dirty="0"/>
          </a:p>
          <a:p>
            <a:r>
              <a:rPr lang="en-US" altLang="en-US" sz="1147" dirty="0"/>
              <a:t>Solutions: </a:t>
            </a:r>
          </a:p>
        </p:txBody>
      </p:sp>
    </p:spTree>
    <p:extLst>
      <p:ext uri="{BB962C8B-B14F-4D97-AF65-F5344CB8AC3E}">
        <p14:creationId xmlns:p14="http://schemas.microsoft.com/office/powerpoint/2010/main" val="31857061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1180" y="415637"/>
            <a:ext cx="6209828" cy="816557"/>
          </a:xfrm>
        </p:spPr>
        <p:txBody>
          <a:bodyPr/>
          <a:lstStyle/>
          <a:p>
            <a:r>
              <a:rPr lang="en-US" altLang="en-US" dirty="0"/>
              <a:t>Six Obstacles To</a:t>
            </a:r>
            <a:br>
              <a:rPr lang="en-US" dirty="0"/>
            </a:br>
            <a:r>
              <a:rPr lang="en-US" altLang="en-US" dirty="0"/>
              <a:t>Effective Communication</a:t>
            </a:r>
          </a:p>
        </p:txBody>
      </p:sp>
      <p:sp>
        <p:nvSpPr>
          <p:cNvPr id="14" name="Rectangle 5"/>
          <p:cNvSpPr>
            <a:spLocks noChangeArrowheads="1"/>
          </p:cNvSpPr>
          <p:nvPr/>
        </p:nvSpPr>
        <p:spPr bwMode="auto">
          <a:xfrm>
            <a:off x="406213" y="1872783"/>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r>
              <a:rPr lang="en-US" sz="1412" b="1" kern="0" dirty="0">
                <a:solidFill>
                  <a:srgbClr val="FFFFFF"/>
                </a:solidFill>
                <a:latin typeface="Arial" panose="020B0604020202020204" pitchFamily="34" charset="0"/>
                <a:cs typeface="Arial" pitchFamily="34" charset="0"/>
              </a:rPr>
              <a:t>Leadership issues</a:t>
            </a:r>
          </a:p>
        </p:txBody>
      </p:sp>
      <p:sp>
        <p:nvSpPr>
          <p:cNvPr id="15" name="Rectangle 5"/>
          <p:cNvSpPr>
            <a:spLocks noChangeArrowheads="1"/>
          </p:cNvSpPr>
          <p:nvPr/>
        </p:nvSpPr>
        <p:spPr bwMode="auto">
          <a:xfrm>
            <a:off x="406213" y="4771045"/>
            <a:ext cx="1444625" cy="887506"/>
          </a:xfrm>
          <a:prstGeom prst="rect">
            <a:avLst/>
          </a:prstGeom>
          <a:solidFill>
            <a:schemeClr val="tx2"/>
          </a:solidFill>
          <a:ln w="12700">
            <a:solidFill>
              <a:schemeClr val="bg2"/>
            </a:solidFill>
            <a:miter lim="800000"/>
            <a:headEnd/>
            <a:tailEnd/>
          </a:ln>
          <a:effectLst/>
        </p:spPr>
        <p:txBody>
          <a:bodyPr lIns="179793" tIns="0" rIns="0" bIns="0" anchor="ctr"/>
          <a:lstStyle/>
          <a:p>
            <a:r>
              <a:rPr lang="en-US" sz="1412" b="1" kern="0" dirty="0">
                <a:solidFill>
                  <a:srgbClr val="FFFFFF"/>
                </a:solidFill>
                <a:latin typeface="Arial" panose="020B0604020202020204" pitchFamily="34" charset="0"/>
                <a:cs typeface="Arial" pitchFamily="34" charset="0"/>
              </a:rPr>
              <a:t>Unmanaged stress</a:t>
            </a:r>
          </a:p>
        </p:txBody>
      </p:sp>
      <p:sp>
        <p:nvSpPr>
          <p:cNvPr id="18" name="Text Placeholder 8"/>
          <p:cNvSpPr txBox="1">
            <a:spLocks/>
          </p:cNvSpPr>
          <p:nvPr/>
        </p:nvSpPr>
        <p:spPr bwMode="auto">
          <a:xfrm>
            <a:off x="1961964" y="1872784"/>
            <a:ext cx="4489823" cy="246375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147" dirty="0"/>
              <a:t>My leadership issues that become obstacles:</a:t>
            </a:r>
          </a:p>
          <a:p>
            <a:endParaRPr lang="en-US" sz="1147" dirty="0"/>
          </a:p>
          <a:p>
            <a:endParaRPr lang="en-US" sz="1147" dirty="0"/>
          </a:p>
          <a:p>
            <a:endParaRPr lang="en-US" sz="1147" dirty="0"/>
          </a:p>
          <a:p>
            <a:r>
              <a:rPr lang="en-US" sz="1147" dirty="0"/>
              <a:t>Solutions: </a:t>
            </a:r>
          </a:p>
        </p:txBody>
      </p:sp>
      <p:sp>
        <p:nvSpPr>
          <p:cNvPr id="19" name="Text Placeholder 8"/>
          <p:cNvSpPr txBox="1">
            <a:spLocks/>
          </p:cNvSpPr>
          <p:nvPr/>
        </p:nvSpPr>
        <p:spPr bwMode="auto">
          <a:xfrm>
            <a:off x="1963552" y="4771045"/>
            <a:ext cx="4489822" cy="246221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147" dirty="0"/>
              <a:t>My unmanaged stresses that become obstacles:</a:t>
            </a:r>
          </a:p>
          <a:p>
            <a:endParaRPr lang="en-US" altLang="en-US" sz="1147" dirty="0"/>
          </a:p>
          <a:p>
            <a:endParaRPr lang="en-US" altLang="en-US" sz="1147" dirty="0"/>
          </a:p>
          <a:p>
            <a:endParaRPr lang="en-US" altLang="en-US" sz="1147" dirty="0"/>
          </a:p>
          <a:p>
            <a:r>
              <a:rPr lang="en-US" altLang="en-US" sz="1147" dirty="0"/>
              <a:t>Solutions: </a:t>
            </a:r>
          </a:p>
        </p:txBody>
      </p:sp>
    </p:spTree>
    <p:extLst>
      <p:ext uri="{BB962C8B-B14F-4D97-AF65-F5344CB8AC3E}">
        <p14:creationId xmlns:p14="http://schemas.microsoft.com/office/powerpoint/2010/main" val="420645553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81180" y="415637"/>
            <a:ext cx="6209828" cy="816557"/>
          </a:xfrm>
        </p:spPr>
        <p:txBody>
          <a:bodyPr/>
          <a:lstStyle/>
          <a:p>
            <a:r>
              <a:rPr lang="en-US" altLang="en-US" dirty="0"/>
              <a:t>Six Obstacles To</a:t>
            </a:r>
            <a:br>
              <a:rPr lang="en-US" dirty="0"/>
            </a:br>
            <a:r>
              <a:rPr lang="en-US" altLang="en-US" dirty="0"/>
              <a:t>Effective Communication</a:t>
            </a:r>
          </a:p>
        </p:txBody>
      </p:sp>
      <p:sp>
        <p:nvSpPr>
          <p:cNvPr id="13" name="Rectangle 5"/>
          <p:cNvSpPr>
            <a:spLocks noChangeArrowheads="1"/>
          </p:cNvSpPr>
          <p:nvPr/>
        </p:nvSpPr>
        <p:spPr bwMode="auto">
          <a:xfrm>
            <a:off x="406213" y="1872783"/>
            <a:ext cx="1444625" cy="887506"/>
          </a:xfrm>
          <a:prstGeom prst="rect">
            <a:avLst/>
          </a:prstGeom>
          <a:solidFill>
            <a:schemeClr val="accent4"/>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Corporate culture</a:t>
            </a:r>
          </a:p>
        </p:txBody>
      </p:sp>
      <p:sp>
        <p:nvSpPr>
          <p:cNvPr id="16" name="Rectangle 5"/>
          <p:cNvSpPr>
            <a:spLocks noChangeArrowheads="1"/>
          </p:cNvSpPr>
          <p:nvPr/>
        </p:nvSpPr>
        <p:spPr bwMode="auto">
          <a:xfrm>
            <a:off x="406213" y="4771045"/>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Lack of self-awareness</a:t>
            </a:r>
          </a:p>
        </p:txBody>
      </p:sp>
      <p:sp>
        <p:nvSpPr>
          <p:cNvPr id="17" name="Text Placeholder 8"/>
          <p:cNvSpPr txBox="1">
            <a:spLocks/>
          </p:cNvSpPr>
          <p:nvPr/>
        </p:nvSpPr>
        <p:spPr bwMode="auto">
          <a:xfrm>
            <a:off x="1961964" y="1872784"/>
            <a:ext cx="4489823" cy="246375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sz="1147" dirty="0"/>
              <a:t>The corporate culture issues that become obstacles:</a:t>
            </a:r>
          </a:p>
          <a:p>
            <a:endParaRPr lang="en-US" sz="1147" dirty="0"/>
          </a:p>
          <a:p>
            <a:endParaRPr lang="en-US" sz="1147" dirty="0"/>
          </a:p>
          <a:p>
            <a:endParaRPr lang="en-US" sz="1147" dirty="0"/>
          </a:p>
          <a:p>
            <a:r>
              <a:rPr lang="en-US" sz="1147" dirty="0"/>
              <a:t>Solutions: </a:t>
            </a:r>
          </a:p>
        </p:txBody>
      </p:sp>
      <p:sp>
        <p:nvSpPr>
          <p:cNvPr id="18" name="Text Placeholder 8"/>
          <p:cNvSpPr txBox="1">
            <a:spLocks/>
          </p:cNvSpPr>
          <p:nvPr/>
        </p:nvSpPr>
        <p:spPr bwMode="auto">
          <a:xfrm>
            <a:off x="1963552" y="4771045"/>
            <a:ext cx="4489822" cy="2462213"/>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defPPr>
              <a:defRPr lang="en-US"/>
            </a:defPPr>
            <a:lvl1pPr>
              <a:spcBef>
                <a:spcPct val="0"/>
              </a:spcBef>
              <a:spcAft>
                <a:spcPts val="1337"/>
              </a:spcAft>
              <a:buClr>
                <a:schemeClr val="tx2"/>
              </a:buClr>
              <a:buSzTx/>
              <a:defRPr sz="1300" b="1">
                <a:solidFill>
                  <a:srgbClr val="7F7F7F"/>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147" dirty="0"/>
              <a:t>My self-awareness issues that become obstacles:</a:t>
            </a:r>
          </a:p>
          <a:p>
            <a:endParaRPr lang="en-US" altLang="en-US" sz="1147" dirty="0"/>
          </a:p>
          <a:p>
            <a:endParaRPr lang="en-US" altLang="en-US" sz="1147" dirty="0"/>
          </a:p>
          <a:p>
            <a:endParaRPr lang="en-US" altLang="en-US" sz="1147" dirty="0"/>
          </a:p>
          <a:p>
            <a:r>
              <a:rPr lang="en-US" altLang="en-US" sz="1147" dirty="0"/>
              <a:t>Solutions: </a:t>
            </a:r>
          </a:p>
        </p:txBody>
      </p:sp>
    </p:spTree>
    <p:extLst>
      <p:ext uri="{BB962C8B-B14F-4D97-AF65-F5344CB8AC3E}">
        <p14:creationId xmlns:p14="http://schemas.microsoft.com/office/powerpoint/2010/main" val="77126165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a:xfrm>
            <a:off x="281180" y="415637"/>
            <a:ext cx="6209828" cy="816557"/>
          </a:xfrm>
        </p:spPr>
        <p:txBody>
          <a:bodyPr/>
          <a:lstStyle/>
          <a:p>
            <a:r>
              <a:rPr lang="en-US" altLang="en-US"/>
              <a:t>Communication Rights </a:t>
            </a:r>
            <a:br>
              <a:rPr lang="en-US" altLang="en-US"/>
            </a:br>
            <a:r>
              <a:rPr lang="en-US" altLang="en-US"/>
              <a:t>and Responsibilities</a:t>
            </a:r>
          </a:p>
        </p:txBody>
      </p:sp>
      <p:sp>
        <p:nvSpPr>
          <p:cNvPr id="27653" name="Text Placeholder 8"/>
          <p:cNvSpPr txBox="1">
            <a:spLocks/>
          </p:cNvSpPr>
          <p:nvPr/>
        </p:nvSpPr>
        <p:spPr bwMode="auto">
          <a:xfrm>
            <a:off x="2228852" y="2603850"/>
            <a:ext cx="4222936" cy="559307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79793" tIns="314637" rIns="179793" bIns="0"/>
          <a:lstStyle>
            <a:lvl1pPr marL="171450" indent="-171450" eaLnBrk="0" hangingPunct="0">
              <a:defRPr sz="2200">
                <a:solidFill>
                  <a:srgbClr val="646D72"/>
                </a:solidFill>
                <a:latin typeface="Arial" panose="020B0604020202020204" pitchFamily="34" charset="0"/>
                <a:ea typeface="ＭＳ Ｐゴシック" panose="020B0600070205080204" pitchFamily="34" charset="-128"/>
              </a:defRPr>
            </a:lvl1pPr>
            <a:lvl2pPr marL="742950" indent="-285750" eaLnBrk="0" hangingPunct="0">
              <a:defRPr sz="2200">
                <a:solidFill>
                  <a:srgbClr val="646D72"/>
                </a:solidFill>
                <a:latin typeface="Arial" panose="020B0604020202020204" pitchFamily="34" charset="0"/>
                <a:ea typeface="ＭＳ Ｐゴシック" panose="020B0600070205080204" pitchFamily="34" charset="-128"/>
              </a:defRPr>
            </a:lvl2pPr>
            <a:lvl3pPr marL="1143000" indent="-228600" eaLnBrk="0" hangingPunct="0">
              <a:defRPr sz="2200">
                <a:solidFill>
                  <a:srgbClr val="646D72"/>
                </a:solidFill>
                <a:latin typeface="Arial" panose="020B0604020202020204" pitchFamily="34" charset="0"/>
                <a:ea typeface="ＭＳ Ｐゴシック" panose="020B0600070205080204" pitchFamily="34" charset="-128"/>
              </a:defRPr>
            </a:lvl3pPr>
            <a:lvl4pPr marL="1600200" indent="-228600" eaLnBrk="0" hangingPunct="0">
              <a:defRPr sz="2200">
                <a:solidFill>
                  <a:srgbClr val="646D72"/>
                </a:solidFill>
                <a:latin typeface="Arial" panose="020B0604020202020204" pitchFamily="34" charset="0"/>
                <a:ea typeface="ＭＳ Ｐゴシック" panose="020B0600070205080204" pitchFamily="34" charset="-128"/>
              </a:defRPr>
            </a:lvl4pPr>
            <a:lvl5pPr marL="2057400" indent="-228600" eaLnBrk="0" hangingPunct="0">
              <a:defRPr sz="2200">
                <a:solidFill>
                  <a:srgbClr val="646D72"/>
                </a:solidFill>
                <a:latin typeface="Arial" panose="020B0604020202020204" pitchFamily="34" charset="0"/>
                <a:ea typeface="ＭＳ Ｐゴシック" panose="020B0600070205080204" pitchFamily="34" charset="-128"/>
              </a:defRPr>
            </a:lvl5pPr>
            <a:lvl6pPr marL="2514600" indent="-228600" algn="ctr" defTabSz="457200" eaLnBrk="0" fontAlgn="base" hangingPunct="0">
              <a:spcBef>
                <a:spcPct val="0"/>
              </a:spcBef>
              <a:spcAft>
                <a:spcPct val="0"/>
              </a:spcAft>
              <a:defRPr sz="2200">
                <a:solidFill>
                  <a:srgbClr val="646D72"/>
                </a:solidFill>
                <a:latin typeface="Arial" panose="020B0604020202020204" pitchFamily="34" charset="0"/>
                <a:ea typeface="ＭＳ Ｐゴシック" panose="020B0600070205080204" pitchFamily="34" charset="-128"/>
              </a:defRPr>
            </a:lvl6pPr>
            <a:lvl7pPr marL="2971800" indent="-228600" algn="ctr" defTabSz="457200" eaLnBrk="0" fontAlgn="base" hangingPunct="0">
              <a:spcBef>
                <a:spcPct val="0"/>
              </a:spcBef>
              <a:spcAft>
                <a:spcPct val="0"/>
              </a:spcAft>
              <a:defRPr sz="2200">
                <a:solidFill>
                  <a:srgbClr val="646D72"/>
                </a:solidFill>
                <a:latin typeface="Arial" panose="020B0604020202020204" pitchFamily="34" charset="0"/>
                <a:ea typeface="ＭＳ Ｐゴシック" panose="020B0600070205080204" pitchFamily="34" charset="-128"/>
              </a:defRPr>
            </a:lvl7pPr>
            <a:lvl8pPr marL="3429000" indent="-228600" algn="ctr" defTabSz="457200" eaLnBrk="0" fontAlgn="base" hangingPunct="0">
              <a:spcBef>
                <a:spcPct val="0"/>
              </a:spcBef>
              <a:spcAft>
                <a:spcPct val="0"/>
              </a:spcAft>
              <a:defRPr sz="2200">
                <a:solidFill>
                  <a:srgbClr val="646D72"/>
                </a:solidFill>
                <a:latin typeface="Arial" panose="020B0604020202020204" pitchFamily="34" charset="0"/>
                <a:ea typeface="ＭＳ Ｐゴシック" panose="020B0600070205080204" pitchFamily="34" charset="-128"/>
              </a:defRPr>
            </a:lvl8pPr>
            <a:lvl9pPr marL="3886200" indent="-228600" algn="ctr" defTabSz="457200" eaLnBrk="0" fontAlgn="base" hangingPunct="0">
              <a:spcBef>
                <a:spcPct val="0"/>
              </a:spcBef>
              <a:spcAft>
                <a:spcPct val="0"/>
              </a:spcAft>
              <a:defRPr sz="2200">
                <a:solidFill>
                  <a:srgbClr val="646D72"/>
                </a:solidFill>
                <a:latin typeface="Arial" panose="020B0604020202020204" pitchFamily="34" charset="0"/>
                <a:ea typeface="ＭＳ Ｐゴシック" panose="020B0600070205080204" pitchFamily="34" charset="-128"/>
              </a:defRPr>
            </a:lvl9pPr>
          </a:lstStyle>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a:p>
            <a:pPr marL="252146" lvl="1" eaLnBrk="1" hangingPunct="1">
              <a:spcAft>
                <a:spcPts val="590"/>
              </a:spcAft>
              <a:buClr>
                <a:schemeClr val="accent1"/>
              </a:buClr>
              <a:buFont typeface="Arial" panose="020B0604020202020204" pitchFamily="34" charset="0"/>
              <a:buChar char="•"/>
              <a:defRPr/>
            </a:pPr>
            <a:endParaRPr lang="en-US" altLang="en-US" sz="1412" dirty="0">
              <a:latin typeface="Arial" charset="0"/>
              <a:cs typeface="Times New Roman" pitchFamily="18" charset="0"/>
            </a:endParaRPr>
          </a:p>
          <a:p>
            <a:pPr marL="252146" lvl="1" eaLnBrk="1" hangingPunct="1">
              <a:spcAft>
                <a:spcPts val="590"/>
              </a:spcAft>
              <a:buClr>
                <a:schemeClr val="accent1"/>
              </a:buClr>
              <a:buFont typeface="Arial" panose="020B0604020202020204" pitchFamily="34" charset="0"/>
              <a:buChar char="•"/>
              <a:defRPr/>
            </a:pPr>
            <a:r>
              <a:rPr lang="en-US" altLang="en-US" sz="1412" dirty="0">
                <a:latin typeface="Arial" charset="0"/>
                <a:cs typeface="Times New Roman" pitchFamily="18" charset="0"/>
              </a:rPr>
              <a:t> </a:t>
            </a:r>
          </a:p>
        </p:txBody>
      </p:sp>
      <p:sp>
        <p:nvSpPr>
          <p:cNvPr id="15" name="Rectangle 5"/>
          <p:cNvSpPr>
            <a:spLocks noChangeArrowheads="1"/>
          </p:cNvSpPr>
          <p:nvPr/>
        </p:nvSpPr>
        <p:spPr bwMode="auto">
          <a:xfrm>
            <a:off x="412750" y="2603851"/>
            <a:ext cx="1679575" cy="1842807"/>
          </a:xfrm>
          <a:prstGeom prst="rect">
            <a:avLst/>
          </a:prstGeom>
          <a:solidFill>
            <a:schemeClr val="accent4"/>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How does a leader communicate </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his or her </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respect for employee </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rights?</a:t>
            </a:r>
          </a:p>
        </p:txBody>
      </p:sp>
      <p:sp>
        <p:nvSpPr>
          <p:cNvPr id="25605" name="Text Placeholder 8"/>
          <p:cNvSpPr txBox="1">
            <a:spLocks/>
          </p:cNvSpPr>
          <p:nvPr/>
        </p:nvSpPr>
        <p:spPr bwMode="auto">
          <a:xfrm>
            <a:off x="412751" y="1872783"/>
            <a:ext cx="6039036" cy="43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The rights and responsibilities as outlined on the slide are those inherent in all healthy interactions.</a:t>
            </a:r>
          </a:p>
        </p:txBody>
      </p:sp>
    </p:spTree>
    <p:extLst>
      <p:ext uri="{BB962C8B-B14F-4D97-AF65-F5344CB8AC3E}">
        <p14:creationId xmlns:p14="http://schemas.microsoft.com/office/powerpoint/2010/main" val="269812120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9"/>
          <p:cNvSpPr>
            <a:spLocks noGrp="1"/>
          </p:cNvSpPr>
          <p:nvPr>
            <p:ph type="title"/>
          </p:nvPr>
        </p:nvSpPr>
        <p:spPr>
          <a:xfrm>
            <a:off x="281180" y="415637"/>
            <a:ext cx="6209828" cy="816557"/>
          </a:xfrm>
        </p:spPr>
        <p:txBody>
          <a:bodyPr/>
          <a:lstStyle/>
          <a:p>
            <a:r>
              <a:rPr lang="en-US" altLang="en-US" dirty="0"/>
              <a:t>Four Basic </a:t>
            </a:r>
            <a:br>
              <a:rPr lang="en-US" altLang="en-US" dirty="0"/>
            </a:br>
            <a:r>
              <a:rPr lang="en-US" altLang="en-US" dirty="0"/>
              <a:t>Communication Styles</a:t>
            </a:r>
          </a:p>
        </p:txBody>
      </p:sp>
      <p:sp>
        <p:nvSpPr>
          <p:cNvPr id="26627" name="Text Placeholder 8"/>
          <p:cNvSpPr txBox="1">
            <a:spLocks/>
          </p:cNvSpPr>
          <p:nvPr/>
        </p:nvSpPr>
        <p:spPr bwMode="auto">
          <a:xfrm>
            <a:off x="406214" y="1872784"/>
            <a:ext cx="6045574" cy="332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We will be discussing four basic communication styles: </a:t>
            </a:r>
          </a:p>
          <a:p>
            <a:endParaRPr lang="en-US" altLang="en-US" sz="1412" dirty="0"/>
          </a:p>
          <a:p>
            <a:r>
              <a:rPr lang="en-US" altLang="en-US" sz="1412" b="1" dirty="0"/>
              <a:t>Passive</a:t>
            </a:r>
            <a:r>
              <a:rPr lang="en-US" altLang="en-US" sz="1412" dirty="0"/>
              <a:t> = Extends to others, but does not feel entitled to ask of others; accepts responsibility. </a:t>
            </a:r>
            <a:endParaRPr lang="en-US" altLang="en-US" sz="1412" dirty="0">
              <a:cs typeface="Arial"/>
            </a:endParaRPr>
          </a:p>
          <a:p>
            <a:endParaRPr lang="en-US" altLang="en-US" sz="1412" dirty="0"/>
          </a:p>
          <a:p>
            <a:r>
              <a:rPr lang="en-US" altLang="en-US" sz="1412" b="1" dirty="0"/>
              <a:t>Aggressive</a:t>
            </a:r>
            <a:r>
              <a:rPr lang="en-US" altLang="en-US" sz="1412" dirty="0"/>
              <a:t> = Demands of others, but does not extend to others; does not accept responsibility.</a:t>
            </a:r>
            <a:endParaRPr lang="en-US" altLang="en-US" sz="1412" dirty="0">
              <a:cs typeface="Arial"/>
            </a:endParaRPr>
          </a:p>
          <a:p>
            <a:endParaRPr lang="en-US" altLang="en-US" sz="1412" dirty="0"/>
          </a:p>
          <a:p>
            <a:r>
              <a:rPr lang="en-US" altLang="en-US" sz="1412" b="1" dirty="0"/>
              <a:t>Passive/Aggressive</a:t>
            </a:r>
            <a:r>
              <a:rPr lang="en-US" altLang="en-US" sz="1412" dirty="0"/>
              <a:t> = Does not extend to others; does not accept responsibility.</a:t>
            </a:r>
            <a:endParaRPr lang="en-US" altLang="en-US" sz="1412" dirty="0">
              <a:cs typeface="Arial"/>
            </a:endParaRPr>
          </a:p>
          <a:p>
            <a:endParaRPr lang="en-US" altLang="en-US" sz="1412" dirty="0"/>
          </a:p>
          <a:p>
            <a:r>
              <a:rPr lang="en-US" altLang="en-US" sz="1412" b="1" dirty="0"/>
              <a:t>Assertive</a:t>
            </a:r>
            <a:r>
              <a:rPr lang="en-US" altLang="en-US" sz="1412" dirty="0"/>
              <a:t> = Both asks of and extends to others; does accept responsibility. </a:t>
            </a:r>
            <a:endParaRPr lang="en-US" altLang="en-US" sz="1412" dirty="0">
              <a:cs typeface="Arial"/>
            </a:endParaRPr>
          </a:p>
        </p:txBody>
      </p:sp>
    </p:spTree>
    <p:extLst>
      <p:ext uri="{BB962C8B-B14F-4D97-AF65-F5344CB8AC3E}">
        <p14:creationId xmlns:p14="http://schemas.microsoft.com/office/powerpoint/2010/main" val="1980425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9"/>
          <p:cNvSpPr>
            <a:spLocks noGrp="1"/>
          </p:cNvSpPr>
          <p:nvPr>
            <p:ph type="title"/>
          </p:nvPr>
        </p:nvSpPr>
        <p:spPr>
          <a:xfrm>
            <a:off x="281180" y="415637"/>
            <a:ext cx="6209828" cy="816557"/>
          </a:xfrm>
        </p:spPr>
        <p:txBody>
          <a:bodyPr/>
          <a:lstStyle/>
          <a:p>
            <a:r>
              <a:rPr lang="en-US" altLang="en-US"/>
              <a:t>Four Basic</a:t>
            </a:r>
            <a:br>
              <a:rPr lang="en-US" altLang="en-US"/>
            </a:br>
            <a:r>
              <a:rPr lang="en-US" altLang="en-US"/>
              <a:t>Communication Styles</a:t>
            </a:r>
          </a:p>
        </p:txBody>
      </p:sp>
      <p:sp>
        <p:nvSpPr>
          <p:cNvPr id="27651" name="Text Placeholder 8"/>
          <p:cNvSpPr txBox="1">
            <a:spLocks/>
          </p:cNvSpPr>
          <p:nvPr/>
        </p:nvSpPr>
        <p:spPr bwMode="auto">
          <a:xfrm>
            <a:off x="406213" y="1872784"/>
            <a:ext cx="6045574" cy="579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The slide shows a continuum of communication styles: passive, passive-aggressive, aggressive and assertive. We usually communicate in each of these styles at times, depending upon who we’re with, the information we need to communicate, our mood, etc. Sometimes the passive and aggressive styles are extreme, but more often they are subtle. We don’t always use these styles on purpose, with self-awareness or with malice. This isn’t a model with which to judge yourself or pigeon-hole your staff, as that won’t be helpful. Be mindful that assertive communication is the most effective and requires continual practice. </a:t>
            </a:r>
          </a:p>
          <a:p>
            <a:endParaRPr lang="en-US" altLang="en-US" sz="1412" dirty="0"/>
          </a:p>
          <a:p>
            <a:r>
              <a:rPr lang="en-US" altLang="en-US" sz="1412" dirty="0"/>
              <a:t>Referring to these styles, how can you help your staff? Here are more potential solutions.</a:t>
            </a:r>
          </a:p>
          <a:p>
            <a:pPr lvl="1"/>
            <a:r>
              <a:rPr lang="en-US" altLang="en-US" sz="1412" b="1" dirty="0"/>
              <a:t>For your employees’ passive tendencies:</a:t>
            </a:r>
          </a:p>
          <a:p>
            <a:pPr marL="706008" lvl="1"/>
            <a:r>
              <a:rPr lang="en-US" altLang="en-US" sz="1235" dirty="0"/>
              <a:t>Give them more honest compliments, there may be a self-esteem deficit.</a:t>
            </a:r>
          </a:p>
          <a:p>
            <a:pPr marL="706008" lvl="1"/>
            <a:r>
              <a:rPr lang="en-US" altLang="en-US" sz="1235" dirty="0"/>
              <a:t>Honor them with a coveted task or responsibility.</a:t>
            </a:r>
          </a:p>
          <a:p>
            <a:pPr marL="706008" lvl="1"/>
            <a:r>
              <a:rPr lang="en-US" altLang="en-US" sz="1235" dirty="0"/>
              <a:t>Ask for their opinions and suggestions and write them down. You may not be able to commit to using them, but you can commit to considering them.</a:t>
            </a:r>
          </a:p>
          <a:p>
            <a:pPr lvl="1"/>
            <a:endParaRPr lang="en-US" altLang="en-US" sz="1412" dirty="0"/>
          </a:p>
          <a:p>
            <a:pPr lvl="1"/>
            <a:r>
              <a:rPr lang="en-US" altLang="en-US" sz="1412" b="1" dirty="0"/>
              <a:t>For your own passive tendencies:</a:t>
            </a:r>
          </a:p>
          <a:p>
            <a:pPr marL="706008" lvl="1"/>
            <a:r>
              <a:rPr lang="en-US" altLang="en-US" sz="1235" dirty="0"/>
              <a:t>Improve your self-talk and repeat affirmations as much as possible. </a:t>
            </a:r>
          </a:p>
          <a:p>
            <a:pPr marL="706008" lvl="1"/>
            <a:r>
              <a:rPr lang="en-US" altLang="en-US" sz="1235" dirty="0"/>
              <a:t>Use your toll-free number for support. There is more information on the About Professional Support page later in the workbook.</a:t>
            </a:r>
          </a:p>
          <a:p>
            <a:endParaRPr lang="en-US" altLang="en-US" sz="1412" dirty="0"/>
          </a:p>
        </p:txBody>
      </p:sp>
    </p:spTree>
    <p:extLst>
      <p:ext uri="{BB962C8B-B14F-4D97-AF65-F5344CB8AC3E}">
        <p14:creationId xmlns:p14="http://schemas.microsoft.com/office/powerpoint/2010/main" val="40910797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9"/>
          <p:cNvSpPr>
            <a:spLocks noGrp="1"/>
          </p:cNvSpPr>
          <p:nvPr>
            <p:ph type="title"/>
          </p:nvPr>
        </p:nvSpPr>
        <p:spPr>
          <a:xfrm>
            <a:off x="281180" y="415637"/>
            <a:ext cx="6209828" cy="816557"/>
          </a:xfrm>
        </p:spPr>
        <p:txBody>
          <a:bodyPr/>
          <a:lstStyle/>
          <a:p>
            <a:r>
              <a:rPr lang="en-US" altLang="en-US"/>
              <a:t>Four Basic</a:t>
            </a:r>
            <a:br>
              <a:rPr lang="en-US" altLang="en-US"/>
            </a:br>
            <a:r>
              <a:rPr lang="en-US" altLang="en-US"/>
              <a:t>Communication Styles </a:t>
            </a:r>
          </a:p>
        </p:txBody>
      </p:sp>
      <p:sp>
        <p:nvSpPr>
          <p:cNvPr id="28675" name="Text Placeholder 8"/>
          <p:cNvSpPr txBox="1">
            <a:spLocks/>
          </p:cNvSpPr>
          <p:nvPr/>
        </p:nvSpPr>
        <p:spPr bwMode="auto">
          <a:xfrm>
            <a:off x="406214" y="1872784"/>
            <a:ext cx="6045574" cy="627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Aft>
                <a:spcPts val="529"/>
              </a:spcAft>
            </a:pPr>
            <a:r>
              <a:rPr lang="en-US" altLang="en-US" sz="1412" b="1" dirty="0"/>
              <a:t>For your employee’s aggressive tendencies:</a:t>
            </a:r>
          </a:p>
          <a:p>
            <a:pPr lvl="1">
              <a:spcAft>
                <a:spcPts val="529"/>
              </a:spcAft>
            </a:pPr>
            <a:r>
              <a:rPr lang="en-US" altLang="en-US" sz="1412" dirty="0"/>
              <a:t>Interrupt them.</a:t>
            </a:r>
          </a:p>
          <a:p>
            <a:pPr lvl="1">
              <a:spcAft>
                <a:spcPts val="529"/>
              </a:spcAft>
            </a:pPr>
            <a:r>
              <a:rPr lang="en-US" altLang="en-US" sz="1412" dirty="0"/>
              <a:t>Use a firmer tone.</a:t>
            </a:r>
          </a:p>
          <a:p>
            <a:pPr lvl="1">
              <a:spcAft>
                <a:spcPts val="529"/>
              </a:spcAft>
            </a:pPr>
            <a:r>
              <a:rPr lang="en-US" altLang="en-US" sz="1412" dirty="0"/>
              <a:t>Give them stronger corrective feedback or consequences.</a:t>
            </a:r>
          </a:p>
          <a:p>
            <a:pPr lvl="1">
              <a:spcAft>
                <a:spcPts val="529"/>
              </a:spcAft>
            </a:pPr>
            <a:r>
              <a:rPr lang="en-US" altLang="en-US" sz="1412" dirty="0"/>
              <a:t>Reign them in; limit the amount of time they speak, without humiliating them.</a:t>
            </a:r>
          </a:p>
          <a:p>
            <a:pPr lvl="1">
              <a:spcAft>
                <a:spcPts val="529"/>
              </a:spcAft>
            </a:pPr>
            <a:r>
              <a:rPr lang="en-US" altLang="en-US" sz="1412" dirty="0"/>
              <a:t>Create meeting or team ground rules:</a:t>
            </a:r>
          </a:p>
          <a:p>
            <a:pPr marL="706008" lvl="1">
              <a:spcAft>
                <a:spcPts val="529"/>
              </a:spcAft>
            </a:pPr>
            <a:r>
              <a:rPr lang="en-US" altLang="en-US" sz="1235" dirty="0"/>
              <a:t>We don’t pre-judge ideas.</a:t>
            </a:r>
          </a:p>
          <a:p>
            <a:pPr marL="706008" lvl="1">
              <a:spcAft>
                <a:spcPts val="529"/>
              </a:spcAft>
            </a:pPr>
            <a:r>
              <a:rPr lang="en-US" altLang="en-US" sz="1235" dirty="0"/>
              <a:t>We don’t use putdown humor.</a:t>
            </a:r>
          </a:p>
          <a:p>
            <a:pPr marL="706008" lvl="1">
              <a:spcAft>
                <a:spcPts val="529"/>
              </a:spcAft>
            </a:pPr>
            <a:r>
              <a:rPr lang="en-US" altLang="en-US" sz="1235" dirty="0"/>
              <a:t>We don’t engage in cross-talk during meetings.</a:t>
            </a:r>
          </a:p>
          <a:p>
            <a:pPr marL="706008" lvl="1">
              <a:spcAft>
                <a:spcPts val="529"/>
              </a:spcAft>
            </a:pPr>
            <a:r>
              <a:rPr lang="en-US" altLang="en-US" sz="1235" dirty="0"/>
              <a:t>We own what we say and feel using “I” statements</a:t>
            </a:r>
            <a:r>
              <a:rPr lang="en-US" altLang="en-US" sz="1412" dirty="0"/>
              <a:t>.</a:t>
            </a:r>
          </a:p>
          <a:p>
            <a:pPr lvl="2">
              <a:spcAft>
                <a:spcPts val="529"/>
              </a:spcAft>
            </a:pPr>
            <a:endParaRPr lang="en-US" altLang="en-US" sz="1941" dirty="0"/>
          </a:p>
          <a:p>
            <a:pPr>
              <a:spcAft>
                <a:spcPts val="529"/>
              </a:spcAft>
            </a:pPr>
            <a:r>
              <a:rPr lang="en-US" altLang="en-US" sz="1412" b="1" dirty="0"/>
              <a:t>For your own aggressive tendencies:</a:t>
            </a:r>
          </a:p>
          <a:p>
            <a:pPr lvl="1">
              <a:spcAft>
                <a:spcPts val="529"/>
              </a:spcAft>
            </a:pPr>
            <a:r>
              <a:rPr lang="en-US" altLang="en-US" sz="1412" dirty="0"/>
              <a:t>Delegate.</a:t>
            </a:r>
          </a:p>
          <a:p>
            <a:pPr lvl="1">
              <a:spcAft>
                <a:spcPts val="529"/>
              </a:spcAft>
            </a:pPr>
            <a:r>
              <a:rPr lang="en-US" altLang="en-US" sz="1412" dirty="0"/>
              <a:t>Soften your tone.</a:t>
            </a:r>
          </a:p>
          <a:p>
            <a:pPr lvl="1">
              <a:spcAft>
                <a:spcPts val="529"/>
              </a:spcAft>
            </a:pPr>
            <a:r>
              <a:rPr lang="en-US" altLang="en-US" sz="1412" dirty="0"/>
              <a:t>Give credit where credit is due.</a:t>
            </a:r>
          </a:p>
          <a:p>
            <a:pPr lvl="1">
              <a:spcAft>
                <a:spcPts val="529"/>
              </a:spcAft>
            </a:pPr>
            <a:r>
              <a:rPr lang="en-US" altLang="en-US" sz="1412" dirty="0"/>
              <a:t>Reward publicly, criticize privately .</a:t>
            </a:r>
          </a:p>
          <a:p>
            <a:pPr lvl="1">
              <a:spcAft>
                <a:spcPts val="529"/>
              </a:spcAft>
            </a:pPr>
            <a:r>
              <a:rPr lang="en-US" altLang="en-US" sz="1412" dirty="0"/>
              <a:t>Refrain from stating your opinion first.</a:t>
            </a:r>
          </a:p>
          <a:p>
            <a:pPr lvl="1">
              <a:spcAft>
                <a:spcPts val="529"/>
              </a:spcAft>
            </a:pPr>
            <a:r>
              <a:rPr lang="en-US" altLang="en-US" sz="1412" dirty="0"/>
              <a:t>Own your mistakes; don’t blame others precipitously.</a:t>
            </a:r>
          </a:p>
          <a:p>
            <a:pPr lvl="1">
              <a:spcAft>
                <a:spcPts val="529"/>
              </a:spcAft>
            </a:pPr>
            <a:r>
              <a:rPr lang="en-US" altLang="en-US" sz="1412" dirty="0"/>
              <a:t>Practice deep breathing; count to ten before responding.</a:t>
            </a:r>
          </a:p>
          <a:p>
            <a:pPr lvl="1">
              <a:spcAft>
                <a:spcPts val="529"/>
              </a:spcAft>
            </a:pPr>
            <a:r>
              <a:rPr lang="en-US" altLang="en-US" sz="1412" dirty="0"/>
              <a:t>Use more words and phrases like “please, thank you, I’m sorry, How are you today?, I appreciate how you overcame challenges to get the report done on time,” etc.</a:t>
            </a:r>
          </a:p>
        </p:txBody>
      </p:sp>
    </p:spTree>
    <p:extLst>
      <p:ext uri="{BB962C8B-B14F-4D97-AF65-F5344CB8AC3E}">
        <p14:creationId xmlns:p14="http://schemas.microsoft.com/office/powerpoint/2010/main" val="363186191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9"/>
          <p:cNvSpPr>
            <a:spLocks noGrp="1"/>
          </p:cNvSpPr>
          <p:nvPr>
            <p:ph type="title"/>
          </p:nvPr>
        </p:nvSpPr>
        <p:spPr>
          <a:xfrm>
            <a:off x="281180" y="415637"/>
            <a:ext cx="6209828" cy="816557"/>
          </a:xfrm>
        </p:spPr>
        <p:txBody>
          <a:bodyPr/>
          <a:lstStyle/>
          <a:p>
            <a:r>
              <a:rPr lang="en-US" altLang="en-US"/>
              <a:t>Four Basic</a:t>
            </a:r>
            <a:br>
              <a:rPr lang="en-US" altLang="en-US"/>
            </a:br>
            <a:r>
              <a:rPr lang="en-US" altLang="en-US"/>
              <a:t>Communication Styles</a:t>
            </a:r>
          </a:p>
        </p:txBody>
      </p:sp>
      <p:sp>
        <p:nvSpPr>
          <p:cNvPr id="29699" name="Text Placeholder 8"/>
          <p:cNvSpPr txBox="1">
            <a:spLocks/>
          </p:cNvSpPr>
          <p:nvPr/>
        </p:nvSpPr>
        <p:spPr bwMode="auto">
          <a:xfrm>
            <a:off x="406213" y="1872503"/>
            <a:ext cx="6045574" cy="6251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spcAft>
                <a:spcPts val="529"/>
              </a:spcAft>
            </a:pPr>
            <a:r>
              <a:rPr lang="en-US" altLang="en-US" sz="1412" b="1" dirty="0"/>
              <a:t>For your employee’s passive-aggressive tendencies:</a:t>
            </a:r>
          </a:p>
          <a:p>
            <a:pPr>
              <a:lnSpc>
                <a:spcPct val="95000"/>
              </a:lnSpc>
              <a:spcAft>
                <a:spcPts val="529"/>
              </a:spcAft>
            </a:pPr>
            <a:r>
              <a:rPr lang="en-US" altLang="en-US" sz="1412" dirty="0"/>
              <a:t>Because passive-aggressiveness is a complex set of behaviors and manifests in many different ways, there are a number of approaches you may want to try:</a:t>
            </a:r>
          </a:p>
          <a:p>
            <a:pPr lvl="1">
              <a:lnSpc>
                <a:spcPct val="95000"/>
              </a:lnSpc>
              <a:spcAft>
                <a:spcPts val="529"/>
              </a:spcAft>
            </a:pPr>
            <a:r>
              <a:rPr lang="en-US" altLang="en-US" sz="1412" dirty="0"/>
              <a:t>Be direct.</a:t>
            </a:r>
          </a:p>
          <a:p>
            <a:pPr lvl="1">
              <a:lnSpc>
                <a:spcPct val="95000"/>
              </a:lnSpc>
              <a:spcAft>
                <a:spcPts val="529"/>
              </a:spcAft>
            </a:pPr>
            <a:r>
              <a:rPr lang="en-US" altLang="en-US" sz="1412" dirty="0"/>
              <a:t>Point out contradictory behaviors.</a:t>
            </a:r>
          </a:p>
          <a:p>
            <a:pPr lvl="1">
              <a:lnSpc>
                <a:spcPct val="95000"/>
              </a:lnSpc>
              <a:spcAft>
                <a:spcPts val="529"/>
              </a:spcAft>
            </a:pPr>
            <a:r>
              <a:rPr lang="en-US" altLang="en-US" sz="1412" dirty="0"/>
              <a:t>Document behavior and assignments.</a:t>
            </a:r>
          </a:p>
          <a:p>
            <a:pPr lvl="1">
              <a:lnSpc>
                <a:spcPct val="95000"/>
              </a:lnSpc>
              <a:spcAft>
                <a:spcPts val="529"/>
              </a:spcAft>
            </a:pPr>
            <a:r>
              <a:rPr lang="en-US" altLang="en-US" sz="1412" dirty="0"/>
              <a:t>Define tasks in simple terms and assign tasks that way.</a:t>
            </a:r>
          </a:p>
          <a:p>
            <a:pPr lvl="1">
              <a:lnSpc>
                <a:spcPct val="95000"/>
              </a:lnSpc>
              <a:spcAft>
                <a:spcPts val="529"/>
              </a:spcAft>
            </a:pPr>
            <a:r>
              <a:rPr lang="en-US" altLang="en-US" sz="1412" dirty="0"/>
              <a:t>Learn about passive-aggressive behavior to both recognize and understand it.</a:t>
            </a:r>
          </a:p>
          <a:p>
            <a:pPr lvl="1">
              <a:lnSpc>
                <a:spcPct val="95000"/>
              </a:lnSpc>
              <a:spcAft>
                <a:spcPts val="529"/>
              </a:spcAft>
            </a:pPr>
            <a:r>
              <a:rPr lang="en-US" altLang="en-US" sz="1412" dirty="0"/>
              <a:t>Give authority to handle emergencies or seek approval from your supervisor, in your absence.</a:t>
            </a:r>
          </a:p>
          <a:p>
            <a:pPr lvl="1">
              <a:lnSpc>
                <a:spcPct val="95000"/>
              </a:lnSpc>
              <a:spcAft>
                <a:spcPts val="529"/>
              </a:spcAft>
            </a:pPr>
            <a:r>
              <a:rPr lang="en-US" altLang="en-US" sz="1412" dirty="0"/>
              <a:t>Give assignments in small chunks, verbally and in writing, and ask for an understanding of the assignments.</a:t>
            </a:r>
          </a:p>
          <a:p>
            <a:pPr lvl="1">
              <a:lnSpc>
                <a:spcPct val="95000"/>
              </a:lnSpc>
              <a:spcAft>
                <a:spcPts val="529"/>
              </a:spcAft>
            </a:pPr>
            <a:r>
              <a:rPr lang="en-US" altLang="en-US" sz="1412" dirty="0"/>
              <a:t>Give precise time lines, hold the employee accountable for results.</a:t>
            </a:r>
          </a:p>
          <a:p>
            <a:pPr lvl="1">
              <a:lnSpc>
                <a:spcPct val="95000"/>
              </a:lnSpc>
              <a:spcAft>
                <a:spcPts val="529"/>
              </a:spcAft>
            </a:pPr>
            <a:r>
              <a:rPr lang="en-US" altLang="en-US" sz="1412" dirty="0"/>
              <a:t>Get public commitments from everyone on the team for specific duties around a project, state expectations that the team hold each other accountable.</a:t>
            </a:r>
          </a:p>
          <a:p>
            <a:pPr lvl="1">
              <a:lnSpc>
                <a:spcPct val="95000"/>
              </a:lnSpc>
              <a:spcAft>
                <a:spcPts val="529"/>
              </a:spcAft>
            </a:pPr>
            <a:endParaRPr lang="en-US" altLang="en-US" sz="1412" dirty="0"/>
          </a:p>
          <a:p>
            <a:pPr>
              <a:lnSpc>
                <a:spcPct val="95000"/>
              </a:lnSpc>
              <a:spcAft>
                <a:spcPts val="529"/>
              </a:spcAft>
            </a:pPr>
            <a:r>
              <a:rPr lang="en-US" altLang="en-US" sz="1412" b="1" dirty="0"/>
              <a:t>For your own passive-aggressive tendencies:</a:t>
            </a:r>
          </a:p>
          <a:p>
            <a:pPr lvl="1">
              <a:lnSpc>
                <a:spcPct val="95000"/>
              </a:lnSpc>
              <a:spcAft>
                <a:spcPts val="529"/>
              </a:spcAft>
            </a:pPr>
            <a:r>
              <a:rPr lang="en-US" altLang="en-US" sz="1412" dirty="0"/>
              <a:t>Be honest.</a:t>
            </a:r>
          </a:p>
          <a:p>
            <a:pPr lvl="1">
              <a:lnSpc>
                <a:spcPct val="95000"/>
              </a:lnSpc>
              <a:spcAft>
                <a:spcPts val="529"/>
              </a:spcAft>
            </a:pPr>
            <a:r>
              <a:rPr lang="en-US" altLang="en-US" sz="1412" dirty="0"/>
              <a:t>Be decisive.</a:t>
            </a:r>
          </a:p>
          <a:p>
            <a:pPr lvl="1">
              <a:lnSpc>
                <a:spcPct val="95000"/>
              </a:lnSpc>
              <a:spcAft>
                <a:spcPts val="529"/>
              </a:spcAft>
            </a:pPr>
            <a:r>
              <a:rPr lang="en-US" altLang="en-US" sz="1412" dirty="0"/>
              <a:t>Be accountable, accept responsibility.</a:t>
            </a:r>
          </a:p>
          <a:p>
            <a:pPr lvl="1">
              <a:lnSpc>
                <a:spcPct val="95000"/>
              </a:lnSpc>
              <a:spcAft>
                <a:spcPts val="529"/>
              </a:spcAft>
            </a:pPr>
            <a:r>
              <a:rPr lang="en-US" altLang="en-US" sz="1412" dirty="0"/>
              <a:t>Model commitment to a task and follow through.</a:t>
            </a:r>
          </a:p>
          <a:p>
            <a:pPr lvl="1">
              <a:lnSpc>
                <a:spcPct val="95000"/>
              </a:lnSpc>
              <a:spcAft>
                <a:spcPts val="529"/>
              </a:spcAft>
            </a:pPr>
            <a:r>
              <a:rPr lang="en-US" altLang="en-US" sz="1412" dirty="0"/>
              <a:t>Model behavior that’s forthright and responsible.</a:t>
            </a:r>
          </a:p>
        </p:txBody>
      </p:sp>
    </p:spTree>
    <p:extLst>
      <p:ext uri="{BB962C8B-B14F-4D97-AF65-F5344CB8AC3E}">
        <p14:creationId xmlns:p14="http://schemas.microsoft.com/office/powerpoint/2010/main" val="10344824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9"/>
          <p:cNvSpPr>
            <a:spLocks noGrp="1"/>
          </p:cNvSpPr>
          <p:nvPr>
            <p:ph type="title"/>
          </p:nvPr>
        </p:nvSpPr>
        <p:spPr>
          <a:xfrm>
            <a:off x="281180" y="415637"/>
            <a:ext cx="6209828" cy="816557"/>
          </a:xfrm>
        </p:spPr>
        <p:txBody>
          <a:bodyPr/>
          <a:lstStyle/>
          <a:p>
            <a:r>
              <a:rPr lang="en-US" altLang="en-US"/>
              <a:t>Four Basic </a:t>
            </a:r>
            <a:br>
              <a:rPr lang="en-US" altLang="en-US"/>
            </a:br>
            <a:r>
              <a:rPr lang="en-US" altLang="en-US"/>
              <a:t>Communication Styles</a:t>
            </a:r>
          </a:p>
        </p:txBody>
      </p:sp>
      <p:sp>
        <p:nvSpPr>
          <p:cNvPr id="9" name="Rectangle 5"/>
          <p:cNvSpPr>
            <a:spLocks noChangeArrowheads="1"/>
          </p:cNvSpPr>
          <p:nvPr/>
        </p:nvSpPr>
        <p:spPr bwMode="auto">
          <a:xfrm>
            <a:off x="406213" y="1866340"/>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staff’s passive tendencies</a:t>
            </a:r>
            <a:r>
              <a:rPr lang="en-US" sz="1412" b="1" dirty="0">
                <a:solidFill>
                  <a:srgbClr val="FFFFFF"/>
                </a:solidFill>
                <a:latin typeface="Arial" panose="020B0604020202020204" pitchFamily="34" charset="0"/>
                <a:cs typeface="Arial" pitchFamily="34" charset="0"/>
              </a:rPr>
              <a:t>.</a:t>
            </a:r>
            <a:endParaRPr lang="en-US" sz="1412" b="1" kern="0" dirty="0">
              <a:solidFill>
                <a:srgbClr val="FFFFFF"/>
              </a:solidFill>
              <a:latin typeface="Arial" panose="020B0604020202020204" pitchFamily="34" charset="0"/>
              <a:cs typeface="Arial" pitchFamily="34" charset="0"/>
            </a:endParaRPr>
          </a:p>
        </p:txBody>
      </p:sp>
      <p:sp>
        <p:nvSpPr>
          <p:cNvPr id="30724" name="Text Placeholder 8"/>
          <p:cNvSpPr txBox="1">
            <a:spLocks/>
          </p:cNvSpPr>
          <p:nvPr/>
        </p:nvSpPr>
        <p:spPr bwMode="auto">
          <a:xfrm>
            <a:off x="1916114" y="1866340"/>
            <a:ext cx="4535674" cy="1315851"/>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1180"/>
              </a:spcAft>
              <a:buClr>
                <a:schemeClr val="tx2"/>
              </a:buClr>
              <a:buSzTx/>
            </a:pPr>
            <a:endParaRPr lang="en-US" altLang="en-US" sz="1147" b="1">
              <a:solidFill>
                <a:schemeClr val="tx2"/>
              </a:solidFill>
            </a:endParaRPr>
          </a:p>
        </p:txBody>
      </p:sp>
      <p:sp>
        <p:nvSpPr>
          <p:cNvPr id="11" name="Rectangle 5"/>
          <p:cNvSpPr>
            <a:spLocks noChangeArrowheads="1"/>
          </p:cNvSpPr>
          <p:nvPr/>
        </p:nvSpPr>
        <p:spPr bwMode="auto">
          <a:xfrm>
            <a:off x="406213" y="3539845"/>
            <a:ext cx="1444625" cy="887506"/>
          </a:xfrm>
          <a:prstGeom prst="rect">
            <a:avLst/>
          </a:prstGeom>
          <a:solidFill>
            <a:schemeClr val="accent4"/>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a:t>
            </a:r>
          </a:p>
          <a:p>
            <a:pPr>
              <a:defRPr/>
            </a:pPr>
            <a:r>
              <a:rPr lang="en-US" sz="1412" b="1" kern="0" dirty="0">
                <a:solidFill>
                  <a:srgbClr val="FFFFFF"/>
                </a:solidFill>
                <a:latin typeface="Arial" panose="020B0604020202020204" pitchFamily="34" charset="0"/>
                <a:cs typeface="Arial" pitchFamily="34" charset="0"/>
              </a:rPr>
              <a:t>passive tendencies</a:t>
            </a:r>
            <a:r>
              <a:rPr lang="en-US" sz="1412" b="1" dirty="0">
                <a:solidFill>
                  <a:srgbClr val="FFFFFF"/>
                </a:solidFill>
                <a:latin typeface="Arial" panose="020B0604020202020204" pitchFamily="34" charset="0"/>
                <a:cs typeface="Arial" pitchFamily="34" charset="0"/>
              </a:rPr>
              <a:t>.</a:t>
            </a:r>
          </a:p>
        </p:txBody>
      </p:sp>
      <p:sp>
        <p:nvSpPr>
          <p:cNvPr id="12" name="Text Placeholder 8"/>
          <p:cNvSpPr txBox="1">
            <a:spLocks/>
          </p:cNvSpPr>
          <p:nvPr/>
        </p:nvSpPr>
        <p:spPr bwMode="auto">
          <a:xfrm>
            <a:off x="1916114" y="3539845"/>
            <a:ext cx="4535674" cy="1315851"/>
          </a:xfrm>
          <a:prstGeom prst="rect">
            <a:avLst/>
          </a:prstGeom>
          <a:noFill/>
          <a:ln>
            <a:solidFill>
              <a:schemeClr val="bg2"/>
            </a:solidFill>
            <a:miter lim="800000"/>
            <a:headEnd/>
            <a:tailEnd/>
          </a:ln>
        </p:spPr>
        <p:txBody>
          <a:bodyPr lIns="89896" tIns="89896" rIns="179793"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180"/>
              </a:spcAft>
              <a:buClr>
                <a:schemeClr val="tx2"/>
              </a:buClr>
              <a:buSzTx/>
              <a:defRPr/>
            </a:pPr>
            <a:endParaRPr lang="en-US" altLang="en-US" sz="1147" b="1" dirty="0">
              <a:solidFill>
                <a:schemeClr val="tx2"/>
              </a:solidFill>
            </a:endParaRPr>
          </a:p>
        </p:txBody>
      </p:sp>
      <p:sp>
        <p:nvSpPr>
          <p:cNvPr id="13" name="Rectangle 5"/>
          <p:cNvSpPr>
            <a:spLocks noChangeArrowheads="1"/>
          </p:cNvSpPr>
          <p:nvPr/>
        </p:nvSpPr>
        <p:spPr bwMode="auto">
          <a:xfrm>
            <a:off x="406213" y="5213350"/>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staff’s aggressive tendencies</a:t>
            </a:r>
            <a:r>
              <a:rPr lang="en-US" sz="1412" b="1" dirty="0">
                <a:solidFill>
                  <a:srgbClr val="FFFFFF"/>
                </a:solidFill>
                <a:latin typeface="Arial" panose="020B0604020202020204" pitchFamily="34" charset="0"/>
                <a:cs typeface="Arial" pitchFamily="34" charset="0"/>
              </a:rPr>
              <a:t>.</a:t>
            </a:r>
            <a:endParaRPr lang="en-US" sz="1412" b="1" kern="0" dirty="0">
              <a:solidFill>
                <a:srgbClr val="FFFFFF"/>
              </a:solidFill>
              <a:latin typeface="Arial" panose="020B0604020202020204" pitchFamily="34" charset="0"/>
              <a:cs typeface="Arial" pitchFamily="34" charset="0"/>
            </a:endParaRPr>
          </a:p>
        </p:txBody>
      </p:sp>
      <p:sp>
        <p:nvSpPr>
          <p:cNvPr id="30728" name="Text Placeholder 8"/>
          <p:cNvSpPr txBox="1">
            <a:spLocks/>
          </p:cNvSpPr>
          <p:nvPr/>
        </p:nvSpPr>
        <p:spPr bwMode="auto">
          <a:xfrm>
            <a:off x="1916114" y="5213350"/>
            <a:ext cx="4535674" cy="1315851"/>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180"/>
              </a:spcAft>
              <a:buClr>
                <a:schemeClr val="tx2"/>
              </a:buClr>
              <a:buSzTx/>
            </a:pPr>
            <a:endParaRPr lang="en-US" altLang="en-US" sz="1147" b="1">
              <a:solidFill>
                <a:schemeClr val="tx2"/>
              </a:solidFill>
            </a:endParaRPr>
          </a:p>
        </p:txBody>
      </p:sp>
      <p:sp>
        <p:nvSpPr>
          <p:cNvPr id="15" name="Rectangle 5"/>
          <p:cNvSpPr>
            <a:spLocks noChangeArrowheads="1"/>
          </p:cNvSpPr>
          <p:nvPr/>
        </p:nvSpPr>
        <p:spPr bwMode="auto">
          <a:xfrm>
            <a:off x="406213" y="6886855"/>
            <a:ext cx="1444625" cy="887506"/>
          </a:xfrm>
          <a:prstGeom prst="rect">
            <a:avLst/>
          </a:prstGeom>
          <a:solidFill>
            <a:schemeClr val="tx2"/>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a:t>
            </a:r>
          </a:p>
          <a:p>
            <a:pPr>
              <a:defRPr/>
            </a:pPr>
            <a:r>
              <a:rPr lang="en-US" sz="1412" b="1" kern="0" dirty="0">
                <a:solidFill>
                  <a:srgbClr val="FFFFFF"/>
                </a:solidFill>
                <a:latin typeface="Arial" panose="020B0604020202020204" pitchFamily="34" charset="0"/>
                <a:cs typeface="Arial" pitchFamily="34" charset="0"/>
              </a:rPr>
              <a:t>aggressive tendencies</a:t>
            </a:r>
            <a:r>
              <a:rPr lang="en-US" sz="1412" b="1" dirty="0">
                <a:solidFill>
                  <a:srgbClr val="FFFFFF"/>
                </a:solidFill>
                <a:latin typeface="Arial" panose="020B0604020202020204" pitchFamily="34" charset="0"/>
                <a:cs typeface="Arial" pitchFamily="34" charset="0"/>
              </a:rPr>
              <a:t>.</a:t>
            </a:r>
          </a:p>
        </p:txBody>
      </p:sp>
      <p:sp>
        <p:nvSpPr>
          <p:cNvPr id="30730" name="Text Placeholder 8"/>
          <p:cNvSpPr txBox="1">
            <a:spLocks/>
          </p:cNvSpPr>
          <p:nvPr/>
        </p:nvSpPr>
        <p:spPr bwMode="auto">
          <a:xfrm>
            <a:off x="1916114" y="6886855"/>
            <a:ext cx="4535674" cy="1315851"/>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180"/>
              </a:spcAft>
              <a:buClr>
                <a:schemeClr val="tx2"/>
              </a:buClr>
              <a:buSzTx/>
            </a:pPr>
            <a:endParaRPr lang="en-US" altLang="en-US" sz="1147" b="1">
              <a:solidFill>
                <a:schemeClr val="tx2"/>
              </a:solidFill>
            </a:endParaRPr>
          </a:p>
        </p:txBody>
      </p:sp>
    </p:spTree>
    <p:extLst>
      <p:ext uri="{BB962C8B-B14F-4D97-AF65-F5344CB8AC3E}">
        <p14:creationId xmlns:p14="http://schemas.microsoft.com/office/powerpoint/2010/main" val="132195824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a:t>The Program</a:t>
            </a:r>
            <a:endParaRPr lang="en-US" altLang="en-US" dirty="0">
              <a:cs typeface="Arial"/>
            </a:endParaRPr>
          </a:p>
        </p:txBody>
      </p:sp>
      <p:sp>
        <p:nvSpPr>
          <p:cNvPr id="9221" name="Text Placeholder 8"/>
          <p:cNvSpPr>
            <a:spLocks noGrp="1"/>
          </p:cNvSpPr>
          <p:nvPr>
            <p:ph type="body" sz="quarter" idx="4294967295"/>
          </p:nvPr>
        </p:nvSpPr>
        <p:spPr>
          <a:xfrm>
            <a:off x="389964" y="1246909"/>
            <a:ext cx="6101043" cy="360457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My Scenario</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Payoffs of Effective Communication</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Six Obstacles To Effective Communication</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Communication Rights and Responsibilities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Four Basic Communication Styles</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Methods of Communication </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Active Listening </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Communication Techniques for Problem-Solving</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Make Your Action Plan </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About Professional Support</a:t>
            </a:r>
          </a:p>
          <a:p>
            <a:pPr marL="0" indent="0">
              <a:spcBef>
                <a:spcPct val="0"/>
              </a:spcBef>
              <a:spcAft>
                <a:spcPts val="105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42335862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81180" y="415637"/>
            <a:ext cx="6209828" cy="816557"/>
          </a:xfrm>
        </p:spPr>
        <p:txBody>
          <a:bodyPr/>
          <a:lstStyle/>
          <a:p>
            <a:r>
              <a:rPr lang="en-US" altLang="en-US"/>
              <a:t>Four Basic </a:t>
            </a:r>
            <a:br>
              <a:rPr lang="en-US" altLang="en-US"/>
            </a:br>
            <a:r>
              <a:rPr lang="en-US" altLang="en-US"/>
              <a:t>Communication Styles</a:t>
            </a:r>
          </a:p>
        </p:txBody>
      </p:sp>
      <p:sp>
        <p:nvSpPr>
          <p:cNvPr id="31751" name="Title 5"/>
          <p:cNvSpPr txBox="1">
            <a:spLocks/>
          </p:cNvSpPr>
          <p:nvPr/>
        </p:nvSpPr>
        <p:spPr bwMode="auto">
          <a:xfrm>
            <a:off x="406213" y="5693709"/>
            <a:ext cx="6045575" cy="578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r>
              <a:rPr lang="en-US" altLang="en-US" sz="1588" b="1" dirty="0"/>
              <a:t>The alternative?</a:t>
            </a:r>
          </a:p>
          <a:p>
            <a:pPr algn="ctr"/>
            <a:r>
              <a:rPr lang="en-US" altLang="en-US" sz="1588" b="1" dirty="0"/>
              <a:t>Assertive communication: Direct, honest, respectful</a:t>
            </a:r>
            <a:r>
              <a:rPr lang="en-US" altLang="en-US" sz="1588" b="1" dirty="0">
                <a:cs typeface="Arial"/>
              </a:rPr>
              <a:t>.</a:t>
            </a:r>
          </a:p>
        </p:txBody>
      </p:sp>
      <p:sp>
        <p:nvSpPr>
          <p:cNvPr id="13" name="Rectangle 5"/>
          <p:cNvSpPr>
            <a:spLocks noChangeArrowheads="1"/>
          </p:cNvSpPr>
          <p:nvPr/>
        </p:nvSpPr>
        <p:spPr bwMode="auto">
          <a:xfrm>
            <a:off x="406213" y="1866340"/>
            <a:ext cx="1444625" cy="887506"/>
          </a:xfrm>
          <a:prstGeom prst="rect">
            <a:avLst/>
          </a:prstGeom>
          <a:solidFill>
            <a:schemeClr val="accent2"/>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staff’s passive-aggressive tendencies</a:t>
            </a:r>
            <a:r>
              <a:rPr lang="en-US" sz="1412" b="1" dirty="0">
                <a:solidFill>
                  <a:srgbClr val="FFFFFF"/>
                </a:solidFill>
                <a:latin typeface="Arial" panose="020B0604020202020204" pitchFamily="34" charset="0"/>
                <a:cs typeface="Arial" pitchFamily="34" charset="0"/>
              </a:rPr>
              <a:t>.</a:t>
            </a:r>
            <a:endParaRPr lang="en-US" sz="1412" b="1" kern="0" dirty="0">
              <a:solidFill>
                <a:srgbClr val="FFFFFF"/>
              </a:solidFill>
              <a:latin typeface="Arial" panose="020B0604020202020204" pitchFamily="34" charset="0"/>
              <a:cs typeface="Arial" pitchFamily="34" charset="0"/>
            </a:endParaRPr>
          </a:p>
        </p:txBody>
      </p:sp>
      <p:sp>
        <p:nvSpPr>
          <p:cNvPr id="15" name="Text Placeholder 8"/>
          <p:cNvSpPr txBox="1">
            <a:spLocks/>
          </p:cNvSpPr>
          <p:nvPr/>
        </p:nvSpPr>
        <p:spPr bwMode="auto">
          <a:xfrm>
            <a:off x="1916114" y="1866340"/>
            <a:ext cx="4535674" cy="1315851"/>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179793"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spcAft>
                <a:spcPts val="1180"/>
              </a:spcAft>
              <a:buClr>
                <a:schemeClr val="tx2"/>
              </a:buClr>
              <a:buSzTx/>
            </a:pPr>
            <a:endParaRPr lang="en-US" altLang="en-US" sz="1147" b="1">
              <a:solidFill>
                <a:schemeClr val="tx2"/>
              </a:solidFill>
            </a:endParaRPr>
          </a:p>
        </p:txBody>
      </p:sp>
      <p:sp>
        <p:nvSpPr>
          <p:cNvPr id="16" name="Rectangle 5"/>
          <p:cNvSpPr>
            <a:spLocks noChangeArrowheads="1"/>
          </p:cNvSpPr>
          <p:nvPr/>
        </p:nvSpPr>
        <p:spPr bwMode="auto">
          <a:xfrm>
            <a:off x="406213" y="3539845"/>
            <a:ext cx="1444625" cy="887506"/>
          </a:xfrm>
          <a:prstGeom prst="rect">
            <a:avLst/>
          </a:prstGeom>
          <a:solidFill>
            <a:schemeClr val="accent4"/>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My </a:t>
            </a:r>
          </a:p>
          <a:p>
            <a:pPr>
              <a:defRPr/>
            </a:pPr>
            <a:r>
              <a:rPr lang="en-US" sz="1412" b="1" kern="0" dirty="0">
                <a:solidFill>
                  <a:srgbClr val="FFFFFF"/>
                </a:solidFill>
                <a:latin typeface="Arial" panose="020B0604020202020204" pitchFamily="34" charset="0"/>
                <a:cs typeface="Arial" pitchFamily="34" charset="0"/>
              </a:rPr>
              <a:t>passive-aggressive tendencies</a:t>
            </a:r>
            <a:r>
              <a:rPr lang="en-US" sz="1412" b="1" dirty="0">
                <a:solidFill>
                  <a:srgbClr val="FFFFFF"/>
                </a:solidFill>
                <a:latin typeface="Arial" panose="020B0604020202020204" pitchFamily="34" charset="0"/>
                <a:cs typeface="Arial" pitchFamily="34" charset="0"/>
              </a:rPr>
              <a:t>.</a:t>
            </a:r>
          </a:p>
        </p:txBody>
      </p:sp>
      <p:sp>
        <p:nvSpPr>
          <p:cNvPr id="17" name="Text Placeholder 8"/>
          <p:cNvSpPr txBox="1">
            <a:spLocks/>
          </p:cNvSpPr>
          <p:nvPr/>
        </p:nvSpPr>
        <p:spPr bwMode="auto">
          <a:xfrm>
            <a:off x="1916114" y="3539845"/>
            <a:ext cx="4535674" cy="1315851"/>
          </a:xfrm>
          <a:prstGeom prst="rect">
            <a:avLst/>
          </a:prstGeom>
          <a:noFill/>
          <a:ln>
            <a:solidFill>
              <a:schemeClr val="bg2"/>
            </a:solidFill>
            <a:miter lim="800000"/>
            <a:headEnd/>
            <a:tailEnd/>
          </a:ln>
        </p:spPr>
        <p:txBody>
          <a:bodyPr lIns="89896" tIns="89896" rIns="179793"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180"/>
              </a:spcAft>
              <a:buClr>
                <a:schemeClr val="tx2"/>
              </a:buClr>
              <a:buSzTx/>
              <a:defRPr/>
            </a:pPr>
            <a:endParaRPr lang="en-US" altLang="en-US" sz="1147" b="1" dirty="0">
              <a:solidFill>
                <a:schemeClr val="tx2"/>
              </a:solidFill>
            </a:endParaRPr>
          </a:p>
        </p:txBody>
      </p:sp>
    </p:spTree>
    <p:extLst>
      <p:ext uri="{BB962C8B-B14F-4D97-AF65-F5344CB8AC3E}">
        <p14:creationId xmlns:p14="http://schemas.microsoft.com/office/powerpoint/2010/main" val="242094447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9"/>
          <p:cNvSpPr>
            <a:spLocks noGrp="1"/>
          </p:cNvSpPr>
          <p:nvPr>
            <p:ph type="title"/>
          </p:nvPr>
        </p:nvSpPr>
        <p:spPr>
          <a:xfrm>
            <a:off x="281180" y="415637"/>
            <a:ext cx="6209828" cy="816557"/>
          </a:xfrm>
        </p:spPr>
        <p:txBody>
          <a:bodyPr/>
          <a:lstStyle/>
          <a:p>
            <a:r>
              <a:rPr lang="en-US" altLang="en-US"/>
              <a:t>Four Basic</a:t>
            </a:r>
            <a:br>
              <a:rPr lang="en-US" altLang="en-US"/>
            </a:br>
            <a:r>
              <a:rPr lang="en-US" altLang="en-US"/>
              <a:t>Communication Styles</a:t>
            </a:r>
          </a:p>
        </p:txBody>
      </p:sp>
      <p:sp>
        <p:nvSpPr>
          <p:cNvPr id="32771" name="Text Placeholder 8"/>
          <p:cNvSpPr txBox="1">
            <a:spLocks/>
          </p:cNvSpPr>
          <p:nvPr/>
        </p:nvSpPr>
        <p:spPr bwMode="auto">
          <a:xfrm>
            <a:off x="406213" y="1872783"/>
            <a:ext cx="6045574" cy="5177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Assertive Communication.</a:t>
            </a:r>
            <a:br>
              <a:rPr lang="en-US" altLang="en-US" sz="1412" dirty="0"/>
            </a:br>
            <a:r>
              <a:rPr lang="en-US" altLang="en-US" sz="1412" dirty="0"/>
              <a:t>If you practice assertive communication, you are demonstrating leadership and leadership potential. Assertive leaders demonstrate just as much concern for the rights, needs and wants of others as they do their own. They engage in “win-win” conversations, not “win-lose.” They demonstrate a balance of self-esteem and humility so that they freely own their own mistakes and limitations. They’re emotionally balanced and aren’t ashamed to express their feelings. They trust other people, see the positive in themselves and others, and expect positive results on the job. They’re honest, direct and diplomatic. They don’t play games or engage in office politics.</a:t>
            </a:r>
          </a:p>
          <a:p>
            <a:r>
              <a:rPr lang="en-US" altLang="en-US" sz="1412" dirty="0"/>
              <a:t>	</a:t>
            </a:r>
          </a:p>
          <a:p>
            <a:r>
              <a:rPr lang="en-US" altLang="en-US" sz="1412" dirty="0"/>
              <a:t>How do leaders demonstrate assertiveness in their behavior? First, be authentic and genuine in all your interactions to help build trust. When offering corrective feedback, start out by expressing genuine appreciation for a specific skill, talent, ability, experience or performance about the employee. Follow by identifying the performance issue that requires a change. Discuss the issue, not the person. Ask open-ended questions; listen to the individual’s response. Together, decide on the changes, the timetable and the consequences if the change doesn’t occur. As you end the conversation authentically, state your faith and trust in his or her ability to accomplish the course of action agreed upon. Leave him or her feeling competent and capable. </a:t>
            </a:r>
          </a:p>
        </p:txBody>
      </p:sp>
    </p:spTree>
    <p:extLst>
      <p:ext uri="{BB962C8B-B14F-4D97-AF65-F5344CB8AC3E}">
        <p14:creationId xmlns:p14="http://schemas.microsoft.com/office/powerpoint/2010/main" val="277873864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281180" y="415637"/>
            <a:ext cx="6209828" cy="816557"/>
          </a:xfrm>
        </p:spPr>
        <p:txBody>
          <a:bodyPr/>
          <a:lstStyle/>
          <a:p>
            <a:r>
              <a:rPr lang="en-US" altLang="en-US"/>
              <a:t>Four Basic</a:t>
            </a:r>
            <a:br>
              <a:rPr lang="en-US" altLang="en-US"/>
            </a:br>
            <a:r>
              <a:rPr lang="en-US" altLang="en-US"/>
              <a:t>Communication Styles</a:t>
            </a:r>
          </a:p>
        </p:txBody>
      </p:sp>
      <p:sp>
        <p:nvSpPr>
          <p:cNvPr id="3481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4820" name="Text Placeholder 8"/>
          <p:cNvSpPr txBox="1">
            <a:spLocks/>
          </p:cNvSpPr>
          <p:nvPr/>
        </p:nvSpPr>
        <p:spPr bwMode="auto">
          <a:xfrm>
            <a:off x="406213" y="1875323"/>
            <a:ext cx="6045574" cy="524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Authentic Appreciation — An Assertiveness Exercise.</a:t>
            </a:r>
          </a:p>
          <a:p>
            <a:r>
              <a:rPr lang="en-US" altLang="en-US" sz="1412" dirty="0"/>
              <a:t>Follow the trainer’s instructions and list your staff’s positive qualities here: </a:t>
            </a:r>
          </a:p>
        </p:txBody>
      </p:sp>
    </p:spTree>
    <p:extLst>
      <p:ext uri="{BB962C8B-B14F-4D97-AF65-F5344CB8AC3E}">
        <p14:creationId xmlns:p14="http://schemas.microsoft.com/office/powerpoint/2010/main" val="87375494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a:xfrm>
            <a:off x="281180" y="415637"/>
            <a:ext cx="6209828" cy="816557"/>
          </a:xfrm>
        </p:spPr>
        <p:txBody>
          <a:bodyPr/>
          <a:lstStyle/>
          <a:p>
            <a:r>
              <a:rPr lang="en-US" altLang="en-US"/>
              <a:t>Methods of Communication</a:t>
            </a:r>
          </a:p>
        </p:txBody>
      </p:sp>
      <p:sp>
        <p:nvSpPr>
          <p:cNvPr id="3584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5844" name="Text Placeholder 8"/>
          <p:cNvSpPr txBox="1">
            <a:spLocks/>
          </p:cNvSpPr>
          <p:nvPr/>
        </p:nvSpPr>
        <p:spPr bwMode="auto">
          <a:xfrm>
            <a:off x="406214" y="1872785"/>
            <a:ext cx="6045574" cy="2787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a:t>Of the four primary communication modes — listening, speaking, reading and writing — most of us grew up with an educational focus on reading and writing. </a:t>
            </a:r>
            <a:r>
              <a:rPr lang="en-US" altLang="en-US" sz="1412" dirty="0"/>
              <a:t>However, the skills we need most in daily interactions are speaking and listening. How did you learn these skills? Fill in your responses in the space allotted in the workbook. If there’s time, share some of your responses with the group.</a:t>
            </a:r>
          </a:p>
          <a:p>
            <a:endParaRPr lang="en-US" altLang="en-US" sz="1412" dirty="0"/>
          </a:p>
          <a:p>
            <a:r>
              <a:rPr lang="en-US" altLang="en-US" sz="1412" dirty="0"/>
              <a:t>Circle the appropriate designation for how you rate yourself as listeners on the continuum in the workbook. The upcoming activities will help you determine how accurate you are in your assessment and give you an idea as to what behaviors you may need to address in order to move further to the right on the continuum.</a:t>
            </a:r>
          </a:p>
        </p:txBody>
      </p:sp>
    </p:spTree>
    <p:extLst>
      <p:ext uri="{BB962C8B-B14F-4D97-AF65-F5344CB8AC3E}">
        <p14:creationId xmlns:p14="http://schemas.microsoft.com/office/powerpoint/2010/main" val="23379180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a:spLocks noGrp="1"/>
          </p:cNvSpPr>
          <p:nvPr>
            <p:ph type="title"/>
          </p:nvPr>
        </p:nvSpPr>
        <p:spPr>
          <a:xfrm>
            <a:off x="281180" y="415637"/>
            <a:ext cx="6209828" cy="816557"/>
          </a:xfrm>
        </p:spPr>
        <p:txBody>
          <a:bodyPr/>
          <a:lstStyle/>
          <a:p>
            <a:r>
              <a:rPr lang="en-US" altLang="en-US"/>
              <a:t>Methods of Communication </a:t>
            </a:r>
          </a:p>
        </p:txBody>
      </p:sp>
      <p:sp>
        <p:nvSpPr>
          <p:cNvPr id="36868" name="Text Placeholder 10"/>
          <p:cNvSpPr txBox="1">
            <a:spLocks/>
          </p:cNvSpPr>
          <p:nvPr/>
        </p:nvSpPr>
        <p:spPr bwMode="auto">
          <a:xfrm>
            <a:off x="381001" y="1869555"/>
            <a:ext cx="1320800" cy="2607049"/>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588" b="1" dirty="0">
                <a:solidFill>
                  <a:schemeClr val="bg1"/>
                </a:solidFill>
              </a:rPr>
              <a:t>How did </a:t>
            </a:r>
            <a:br>
              <a:rPr lang="en-US" altLang="en-US" sz="1588" b="1" dirty="0">
                <a:solidFill>
                  <a:schemeClr val="bg1"/>
                </a:solidFill>
              </a:rPr>
            </a:br>
            <a:r>
              <a:rPr lang="en-US" altLang="en-US" sz="1588" b="1" dirty="0">
                <a:solidFill>
                  <a:schemeClr val="bg1"/>
                </a:solidFill>
              </a:rPr>
              <a:t>you learn:</a:t>
            </a:r>
          </a:p>
        </p:txBody>
      </p:sp>
      <p:sp>
        <p:nvSpPr>
          <p:cNvPr id="36869" name="Text Placeholder 12"/>
          <p:cNvSpPr txBox="1">
            <a:spLocks/>
          </p:cNvSpPr>
          <p:nvPr/>
        </p:nvSpPr>
        <p:spPr bwMode="auto">
          <a:xfrm>
            <a:off x="1848546" y="1869555"/>
            <a:ext cx="4600849" cy="2607049"/>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nchor="t"/>
          <a:lstStyle>
            <a:lvl1pPr marL="182563" indent="-182563">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Listening skills</a:t>
            </a:r>
            <a:r>
              <a:rPr lang="en-US" altLang="en-US" sz="1412" dirty="0">
                <a:solidFill>
                  <a:srgbClr val="646D72"/>
                </a:solidFill>
                <a:cs typeface="Arial"/>
              </a:rPr>
              <a:t>?</a:t>
            </a: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Speaking skills</a:t>
            </a:r>
            <a:r>
              <a:rPr lang="en-US" altLang="en-US" sz="1412" dirty="0">
                <a:solidFill>
                  <a:srgbClr val="646D72"/>
                </a:solidFill>
                <a:cs typeface="Arial"/>
              </a:rPr>
              <a:t>?</a:t>
            </a:r>
          </a:p>
        </p:txBody>
      </p:sp>
      <p:sp>
        <p:nvSpPr>
          <p:cNvPr id="9" name="Left-Right Arrow 8"/>
          <p:cNvSpPr/>
          <p:nvPr/>
        </p:nvSpPr>
        <p:spPr>
          <a:xfrm>
            <a:off x="461951" y="6103564"/>
            <a:ext cx="5929313" cy="328193"/>
          </a:xfrm>
          <a:prstGeom prst="leftRightArrow">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lIns="89896" tIns="44948" rIns="89896" bIns="44948" anchor="ctr"/>
          <a:lstStyle/>
          <a:p>
            <a:pPr algn="ctr" eaLnBrk="1" hangingPunct="1">
              <a:defRPr/>
            </a:pPr>
            <a:endParaRPr lang="en-US" sz="1941" dirty="0"/>
          </a:p>
        </p:txBody>
      </p:sp>
      <p:sp>
        <p:nvSpPr>
          <p:cNvPr id="36871" name="Text Placeholder 8"/>
          <p:cNvSpPr txBox="1">
            <a:spLocks/>
          </p:cNvSpPr>
          <p:nvPr/>
        </p:nvSpPr>
        <p:spPr bwMode="auto">
          <a:xfrm>
            <a:off x="381001" y="5354731"/>
            <a:ext cx="6081712" cy="574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180"/>
              </a:spcAft>
              <a:buClr>
                <a:schemeClr val="tx2"/>
              </a:buClr>
              <a:buSzTx/>
            </a:pPr>
            <a:r>
              <a:rPr lang="en-US" altLang="en-US" sz="1588" b="1" dirty="0">
                <a:solidFill>
                  <a:schemeClr val="tx1"/>
                </a:solidFill>
              </a:rPr>
              <a:t>How do you rate yourself as a listener?</a:t>
            </a:r>
            <a:endParaRPr lang="en-US" altLang="en-US" sz="927" dirty="0">
              <a:solidFill>
                <a:schemeClr val="tx1"/>
              </a:solidFill>
            </a:endParaRPr>
          </a:p>
        </p:txBody>
      </p:sp>
      <p:sp>
        <p:nvSpPr>
          <p:cNvPr id="36872" name="Text Placeholder 8"/>
          <p:cNvSpPr txBox="1">
            <a:spLocks/>
          </p:cNvSpPr>
          <p:nvPr/>
        </p:nvSpPr>
        <p:spPr bwMode="auto">
          <a:xfrm>
            <a:off x="403820" y="6567349"/>
            <a:ext cx="6045574" cy="57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180"/>
              </a:spcAft>
              <a:buClr>
                <a:schemeClr val="tx2"/>
              </a:buClr>
              <a:buSzTx/>
            </a:pPr>
            <a:r>
              <a:rPr lang="en-US" altLang="en-US" sz="1412" b="1" dirty="0">
                <a:solidFill>
                  <a:srgbClr val="646D72"/>
                </a:solidFill>
              </a:rPr>
              <a:t>Say what?            Distracted            So-so            Decent            Aces!</a:t>
            </a:r>
          </a:p>
          <a:p>
            <a:pPr algn="ctr">
              <a:spcBef>
                <a:spcPct val="0"/>
              </a:spcBef>
              <a:spcAft>
                <a:spcPts val="1180"/>
              </a:spcAft>
              <a:buClr>
                <a:schemeClr val="tx2"/>
              </a:buClr>
              <a:buSzTx/>
            </a:pPr>
            <a:endParaRPr lang="en-US" altLang="en-US" sz="1412" dirty="0">
              <a:solidFill>
                <a:srgbClr val="646D72"/>
              </a:solidFill>
            </a:endParaRPr>
          </a:p>
          <a:p>
            <a:pPr algn="ctr">
              <a:spcBef>
                <a:spcPct val="0"/>
              </a:spcBef>
              <a:spcAft>
                <a:spcPts val="1180"/>
              </a:spcAft>
              <a:buClr>
                <a:schemeClr val="tx2"/>
              </a:buClr>
              <a:buSzTx/>
            </a:pPr>
            <a:endParaRPr lang="en-US" altLang="en-US" sz="1147" dirty="0">
              <a:solidFill>
                <a:srgbClr val="646D72"/>
              </a:solidFill>
            </a:endParaRPr>
          </a:p>
        </p:txBody>
      </p:sp>
    </p:spTree>
    <p:extLst>
      <p:ext uri="{BB962C8B-B14F-4D97-AF65-F5344CB8AC3E}">
        <p14:creationId xmlns:p14="http://schemas.microsoft.com/office/powerpoint/2010/main" val="119058770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txBody>
          <a:bodyPr/>
          <a:lstStyle/>
          <a:p>
            <a:pPr eaLnBrk="1" hangingPunct="1"/>
            <a:r>
              <a:rPr lang="en-US" altLang="en-US"/>
              <a:t>Active Listening</a:t>
            </a:r>
          </a:p>
        </p:txBody>
      </p:sp>
      <p:sp>
        <p:nvSpPr>
          <p:cNvPr id="39939" name="Text Placeholder 8"/>
          <p:cNvSpPr>
            <a:spLocks noGrp="1" noChangeArrowheads="1"/>
          </p:cNvSpPr>
          <p:nvPr>
            <p:ph type="body" sz="quarter" idx="4294967295"/>
          </p:nvPr>
        </p:nvSpPr>
        <p:spPr>
          <a:xfrm>
            <a:off x="281180" y="1246909"/>
            <a:ext cx="6209828" cy="415652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Behaviors that hinder effective listening </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To determine how to become a better, more effective listener, check the areas where you’d like to improve:</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Judging</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Criticizing</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Interrupting</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Diagnosing</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Acting distracted</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Offering no response</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Changing the subject</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Giving advice/solutions</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Invalidating responses, put downs</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Reassuring without acknowledgement</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Telling your own story without acknowledging the other person’s</a:t>
            </a:r>
            <a:r>
              <a:rPr lang="en-US" altLang="en-US" dirty="0">
                <a:solidFill>
                  <a:srgbClr val="646D72"/>
                </a:solidFill>
                <a:latin typeface="Arial" charset="0"/>
                <a:ea typeface="ＭＳ Ｐゴシック" pitchFamily="34" charset="-128"/>
                <a:cs typeface="Arial"/>
              </a:rPr>
              <a:t>.</a:t>
            </a:r>
          </a:p>
          <a:p>
            <a:pPr marL="252146" lvl="1" indent="-252146">
              <a:spcBef>
                <a:spcPct val="0"/>
              </a:spcBef>
              <a:spcAft>
                <a:spcPts val="590"/>
              </a:spcAft>
              <a:buSzPct val="150000"/>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Others? ___________________________________________</a:t>
            </a:r>
            <a:br>
              <a:rPr lang="en-US" altLang="en-US" dirty="0">
                <a:latin typeface="ＭＳ Ｐゴシック"/>
                <a:ea typeface="ＭＳ Ｐゴシック" pitchFamily="34" charset="-128"/>
                <a:cs typeface="Times New Roman" pitchFamily="18" charset="0"/>
              </a:rPr>
            </a:br>
            <a:br>
              <a:rPr lang="en-US" altLang="en-US" dirty="0">
                <a:latin typeface="ＭＳ Ｐゴシック"/>
                <a:ea typeface="ＭＳ Ｐゴシック" pitchFamily="34" charset="-128"/>
                <a:cs typeface="Times New Roman" pitchFamily="18" charset="0"/>
              </a:rPr>
            </a:br>
            <a:r>
              <a:rPr lang="en-US" altLang="en-US" dirty="0">
                <a:solidFill>
                  <a:srgbClr val="646D72"/>
                </a:solidFill>
                <a:latin typeface="Arial" charset="0"/>
                <a:ea typeface="ＭＳ Ｐゴシック" pitchFamily="34" charset="-128"/>
                <a:cs typeface="Times New Roman" pitchFamily="18" charset="0"/>
              </a:rPr>
              <a:t>__________________________________________________</a:t>
            </a:r>
          </a:p>
          <a:p>
            <a:pPr>
              <a:spcBef>
                <a:spcPct val="0"/>
              </a:spcBef>
              <a:spcAft>
                <a:spcPts val="59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39940"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Tree>
    <p:extLst>
      <p:ext uri="{BB962C8B-B14F-4D97-AF65-F5344CB8AC3E}">
        <p14:creationId xmlns:p14="http://schemas.microsoft.com/office/powerpoint/2010/main" val="353041361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a:xfrm>
            <a:off x="281180" y="415637"/>
            <a:ext cx="6209828" cy="816557"/>
          </a:xfrm>
        </p:spPr>
        <p:txBody>
          <a:bodyPr/>
          <a:lstStyle/>
          <a:p>
            <a:r>
              <a:rPr lang="en-US" altLang="en-US"/>
              <a:t>Active Listening</a:t>
            </a:r>
          </a:p>
        </p:txBody>
      </p:sp>
      <p:sp>
        <p:nvSpPr>
          <p:cNvPr id="44035" name="Text Placeholder 19"/>
          <p:cNvSpPr txBox="1">
            <a:spLocks/>
          </p:cNvSpPr>
          <p:nvPr/>
        </p:nvSpPr>
        <p:spPr bwMode="auto">
          <a:xfrm>
            <a:off x="406213" y="1321457"/>
            <a:ext cx="3089275" cy="34329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Listen with empathy.</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Remove distractions.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Be open and accessible.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Maintain an open posture.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Lean slightly forward, if sitting.</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Maintain appropriate distance.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Maintain a relaxed body posture.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Use eye contact, being culturally sensitive.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Choose an appropriate physical environment.</a:t>
            </a:r>
          </a:p>
        </p:txBody>
      </p:sp>
      <p:sp>
        <p:nvSpPr>
          <p:cNvPr id="44036" name="Text Placeholder 18"/>
          <p:cNvSpPr txBox="1">
            <a:spLocks/>
          </p:cNvSpPr>
          <p:nvPr/>
        </p:nvSpPr>
        <p:spPr bwMode="auto">
          <a:xfrm>
            <a:off x="406213" y="1321456"/>
            <a:ext cx="3089275" cy="605538"/>
          </a:xfrm>
          <a:prstGeom prst="rect">
            <a:avLst/>
          </a:prstGeom>
          <a:solidFill>
            <a:schemeClr val="tx2"/>
          </a:solidFill>
          <a:ln w="9525">
            <a:solidFill>
              <a:schemeClr val="bg2"/>
            </a:solidFill>
            <a:miter lim="800000"/>
            <a:headEnd/>
            <a:tailEnd/>
          </a:ln>
        </p:spPr>
        <p:txBody>
          <a:bodyPr lIns="18288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765" dirty="0">
                <a:solidFill>
                  <a:schemeClr val="bg1"/>
                </a:solidFill>
              </a:rPr>
              <a:t>1. Set the stage</a:t>
            </a:r>
            <a:r>
              <a:rPr lang="en-US" altLang="en-US" sz="1765" dirty="0">
                <a:solidFill>
                  <a:schemeClr val="bg1"/>
                </a:solidFill>
                <a:cs typeface="Arial"/>
              </a:rPr>
              <a:t>.</a:t>
            </a:r>
            <a:endParaRPr lang="en-US" altLang="en-US" sz="1765" dirty="0">
              <a:solidFill>
                <a:schemeClr val="bg1"/>
              </a:solidFill>
            </a:endParaRPr>
          </a:p>
        </p:txBody>
      </p:sp>
      <p:sp>
        <p:nvSpPr>
          <p:cNvPr id="44037" name="Text Placeholder 19"/>
          <p:cNvSpPr txBox="1">
            <a:spLocks/>
          </p:cNvSpPr>
          <p:nvPr/>
        </p:nvSpPr>
        <p:spPr bwMode="auto">
          <a:xfrm>
            <a:off x="3673662" y="1321456"/>
            <a:ext cx="2778125" cy="343138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Observe position and posturing.</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Check out eye contact and facial expressions.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Notice gestures.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Pay attention to pace and tone of voice.</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Check whether the nonverbal behavior is congruent with the words being spoken.</a:t>
            </a:r>
          </a:p>
        </p:txBody>
      </p:sp>
      <p:sp>
        <p:nvSpPr>
          <p:cNvPr id="44038" name="Text Placeholder 18"/>
          <p:cNvSpPr txBox="1">
            <a:spLocks/>
          </p:cNvSpPr>
          <p:nvPr/>
        </p:nvSpPr>
        <p:spPr bwMode="auto">
          <a:xfrm>
            <a:off x="3673662" y="1321457"/>
            <a:ext cx="2778125" cy="605539"/>
          </a:xfrm>
          <a:prstGeom prst="rect">
            <a:avLst/>
          </a:prstGeom>
          <a:solidFill>
            <a:schemeClr val="accent2"/>
          </a:solidFill>
          <a:ln w="9525">
            <a:solidFill>
              <a:schemeClr val="bg2"/>
            </a:solidFill>
            <a:miter lim="800000"/>
            <a:headEnd/>
            <a:tailEnd/>
          </a:ln>
        </p:spPr>
        <p:txBody>
          <a:bodyPr lIns="18288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765" dirty="0">
                <a:solidFill>
                  <a:schemeClr val="bg1"/>
                </a:solidFill>
              </a:rPr>
              <a:t>3. Understand speaker’s body language</a:t>
            </a:r>
            <a:r>
              <a:rPr lang="en-US" altLang="en-US" sz="1765" dirty="0">
                <a:solidFill>
                  <a:schemeClr val="bg1"/>
                </a:solidFill>
                <a:cs typeface="Arial"/>
              </a:rPr>
              <a:t>.</a:t>
            </a:r>
            <a:endParaRPr lang="en-US" altLang="en-US" sz="1765" dirty="0">
              <a:solidFill>
                <a:schemeClr val="bg1"/>
              </a:solidFill>
            </a:endParaRPr>
          </a:p>
        </p:txBody>
      </p:sp>
      <p:sp>
        <p:nvSpPr>
          <p:cNvPr id="44039" name="Text Placeholder 19"/>
          <p:cNvSpPr txBox="1">
            <a:spLocks/>
          </p:cNvSpPr>
          <p:nvPr/>
        </p:nvSpPr>
        <p:spPr bwMode="auto">
          <a:xfrm>
            <a:off x="406213" y="4945719"/>
            <a:ext cx="3089275" cy="270566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Reflect feelings.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Interrupt to clarify.</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Paraphrase main ideas.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Confirm next steps, if any.</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Ask inviting/encouraging questions.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Offer simple acknowledgements — “mm,” nods, etc.</a:t>
            </a:r>
          </a:p>
        </p:txBody>
      </p:sp>
      <p:sp>
        <p:nvSpPr>
          <p:cNvPr id="44040" name="Text Placeholder 18"/>
          <p:cNvSpPr txBox="1">
            <a:spLocks/>
          </p:cNvSpPr>
          <p:nvPr/>
        </p:nvSpPr>
        <p:spPr bwMode="auto">
          <a:xfrm>
            <a:off x="406213" y="4945718"/>
            <a:ext cx="3089275" cy="605538"/>
          </a:xfrm>
          <a:prstGeom prst="rect">
            <a:avLst/>
          </a:prstGeom>
          <a:solidFill>
            <a:schemeClr val="accent2"/>
          </a:solidFill>
          <a:ln w="9525">
            <a:solidFill>
              <a:schemeClr val="bg2"/>
            </a:solidFill>
            <a:miter lim="800000"/>
            <a:headEnd/>
            <a:tailEnd/>
          </a:ln>
        </p:spPr>
        <p:txBody>
          <a:bodyPr lIns="18288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765" dirty="0">
                <a:solidFill>
                  <a:schemeClr val="bg1"/>
                </a:solidFill>
              </a:rPr>
              <a:t>2. Ensure mutual understanding</a:t>
            </a:r>
            <a:r>
              <a:rPr lang="en-US" altLang="en-US" sz="1765" dirty="0">
                <a:solidFill>
                  <a:schemeClr val="bg1"/>
                </a:solidFill>
                <a:cs typeface="Arial"/>
              </a:rPr>
              <a:t>.</a:t>
            </a:r>
            <a:endParaRPr lang="en-US" altLang="en-US" sz="1765" dirty="0">
              <a:solidFill>
                <a:schemeClr val="bg1"/>
              </a:solidFill>
            </a:endParaRPr>
          </a:p>
        </p:txBody>
      </p:sp>
      <p:sp>
        <p:nvSpPr>
          <p:cNvPr id="44041" name="Text Placeholder 19"/>
          <p:cNvSpPr txBox="1">
            <a:spLocks/>
          </p:cNvSpPr>
          <p:nvPr/>
        </p:nvSpPr>
        <p:spPr bwMode="auto">
          <a:xfrm>
            <a:off x="3673662" y="4945719"/>
            <a:ext cx="2778125" cy="270411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Remember that this is the other person’s story/opinion, not yours.</a:t>
            </a:r>
          </a:p>
          <a:p>
            <a:pPr marL="252146" lvl="1" indent="-252146">
              <a:lnSpc>
                <a:spcPct val="90000"/>
              </a:lnSpc>
              <a:spcBef>
                <a:spcPct val="0"/>
              </a:spcBef>
              <a:spcAft>
                <a:spcPts val="529"/>
              </a:spcAft>
              <a:buClr>
                <a:schemeClr val="accent1"/>
              </a:buClr>
              <a:buFont typeface="Arial" panose="020B0604020202020204" pitchFamily="34" charset="0"/>
              <a:buChar char="•"/>
            </a:pPr>
            <a:r>
              <a:rPr lang="en-US" altLang="en-US" sz="1324" dirty="0">
                <a:solidFill>
                  <a:srgbClr val="646D72"/>
                </a:solidFill>
                <a:cs typeface="Times New Roman" pitchFamily="18" charset="0"/>
              </a:rPr>
              <a:t>Respect the other person’s position, without relinquishing your own.</a:t>
            </a:r>
          </a:p>
        </p:txBody>
      </p:sp>
      <p:sp>
        <p:nvSpPr>
          <p:cNvPr id="20" name="Text Placeholder 18"/>
          <p:cNvSpPr txBox="1">
            <a:spLocks/>
          </p:cNvSpPr>
          <p:nvPr/>
        </p:nvSpPr>
        <p:spPr bwMode="auto">
          <a:xfrm>
            <a:off x="3673662" y="4945719"/>
            <a:ext cx="2778125" cy="605539"/>
          </a:xfrm>
          <a:prstGeom prst="rect">
            <a:avLst/>
          </a:prstGeom>
          <a:solidFill>
            <a:schemeClr val="accent4"/>
          </a:solidFill>
          <a:ln>
            <a:solidFill>
              <a:schemeClr val="bg2"/>
            </a:solidFill>
            <a:miter lim="800000"/>
            <a:headEnd/>
            <a:tailEnd/>
          </a:ln>
        </p:spPr>
        <p:txBody>
          <a:bodyPr lIns="182880" tIns="0" rIns="0" bIns="26969" anchor="ctr"/>
          <a:lstStyle/>
          <a:p>
            <a:pPr eaLnBrk="1" hangingPunct="1">
              <a:buClr>
                <a:schemeClr val="tx2"/>
              </a:buClr>
              <a:defRPr/>
            </a:pPr>
            <a:r>
              <a:rPr lang="en-US" sz="1765" dirty="0">
                <a:solidFill>
                  <a:schemeClr val="bg1"/>
                </a:solidFill>
              </a:rPr>
              <a:t>4. Suspend judgment</a:t>
            </a:r>
            <a:r>
              <a:rPr lang="en-US" sz="1765" dirty="0">
                <a:solidFill>
                  <a:schemeClr val="bg1"/>
                </a:solidFill>
                <a:cs typeface="Arial"/>
              </a:rPr>
              <a:t>.</a:t>
            </a:r>
            <a:endParaRPr lang="en-US" sz="1765" dirty="0">
              <a:solidFill>
                <a:schemeClr val="bg1"/>
              </a:solidFill>
            </a:endParaRPr>
          </a:p>
        </p:txBody>
      </p:sp>
    </p:spTree>
    <p:extLst>
      <p:ext uri="{BB962C8B-B14F-4D97-AF65-F5344CB8AC3E}">
        <p14:creationId xmlns:p14="http://schemas.microsoft.com/office/powerpoint/2010/main" val="297332840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Placeholder 8"/>
          <p:cNvSpPr txBox="1">
            <a:spLocks/>
          </p:cNvSpPr>
          <p:nvPr/>
        </p:nvSpPr>
        <p:spPr bwMode="auto">
          <a:xfrm>
            <a:off x="406214" y="1872784"/>
            <a:ext cx="6045574" cy="314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After the presenter has demonstrated the model indicated on the slide, you will be asked to continue working in pairs to practice this model, using your scenario. </a:t>
            </a:r>
            <a:br>
              <a:rPr lang="en-US" altLang="en-US" sz="1412" dirty="0"/>
            </a:br>
            <a:endParaRPr lang="en-US" altLang="en-US" sz="1412" dirty="0"/>
          </a:p>
          <a:p>
            <a:pPr marL="302575" lvl="1" indent="-302575">
              <a:buFont typeface="+mj-lt"/>
              <a:buAutoNum type="arabicPeriod"/>
            </a:pPr>
            <a:r>
              <a:rPr lang="en-US" altLang="en-US" sz="1412" dirty="0"/>
              <a:t>What are the facts of the situation? What’s your interpretation? What are you feeling?</a:t>
            </a:r>
          </a:p>
          <a:p>
            <a:pPr marL="302575" lvl="1" indent="-302575">
              <a:buFont typeface="+mj-lt"/>
              <a:buAutoNum type="arabicPeriod"/>
            </a:pPr>
            <a:r>
              <a:rPr lang="en-US" altLang="en-US" sz="1412" dirty="0"/>
              <a:t>Actively listen to the response. You might want to make some brief notes of anything that will help your memory and assist with problem-solving.</a:t>
            </a:r>
          </a:p>
          <a:p>
            <a:pPr marL="302575" lvl="1" indent="-302575">
              <a:buFont typeface="+mj-lt"/>
              <a:buAutoNum type="arabicPeriod"/>
            </a:pPr>
            <a:r>
              <a:rPr lang="en-US" altLang="en-US" sz="1412" dirty="0"/>
              <a:t>What questions would be helpful?</a:t>
            </a:r>
          </a:p>
          <a:p>
            <a:pPr marL="302575" lvl="1" indent="-302575">
              <a:buFont typeface="+mj-lt"/>
              <a:buAutoNum type="arabicPeriod"/>
            </a:pPr>
            <a:r>
              <a:rPr lang="en-US" altLang="en-US" sz="1412" dirty="0"/>
              <a:t>Does this require a written agreement?</a:t>
            </a:r>
          </a:p>
          <a:p>
            <a:pPr marL="302575" lvl="1" indent="-302575">
              <a:buFont typeface="+mj-lt"/>
              <a:buAutoNum type="arabicPeriod"/>
            </a:pPr>
            <a:r>
              <a:rPr lang="en-US" altLang="en-US" sz="1412" dirty="0"/>
              <a:t>Expect incremental improvements.</a:t>
            </a:r>
          </a:p>
          <a:p>
            <a:pPr marL="302575" lvl="1" indent="-302575">
              <a:buFont typeface="+mj-lt"/>
              <a:buAutoNum type="arabicPeriod"/>
            </a:pPr>
            <a:r>
              <a:rPr lang="en-US" altLang="en-US" sz="1412" dirty="0"/>
              <a:t>What is the agreement, and how did I commit to follow through?</a:t>
            </a:r>
          </a:p>
        </p:txBody>
      </p:sp>
      <p:sp>
        <p:nvSpPr>
          <p:cNvPr id="9" name="Title 8"/>
          <p:cNvSpPr>
            <a:spLocks noGrp="1"/>
          </p:cNvSpPr>
          <p:nvPr>
            <p:ph type="title"/>
          </p:nvPr>
        </p:nvSpPr>
        <p:spPr>
          <a:xfrm>
            <a:off x="281180" y="415637"/>
            <a:ext cx="6209828" cy="816557"/>
          </a:xfrm>
        </p:spPr>
        <p:txBody>
          <a:bodyPr/>
          <a:lstStyle/>
          <a:p>
            <a:r>
              <a:rPr lang="en-US" dirty="0"/>
              <a:t>Communication Techniques </a:t>
            </a:r>
            <a:br>
              <a:rPr lang="en-US" dirty="0"/>
            </a:br>
            <a:r>
              <a:rPr lang="en-US" dirty="0"/>
              <a:t>for Problem-solving</a:t>
            </a:r>
          </a:p>
        </p:txBody>
      </p:sp>
    </p:spTree>
    <p:extLst>
      <p:ext uri="{BB962C8B-B14F-4D97-AF65-F5344CB8AC3E}">
        <p14:creationId xmlns:p14="http://schemas.microsoft.com/office/powerpoint/2010/main" val="171142720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7"/>
          <p:cNvSpPr>
            <a:spLocks noGrp="1"/>
          </p:cNvSpPr>
          <p:nvPr>
            <p:ph type="title"/>
          </p:nvPr>
        </p:nvSpPr>
        <p:spPr>
          <a:xfrm>
            <a:off x="281180" y="415637"/>
            <a:ext cx="6209828" cy="816557"/>
          </a:xfrm>
        </p:spPr>
        <p:txBody>
          <a:bodyPr/>
          <a:lstStyle/>
          <a:p>
            <a:r>
              <a:rPr lang="en-US" altLang="en-US"/>
              <a:t>Make Your Action Plan</a:t>
            </a:r>
          </a:p>
        </p:txBody>
      </p:sp>
      <p:sp>
        <p:nvSpPr>
          <p:cNvPr id="48131" name="Text Placeholder 10"/>
          <p:cNvSpPr txBox="1">
            <a:spLocks/>
          </p:cNvSpPr>
          <p:nvPr/>
        </p:nvSpPr>
        <p:spPr bwMode="auto">
          <a:xfrm>
            <a:off x="406214" y="2634653"/>
            <a:ext cx="6045575" cy="412937"/>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tabLst>
                <a:tab pos="3022600"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3022600"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3022600"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3022600"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3022600"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3022600"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3022600"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3022600"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3022600" algn="l"/>
              </a:tabLst>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 Ideas/Behaviors 	I will meet it by …</a:t>
            </a:r>
          </a:p>
        </p:txBody>
      </p:sp>
      <p:sp>
        <p:nvSpPr>
          <p:cNvPr id="48132" name="Text Placeholder 12"/>
          <p:cNvSpPr txBox="1">
            <a:spLocks/>
          </p:cNvSpPr>
          <p:nvPr/>
        </p:nvSpPr>
        <p:spPr bwMode="auto">
          <a:xfrm>
            <a:off x="406214" y="2634653"/>
            <a:ext cx="6045574" cy="521703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48133" name="Text Placeholder 8"/>
          <p:cNvSpPr txBox="1">
            <a:spLocks/>
          </p:cNvSpPr>
          <p:nvPr/>
        </p:nvSpPr>
        <p:spPr bwMode="auto">
          <a:xfrm>
            <a:off x="407762" y="1529950"/>
            <a:ext cx="6042479" cy="7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ideas, behaviors, attitudes, feelings, techniques about improving my communication skills did I gain from this training? List them below. </a:t>
            </a:r>
          </a:p>
          <a:p>
            <a:r>
              <a:rPr lang="en-US" altLang="en-US" sz="1412" b="1" dirty="0"/>
              <a:t>Who will you check in with to make sure you are making progress? </a:t>
            </a:r>
          </a:p>
        </p:txBody>
      </p:sp>
      <p:grpSp>
        <p:nvGrpSpPr>
          <p:cNvPr id="8" name="Group 7"/>
          <p:cNvGrpSpPr/>
          <p:nvPr/>
        </p:nvGrpSpPr>
        <p:grpSpPr>
          <a:xfrm>
            <a:off x="406213" y="3632019"/>
            <a:ext cx="6045575" cy="3660224"/>
            <a:chOff x="460374" y="3992791"/>
            <a:chExt cx="7027545" cy="4288595"/>
          </a:xfrm>
        </p:grpSpPr>
        <p:cxnSp>
          <p:nvCxnSpPr>
            <p:cNvPr id="20" name="Straight Connector 19"/>
            <p:cNvCxnSpPr/>
            <p:nvPr/>
          </p:nvCxnSpPr>
          <p:spPr>
            <a:xfrm>
              <a:off x="460374" y="3992791"/>
              <a:ext cx="702574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60374" y="4850510"/>
              <a:ext cx="702574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0374" y="5708229"/>
              <a:ext cx="702574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62174" y="6565948"/>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62174" y="7423667"/>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62174" y="8281386"/>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grpSp>
      <p:cxnSp>
        <p:nvCxnSpPr>
          <p:cNvPr id="27" name="Straight Connector 26"/>
          <p:cNvCxnSpPr/>
          <p:nvPr/>
        </p:nvCxnSpPr>
        <p:spPr>
          <a:xfrm>
            <a:off x="2170113" y="2637647"/>
            <a:ext cx="0" cy="5214035"/>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595781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rgbClr val="55565A"/>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409403181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4"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5"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Identify communication issues</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327045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Determine payoffs of effective communication</a:t>
            </a:r>
            <a:r>
              <a:rPr lang="en-US" altLang="en-US" sz="1588" dirty="0">
                <a:solidFill>
                  <a:schemeClr val="bg1"/>
                </a:solidFill>
                <a:cs typeface="Arial"/>
              </a:rPr>
              <a:t>.</a:t>
            </a:r>
            <a:endParaRPr lang="en-US" altLang="en-US" sz="1588" dirty="0">
              <a:solidFill>
                <a:schemeClr val="bg1"/>
              </a:solidFill>
            </a:endParaRPr>
          </a:p>
        </p:txBody>
      </p:sp>
      <p:sp>
        <p:nvSpPr>
          <p:cNvPr id="17" name="Text Placeholder 6"/>
          <p:cNvSpPr txBox="1">
            <a:spLocks/>
          </p:cNvSpPr>
          <p:nvPr/>
        </p:nvSpPr>
        <p:spPr bwMode="auto">
          <a:xfrm>
            <a:off x="406214" y="395972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Recognize obstacles to effective communication</a:t>
            </a:r>
            <a:r>
              <a:rPr lang="en-US" altLang="en-US" sz="1588" dirty="0">
                <a:solidFill>
                  <a:schemeClr val="bg1"/>
                </a:solidFill>
                <a:cs typeface="Arial"/>
              </a:rPr>
              <a:t>.</a:t>
            </a:r>
            <a:endParaRPr lang="en-US" altLang="en-US" sz="1588" dirty="0">
              <a:solidFill>
                <a:schemeClr val="bg1"/>
              </a:solidFill>
            </a:endParaRPr>
          </a:p>
        </p:txBody>
      </p:sp>
      <p:sp>
        <p:nvSpPr>
          <p:cNvPr id="18" name="Text Placeholder 6"/>
          <p:cNvSpPr txBox="1">
            <a:spLocks/>
          </p:cNvSpPr>
          <p:nvPr/>
        </p:nvSpPr>
        <p:spPr bwMode="auto">
          <a:xfrm>
            <a:off x="406214" y="464899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Describe differences between passive, aggressive and assertive communication styles</a:t>
            </a:r>
            <a:r>
              <a:rPr lang="en-US" altLang="en-US" sz="1588" dirty="0">
                <a:solidFill>
                  <a:schemeClr val="bg1"/>
                </a:solidFill>
                <a:cs typeface="Arial"/>
              </a:rPr>
              <a:t>.</a:t>
            </a:r>
            <a:endParaRPr lang="en-US" altLang="en-US" sz="1588" dirty="0">
              <a:solidFill>
                <a:schemeClr val="bg1"/>
              </a:solidFill>
            </a:endParaRPr>
          </a:p>
        </p:txBody>
      </p:sp>
      <p:sp>
        <p:nvSpPr>
          <p:cNvPr id="19" name="Text Placeholder 6"/>
          <p:cNvSpPr txBox="1">
            <a:spLocks/>
          </p:cNvSpPr>
          <p:nvPr/>
        </p:nvSpPr>
        <p:spPr bwMode="auto">
          <a:xfrm>
            <a:off x="406214" y="533826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Practice active listening</a:t>
            </a:r>
            <a:r>
              <a:rPr lang="en-US" altLang="en-US" sz="1588" dirty="0">
                <a:solidFill>
                  <a:schemeClr val="bg1"/>
                </a:solidFill>
                <a:cs typeface="Arial"/>
              </a:rPr>
              <a:t>.</a:t>
            </a:r>
            <a:endParaRPr lang="en-US" altLang="en-US" sz="1588" dirty="0">
              <a:solidFill>
                <a:schemeClr val="bg1"/>
              </a:solidFill>
            </a:endParaRPr>
          </a:p>
        </p:txBody>
      </p:sp>
      <p:sp>
        <p:nvSpPr>
          <p:cNvPr id="20" name="Text Placeholder 6"/>
          <p:cNvSpPr txBox="1">
            <a:spLocks/>
          </p:cNvSpPr>
          <p:nvPr/>
        </p:nvSpPr>
        <p:spPr bwMode="auto">
          <a:xfrm>
            <a:off x="406214" y="6027537"/>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Apply positive communication for problem-solving</a:t>
            </a:r>
            <a:r>
              <a:rPr lang="en-US" altLang="en-US" sz="1588" dirty="0">
                <a:solidFill>
                  <a:schemeClr val="bg1"/>
                </a:solidFill>
                <a:cs typeface="Arial"/>
              </a:rPr>
              <a:t>.</a:t>
            </a:r>
            <a:endParaRPr lang="en-US" altLang="en-US" sz="1588" dirty="0">
              <a:solidFill>
                <a:schemeClr val="bg1"/>
              </a:solidFill>
            </a:endParaRPr>
          </a:p>
        </p:txBody>
      </p:sp>
      <p:sp>
        <p:nvSpPr>
          <p:cNvPr id="21" name="Text Placeholder 6"/>
          <p:cNvSpPr txBox="1">
            <a:spLocks/>
          </p:cNvSpPr>
          <p:nvPr/>
        </p:nvSpPr>
        <p:spPr bwMode="auto">
          <a:xfrm>
            <a:off x="406214" y="671680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Write an action plan to improve communication skills</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18271186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7"/>
          <p:cNvSpPr>
            <a:spLocks noGrp="1"/>
          </p:cNvSpPr>
          <p:nvPr>
            <p:ph type="title"/>
          </p:nvPr>
        </p:nvSpPr>
        <p:spPr>
          <a:xfrm>
            <a:off x="281180" y="415637"/>
            <a:ext cx="6209828" cy="816557"/>
          </a:xfrm>
        </p:spPr>
        <p:txBody>
          <a:bodyPr/>
          <a:lstStyle/>
          <a:p>
            <a:r>
              <a:rPr lang="en-US" altLang="en-US"/>
              <a:t>Appendix A:</a:t>
            </a:r>
            <a:br>
              <a:rPr lang="en-US" altLang="en-US"/>
            </a:br>
            <a:r>
              <a:rPr lang="en-US" altLang="en-US"/>
              <a:t>Detailed Style Descriptions</a:t>
            </a:r>
          </a:p>
        </p:txBody>
      </p:sp>
      <p:sp>
        <p:nvSpPr>
          <p:cNvPr id="5" name="Text Placeholder 19"/>
          <p:cNvSpPr txBox="1">
            <a:spLocks/>
          </p:cNvSpPr>
          <p:nvPr/>
        </p:nvSpPr>
        <p:spPr bwMode="auto">
          <a:xfrm>
            <a:off x="406213" y="2598924"/>
            <a:ext cx="6074149" cy="351725"/>
          </a:xfrm>
          <a:prstGeom prst="rect">
            <a:avLst/>
          </a:prstGeom>
          <a:solidFill>
            <a:schemeClr val="bg1">
              <a:lumMod val="95000"/>
            </a:schemeClr>
          </a:solidFill>
          <a:ln w="12700">
            <a:noFill/>
            <a:miter lim="800000"/>
            <a:headEnd/>
            <a:tailEnd/>
          </a:ln>
        </p:spPr>
        <p:txBody>
          <a:bodyPr lIns="89896" tIns="674222" rIns="89896"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295"/>
              </a:spcAft>
              <a:buClr>
                <a:schemeClr val="tx2"/>
              </a:buClr>
              <a:buSzTx/>
              <a:defRPr/>
            </a:pPr>
            <a:endParaRPr lang="en-US" altLang="en-US" sz="927" dirty="0">
              <a:solidFill>
                <a:schemeClr val="tx1"/>
              </a:solidFill>
            </a:endParaRPr>
          </a:p>
        </p:txBody>
      </p:sp>
      <p:sp>
        <p:nvSpPr>
          <p:cNvPr id="6" name="Text Placeholder 19"/>
          <p:cNvSpPr txBox="1">
            <a:spLocks/>
          </p:cNvSpPr>
          <p:nvPr/>
        </p:nvSpPr>
        <p:spPr bwMode="auto">
          <a:xfrm>
            <a:off x="406213" y="3889002"/>
            <a:ext cx="6074149" cy="566457"/>
          </a:xfrm>
          <a:prstGeom prst="rect">
            <a:avLst/>
          </a:prstGeom>
          <a:solidFill>
            <a:schemeClr val="bg1">
              <a:lumMod val="95000"/>
            </a:schemeClr>
          </a:solidFill>
          <a:ln w="12700">
            <a:noFill/>
            <a:miter lim="800000"/>
            <a:headEnd/>
            <a:tailEnd/>
          </a:ln>
        </p:spPr>
        <p:txBody>
          <a:bodyPr lIns="89896" tIns="674222" rIns="89896"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295"/>
              </a:spcAft>
              <a:buClr>
                <a:schemeClr val="tx2"/>
              </a:buClr>
              <a:buSzTx/>
              <a:defRPr/>
            </a:pPr>
            <a:endParaRPr lang="en-US" altLang="en-US" sz="927" dirty="0">
              <a:solidFill>
                <a:schemeClr val="tx1"/>
              </a:solidFill>
            </a:endParaRPr>
          </a:p>
        </p:txBody>
      </p:sp>
      <p:sp>
        <p:nvSpPr>
          <p:cNvPr id="7" name="Text Placeholder 19"/>
          <p:cNvSpPr txBox="1">
            <a:spLocks/>
          </p:cNvSpPr>
          <p:nvPr/>
        </p:nvSpPr>
        <p:spPr bwMode="auto">
          <a:xfrm>
            <a:off x="406213" y="5026118"/>
            <a:ext cx="6074149" cy="563516"/>
          </a:xfrm>
          <a:prstGeom prst="rect">
            <a:avLst/>
          </a:prstGeom>
          <a:solidFill>
            <a:schemeClr val="bg1">
              <a:lumMod val="95000"/>
            </a:schemeClr>
          </a:solidFill>
          <a:ln w="12700">
            <a:noFill/>
            <a:miter lim="800000"/>
            <a:headEnd/>
            <a:tailEnd/>
          </a:ln>
        </p:spPr>
        <p:txBody>
          <a:bodyPr lIns="89896" tIns="674222" rIns="89896"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295"/>
              </a:spcAft>
              <a:buClr>
                <a:schemeClr val="tx2"/>
              </a:buClr>
              <a:buSzTx/>
              <a:defRPr/>
            </a:pPr>
            <a:endParaRPr lang="en-US" altLang="en-US" sz="927" dirty="0">
              <a:solidFill>
                <a:schemeClr val="tx1"/>
              </a:solidFill>
            </a:endParaRPr>
          </a:p>
        </p:txBody>
      </p:sp>
      <p:sp>
        <p:nvSpPr>
          <p:cNvPr id="8" name="Text Placeholder 19"/>
          <p:cNvSpPr txBox="1">
            <a:spLocks/>
          </p:cNvSpPr>
          <p:nvPr/>
        </p:nvSpPr>
        <p:spPr bwMode="auto">
          <a:xfrm>
            <a:off x="406213" y="6241256"/>
            <a:ext cx="6074149" cy="489979"/>
          </a:xfrm>
          <a:prstGeom prst="rect">
            <a:avLst/>
          </a:prstGeom>
          <a:solidFill>
            <a:schemeClr val="bg1">
              <a:lumMod val="95000"/>
            </a:schemeClr>
          </a:solidFill>
          <a:ln w="12700">
            <a:noFill/>
            <a:miter lim="800000"/>
            <a:headEnd/>
            <a:tailEnd/>
          </a:ln>
        </p:spPr>
        <p:txBody>
          <a:bodyPr lIns="89896" tIns="674222" rIns="89896"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295"/>
              </a:spcAft>
              <a:buClr>
                <a:schemeClr val="tx2"/>
              </a:buClr>
              <a:buSzTx/>
              <a:defRPr/>
            </a:pPr>
            <a:endParaRPr lang="en-US" altLang="en-US" sz="927" dirty="0">
              <a:solidFill>
                <a:schemeClr val="tx1"/>
              </a:solidFill>
            </a:endParaRPr>
          </a:p>
        </p:txBody>
      </p:sp>
      <p:sp>
        <p:nvSpPr>
          <p:cNvPr id="9" name="Text Placeholder 19"/>
          <p:cNvSpPr txBox="1">
            <a:spLocks/>
          </p:cNvSpPr>
          <p:nvPr/>
        </p:nvSpPr>
        <p:spPr bwMode="auto">
          <a:xfrm>
            <a:off x="377638" y="7299933"/>
            <a:ext cx="6074149" cy="780594"/>
          </a:xfrm>
          <a:prstGeom prst="rect">
            <a:avLst/>
          </a:prstGeom>
          <a:solidFill>
            <a:schemeClr val="bg1">
              <a:lumMod val="95000"/>
            </a:schemeClr>
          </a:solidFill>
          <a:ln w="12700">
            <a:noFill/>
            <a:miter lim="800000"/>
            <a:headEnd/>
            <a:tailEnd/>
          </a:ln>
        </p:spPr>
        <p:txBody>
          <a:bodyPr lIns="89896" tIns="674222" rIns="89896" bIns="0"/>
          <a:lstStyle>
            <a:lvl1pPr algn="l" eaLnBrk="0" hangingPunct="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lgn="l" eaLnBrk="0" hangingPunct="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lgn="l" eaLnBrk="0" hangingPunct="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295"/>
              </a:spcAft>
              <a:buClr>
                <a:schemeClr val="tx2"/>
              </a:buClr>
              <a:buSzTx/>
              <a:defRPr/>
            </a:pPr>
            <a:endParaRPr lang="en-US" altLang="en-US" sz="927" dirty="0">
              <a:solidFill>
                <a:schemeClr val="tx1"/>
              </a:solidFill>
            </a:endParaRPr>
          </a:p>
        </p:txBody>
      </p:sp>
      <p:sp>
        <p:nvSpPr>
          <p:cNvPr id="53256" name="Text Placeholder 19"/>
          <p:cNvSpPr txBox="1">
            <a:spLocks/>
          </p:cNvSpPr>
          <p:nvPr/>
        </p:nvSpPr>
        <p:spPr bwMode="auto">
          <a:xfrm>
            <a:off x="406213" y="1872784"/>
            <a:ext cx="6045574" cy="620774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53257" name="Text Placeholder 18"/>
          <p:cNvSpPr txBox="1">
            <a:spLocks/>
          </p:cNvSpPr>
          <p:nvPr/>
        </p:nvSpPr>
        <p:spPr bwMode="auto">
          <a:xfrm>
            <a:off x="406213" y="1872784"/>
            <a:ext cx="6036244" cy="42834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147" b="1" dirty="0">
                <a:solidFill>
                  <a:schemeClr val="bg1"/>
                </a:solidFill>
              </a:rPr>
              <a:t>                                                                                               Passive-</a:t>
            </a:r>
          </a:p>
          <a:p>
            <a:pPr eaLnBrk="1" hangingPunct="1">
              <a:spcBef>
                <a:spcPct val="0"/>
              </a:spcBef>
              <a:buClr>
                <a:schemeClr val="tx2"/>
              </a:buClr>
              <a:buSzTx/>
            </a:pPr>
            <a:r>
              <a:rPr lang="en-US" altLang="en-US" sz="1147" b="1" dirty="0">
                <a:solidFill>
                  <a:schemeClr val="bg1"/>
                </a:solidFill>
              </a:rPr>
              <a:t>  Issue                          Passive	  Aggressive	      Aggressive             Assertive</a:t>
            </a:r>
          </a:p>
        </p:txBody>
      </p:sp>
      <p:cxnSp>
        <p:nvCxnSpPr>
          <p:cNvPr id="12" name="Straight Connector 11"/>
          <p:cNvCxnSpPr/>
          <p:nvPr/>
        </p:nvCxnSpPr>
        <p:spPr>
          <a:xfrm>
            <a:off x="1674626" y="2301129"/>
            <a:ext cx="0" cy="577939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889195" y="2301129"/>
            <a:ext cx="0" cy="577939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271285" y="2301129"/>
            <a:ext cx="0" cy="577939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094447" y="2301129"/>
            <a:ext cx="0" cy="577939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77638" y="2354956"/>
            <a:ext cx="6074149" cy="5614847"/>
          </a:xfrm>
          <a:prstGeom prst="rect">
            <a:avLst/>
          </a:prstGeom>
          <a:noFill/>
        </p:spPr>
        <p:txBody>
          <a:bodyPr lIns="89896" tIns="44948" rIns="89896" bIns="0"/>
          <a:lstStyle/>
          <a:p>
            <a:pPr>
              <a:lnSpc>
                <a:spcPct val="95000"/>
              </a:lnSpc>
              <a:spcAft>
                <a:spcPts val="491"/>
              </a:spcAft>
              <a:tabLst>
                <a:tab pos="1744955" algn="ctr"/>
                <a:tab pos="2982656" algn="ctr"/>
                <a:tab pos="4218796" algn="ctr"/>
                <a:tab pos="5333195" algn="ctr"/>
              </a:tabLst>
              <a:defRPr/>
            </a:pPr>
            <a:r>
              <a:rPr lang="en-US" sz="1059" b="1" spc="-69" dirty="0"/>
              <a:t>Self esteem</a:t>
            </a:r>
            <a:r>
              <a:rPr lang="en-US" sz="1059" spc="-69" dirty="0"/>
              <a:t>	Low	Self-centered	Low	High</a:t>
            </a:r>
          </a:p>
          <a:p>
            <a:pPr>
              <a:lnSpc>
                <a:spcPct val="95000"/>
              </a:lnSpc>
              <a:spcAft>
                <a:spcPts val="491"/>
              </a:spcAft>
              <a:tabLst>
                <a:tab pos="1744955" algn="ctr"/>
                <a:tab pos="2982656" algn="ctr"/>
                <a:tab pos="4218796" algn="ctr"/>
                <a:tab pos="5333195" algn="ctr"/>
              </a:tabLst>
              <a:defRPr/>
            </a:pPr>
            <a:r>
              <a:rPr lang="en-US" sz="1059" b="1" spc="-69" dirty="0"/>
              <a:t>Impact</a:t>
            </a:r>
            <a:r>
              <a:rPr lang="en-US" sz="1059" spc="-69" dirty="0"/>
              <a:t>	Cares more 	Cares only 	Doesn’t care 	Cares about self 	about others	for self	about anybody	and others</a:t>
            </a:r>
          </a:p>
          <a:p>
            <a:pPr>
              <a:lnSpc>
                <a:spcPct val="95000"/>
              </a:lnSpc>
              <a:spcAft>
                <a:spcPts val="491"/>
              </a:spcAft>
              <a:tabLst>
                <a:tab pos="1744955" algn="ctr"/>
                <a:tab pos="2982656" algn="ctr"/>
                <a:tab pos="4218796" algn="ctr"/>
                <a:tab pos="5333195" algn="ctr"/>
              </a:tabLst>
              <a:defRPr/>
            </a:pPr>
            <a:r>
              <a:rPr lang="en-US" sz="1059" b="1" spc="-69" dirty="0"/>
              <a:t>Consequences</a:t>
            </a:r>
            <a:r>
              <a:rPr lang="en-US" sz="1059" spc="-69" dirty="0"/>
              <a:t> 	Predicts	Not concerned	Avoids	Predicts</a:t>
            </a:r>
            <a:br>
              <a:rPr lang="en-US" sz="1059" spc="-69" dirty="0"/>
            </a:br>
            <a:r>
              <a:rPr lang="en-US" sz="1059" b="1" spc="-69" dirty="0"/>
              <a:t>and approval</a:t>
            </a:r>
            <a:r>
              <a:rPr lang="en-US" sz="1059" spc="-69" dirty="0"/>
              <a:t>	disapproval and	with approval or	consequences;	approval and</a:t>
            </a:r>
            <a:br>
              <a:rPr lang="en-US" sz="1059" spc="-69" dirty="0"/>
            </a:br>
            <a:r>
              <a:rPr lang="en-US" sz="1059" spc="-69" dirty="0"/>
              <a:t>	will not risk it	consequences	wants approval	positive</a:t>
            </a:r>
            <a:br>
              <a:rPr lang="en-US" sz="1059" spc="-69" dirty="0"/>
            </a:br>
            <a:r>
              <a:rPr lang="en-US" sz="1059" spc="-69" dirty="0"/>
              <a:t>			through	outcomes; risks</a:t>
            </a:r>
            <a:br>
              <a:rPr lang="en-US" sz="1059" spc="-69" dirty="0"/>
            </a:br>
            <a:r>
              <a:rPr lang="en-US" sz="1059" spc="-69" dirty="0"/>
              <a:t>			minimal effort	disapproval</a:t>
            </a:r>
            <a:br>
              <a:rPr lang="en-US" sz="1059" spc="-69" dirty="0"/>
            </a:br>
            <a:endParaRPr lang="en-US" sz="1059" spc="-69" dirty="0"/>
          </a:p>
          <a:p>
            <a:pPr>
              <a:lnSpc>
                <a:spcPct val="95000"/>
              </a:lnSpc>
              <a:spcAft>
                <a:spcPts val="491"/>
              </a:spcAft>
              <a:tabLst>
                <a:tab pos="1744955" algn="ctr"/>
                <a:tab pos="2982656" algn="ctr"/>
                <a:tab pos="4218796" algn="ctr"/>
                <a:tab pos="5333195" algn="ctr"/>
              </a:tabLst>
              <a:defRPr/>
            </a:pPr>
            <a:r>
              <a:rPr lang="en-US" sz="1059" b="1" spc="-69" dirty="0"/>
              <a:t>Meet needs</a:t>
            </a:r>
            <a:r>
              <a:rPr lang="en-US" sz="1059" spc="-69" dirty="0"/>
              <a:t>	Own needs 	Own needs met 	Needs of 	Own needs</a:t>
            </a:r>
            <a:br>
              <a:rPr lang="en-US" sz="1059" spc="-69" dirty="0"/>
            </a:br>
            <a:r>
              <a:rPr lang="en-US" sz="1059" spc="-69" dirty="0"/>
              <a:t>	not met	at cost of others	neither met	met, but not at</a:t>
            </a:r>
            <a:br>
              <a:rPr lang="en-US" sz="1059" spc="-69" dirty="0"/>
            </a:br>
            <a:r>
              <a:rPr lang="en-US" sz="1059" spc="-69" dirty="0"/>
              <a:t>				cost of others</a:t>
            </a:r>
          </a:p>
          <a:p>
            <a:pPr>
              <a:lnSpc>
                <a:spcPct val="95000"/>
              </a:lnSpc>
              <a:spcAft>
                <a:spcPts val="491"/>
              </a:spcAft>
              <a:tabLst>
                <a:tab pos="1744955" algn="ctr"/>
                <a:tab pos="2982656" algn="ctr"/>
                <a:tab pos="4218796" algn="ctr"/>
                <a:tab pos="5333195" algn="ctr"/>
              </a:tabLst>
              <a:defRPr/>
            </a:pPr>
            <a:r>
              <a:rPr lang="en-US" sz="1059" b="1" spc="-69" dirty="0"/>
              <a:t>Mistakes</a:t>
            </a:r>
            <a:r>
              <a:rPr lang="en-US" sz="1059" spc="-69" dirty="0"/>
              <a:t>	Blames self	Blames others	Blames external 	Owns them </a:t>
            </a:r>
            <a:br>
              <a:rPr lang="en-US" sz="1059" spc="-69" dirty="0"/>
            </a:br>
            <a:r>
              <a:rPr lang="en-US" sz="1059" spc="-69" dirty="0"/>
              <a:t>			forces;	non-defensively</a:t>
            </a:r>
            <a:br>
              <a:rPr lang="en-US" sz="1059" spc="-69" dirty="0"/>
            </a:br>
            <a:r>
              <a:rPr lang="en-US" sz="1059" spc="-69" dirty="0"/>
              <a:t>			defends self</a:t>
            </a:r>
          </a:p>
          <a:p>
            <a:pPr>
              <a:lnSpc>
                <a:spcPct val="95000"/>
              </a:lnSpc>
              <a:spcAft>
                <a:spcPts val="491"/>
              </a:spcAft>
              <a:tabLst>
                <a:tab pos="1744955" algn="ctr"/>
                <a:tab pos="2982656" algn="ctr"/>
                <a:tab pos="4218796" algn="ctr"/>
                <a:tab pos="5333195" algn="ctr"/>
              </a:tabLst>
              <a:defRPr/>
            </a:pPr>
            <a:r>
              <a:rPr lang="en-US" sz="1059" b="1" spc="-69" dirty="0"/>
              <a:t>Goal</a:t>
            </a:r>
            <a:r>
              <a:rPr lang="en-US" sz="1059" spc="-69" dirty="0"/>
              <a:t>	Martyr,	Uses others	Depreciates	Self-enhancing</a:t>
            </a:r>
            <a:br>
              <a:rPr lang="en-US" sz="1059" spc="-69" dirty="0"/>
            </a:br>
            <a:r>
              <a:rPr lang="en-US" sz="1059" b="1" spc="-69" dirty="0"/>
              <a:t>accomplishment</a:t>
            </a:r>
            <a:r>
              <a:rPr lang="en-US" sz="1059" spc="-69" dirty="0"/>
              <a:t>	self-denying		self/others;	supportive</a:t>
            </a:r>
            <a:br>
              <a:rPr lang="en-US" sz="1059" spc="-69" dirty="0"/>
            </a:br>
            <a:r>
              <a:rPr lang="en-US" sz="1059" spc="-69" dirty="0"/>
              <a:t>			phony efforts	of others	</a:t>
            </a:r>
          </a:p>
          <a:p>
            <a:pPr>
              <a:lnSpc>
                <a:spcPct val="95000"/>
              </a:lnSpc>
              <a:spcAft>
                <a:spcPts val="491"/>
              </a:spcAft>
              <a:tabLst>
                <a:tab pos="1744955" algn="ctr"/>
                <a:tab pos="2982656" algn="ctr"/>
                <a:tab pos="4218796" algn="ctr"/>
                <a:tab pos="5333195" algn="ctr"/>
              </a:tabLst>
              <a:defRPr/>
            </a:pPr>
            <a:r>
              <a:rPr lang="en-US" sz="1059" b="1" spc="-69" dirty="0"/>
              <a:t>Self awareness</a:t>
            </a:r>
            <a:r>
              <a:rPr lang="en-US" sz="1059" spc="-69" dirty="0"/>
              <a:t>	Sees only	Sees only	Sees fate as	Accepts </a:t>
            </a:r>
            <a:br>
              <a:rPr lang="en-US" sz="1059" spc="-69" dirty="0"/>
            </a:br>
            <a:r>
              <a:rPr lang="en-US" sz="1059" spc="-69" dirty="0"/>
              <a:t>	weaknesses	strengths	responsible; no	strengths and</a:t>
            </a:r>
            <a:br>
              <a:rPr lang="en-US" sz="1059" spc="-69" dirty="0"/>
            </a:br>
            <a:r>
              <a:rPr lang="en-US" sz="1059" spc="-69" dirty="0"/>
              <a:t>			need to change	weaknesses</a:t>
            </a:r>
          </a:p>
          <a:p>
            <a:pPr>
              <a:lnSpc>
                <a:spcPct val="95000"/>
              </a:lnSpc>
              <a:spcAft>
                <a:spcPts val="491"/>
              </a:spcAft>
              <a:tabLst>
                <a:tab pos="1744955" algn="ctr"/>
                <a:tab pos="2982656" algn="ctr"/>
                <a:tab pos="4218796" algn="ctr"/>
                <a:tab pos="5333195" algn="ctr"/>
              </a:tabLst>
              <a:defRPr/>
            </a:pPr>
            <a:r>
              <a:rPr lang="en-US" sz="1059" b="1" spc="-69" dirty="0"/>
              <a:t>Trust/Control</a:t>
            </a:r>
            <a:r>
              <a:rPr lang="en-US" sz="1059" spc="-69" dirty="0"/>
              <a:t>	Lets others 	Controls others;	Distrusts	Trusts</a:t>
            </a:r>
            <a:br>
              <a:rPr lang="en-US" sz="1059" spc="-69" dirty="0"/>
            </a:br>
            <a:r>
              <a:rPr lang="en-US" sz="1059" spc="-69" dirty="0"/>
              <a:t>	control;	distrusts others	everyone</a:t>
            </a:r>
            <a:br>
              <a:rPr lang="en-US" sz="1059" spc="-69" dirty="0"/>
            </a:br>
            <a:r>
              <a:rPr lang="en-US" sz="1059" spc="-69" dirty="0"/>
              <a:t>	distrusts self</a:t>
            </a:r>
          </a:p>
          <a:p>
            <a:pPr>
              <a:lnSpc>
                <a:spcPct val="95000"/>
              </a:lnSpc>
              <a:spcAft>
                <a:spcPts val="491"/>
              </a:spcAft>
              <a:tabLst>
                <a:tab pos="1744955" algn="ctr"/>
                <a:tab pos="2982656" algn="ctr"/>
                <a:tab pos="4218796" algn="ctr"/>
                <a:tab pos="5333195" algn="ctr"/>
              </a:tabLst>
              <a:defRPr/>
            </a:pPr>
            <a:r>
              <a:rPr lang="en-US" sz="1059" b="1" spc="-69" dirty="0"/>
              <a:t>Feelings</a:t>
            </a:r>
            <a:r>
              <a:rPr lang="en-US" sz="1059" spc="-69" dirty="0"/>
              <a:t>	Depressed and 	Explosive	Expressed	Expressed</a:t>
            </a:r>
            <a:br>
              <a:rPr lang="en-US" sz="1059" spc="-69" dirty="0"/>
            </a:br>
            <a:r>
              <a:rPr lang="en-US" sz="1059" spc="-69" dirty="0"/>
              <a:t>	unexpressed	and hostile	indirectly	authentically</a:t>
            </a:r>
            <a:br>
              <a:rPr lang="en-US" sz="1059" spc="-69" dirty="0"/>
            </a:br>
            <a:r>
              <a:rPr lang="en-US" sz="1059" spc="-69" dirty="0"/>
              <a:t>			and slyly	and calmly</a:t>
            </a:r>
          </a:p>
          <a:p>
            <a:pPr>
              <a:lnSpc>
                <a:spcPct val="95000"/>
              </a:lnSpc>
              <a:spcAft>
                <a:spcPts val="491"/>
              </a:spcAft>
              <a:tabLst>
                <a:tab pos="1744955" algn="ctr"/>
                <a:tab pos="2982656" algn="ctr"/>
                <a:tab pos="4218796" algn="ctr"/>
                <a:tab pos="5333195" algn="ctr"/>
              </a:tabLst>
              <a:defRPr/>
            </a:pPr>
            <a:r>
              <a:rPr lang="en-US" sz="1059" b="1" spc="-69" dirty="0"/>
              <a:t>Reactions</a:t>
            </a:r>
            <a:r>
              <a:rPr lang="en-US" sz="1059" spc="-69" dirty="0"/>
              <a:t> 	Pity, 	Anger or	Confuses	Respect or</a:t>
            </a:r>
            <a:br>
              <a:rPr lang="en-US" sz="1059" spc="-69" dirty="0"/>
            </a:br>
            <a:r>
              <a:rPr lang="en-US" sz="1059" spc="-69" dirty="0"/>
              <a:t>	irritation	fear	others;	annoyance</a:t>
            </a:r>
            <a:br>
              <a:rPr lang="en-US" sz="1059" spc="-69" dirty="0"/>
            </a:br>
            <a:r>
              <a:rPr lang="en-US" sz="1059" spc="-69" dirty="0"/>
              <a:t>	or disgust		generates	</a:t>
            </a:r>
            <a:br>
              <a:rPr lang="en-US" sz="1059" spc="-69" dirty="0"/>
            </a:br>
            <a:r>
              <a:rPr lang="en-US" sz="1059" spc="-69" dirty="0"/>
              <a:t>			frustration, </a:t>
            </a:r>
            <a:br>
              <a:rPr lang="en-US" sz="1059" spc="-69" dirty="0"/>
            </a:br>
            <a:r>
              <a:rPr lang="en-US" sz="1059" spc="-69" dirty="0"/>
              <a:t>			anger, distrust </a:t>
            </a:r>
          </a:p>
        </p:txBody>
      </p:sp>
      <p:cxnSp>
        <p:nvCxnSpPr>
          <p:cNvPr id="15" name="Straight Connector 14"/>
          <p:cNvCxnSpPr/>
          <p:nvPr/>
        </p:nvCxnSpPr>
        <p:spPr>
          <a:xfrm>
            <a:off x="406018" y="2598925"/>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06018" y="2950649"/>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406018" y="3875554"/>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06018" y="4455459"/>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018" y="5017154"/>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6018" y="5589634"/>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6018" y="6232292"/>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6018" y="6731234"/>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96688" y="7293209"/>
            <a:ext cx="6045769"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153031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81180" y="415637"/>
            <a:ext cx="6209828" cy="816557"/>
          </a:xfrm>
        </p:spPr>
        <p:txBody>
          <a:bodyPr/>
          <a:lstStyle/>
          <a:p>
            <a:r>
              <a:rPr lang="en-US" altLang="en-US"/>
              <a:t>My Scenario</a:t>
            </a:r>
          </a:p>
        </p:txBody>
      </p:sp>
      <p:sp>
        <p:nvSpPr>
          <p:cNvPr id="13315" name="Text Placeholder 8"/>
          <p:cNvSpPr txBox="1">
            <a:spLocks/>
          </p:cNvSpPr>
          <p:nvPr/>
        </p:nvSpPr>
        <p:spPr bwMode="auto">
          <a:xfrm>
            <a:off x="1965537" y="1872784"/>
            <a:ext cx="4486250" cy="204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Identify a real-life scenario in which you had to give constructive feedback to one of your employees, and it didn’t go as you had hoped it would. What was the performance problem? What was your employee’s reaction? What resulted from the conversation? What would you do differently? </a:t>
            </a:r>
          </a:p>
          <a:p>
            <a:r>
              <a:rPr lang="en-US" altLang="en-US" sz="1412" dirty="0"/>
              <a:t>If you’re unable to define a past situation, choose an upcoming feedback opportunity. What fears do you have about negative results?</a:t>
            </a:r>
          </a:p>
        </p:txBody>
      </p:sp>
      <p:sp>
        <p:nvSpPr>
          <p:cNvPr id="9" name="Rectangle 5"/>
          <p:cNvSpPr>
            <a:spLocks noChangeArrowheads="1"/>
          </p:cNvSpPr>
          <p:nvPr/>
        </p:nvSpPr>
        <p:spPr bwMode="auto">
          <a:xfrm>
            <a:off x="409787" y="1872783"/>
            <a:ext cx="1444625" cy="887506"/>
          </a:xfrm>
          <a:prstGeom prst="rect">
            <a:avLst/>
          </a:prstGeom>
          <a:solidFill>
            <a:schemeClr val="accent4"/>
          </a:solidFill>
          <a:ln w="12700">
            <a:no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Part 1: Situation</a:t>
            </a:r>
          </a:p>
        </p:txBody>
      </p:sp>
      <p:sp>
        <p:nvSpPr>
          <p:cNvPr id="10" name="Rectangle 5"/>
          <p:cNvSpPr>
            <a:spLocks noChangeArrowheads="1"/>
          </p:cNvSpPr>
          <p:nvPr/>
        </p:nvSpPr>
        <p:spPr bwMode="auto">
          <a:xfrm>
            <a:off x="409787" y="4445126"/>
            <a:ext cx="1444625" cy="887506"/>
          </a:xfrm>
          <a:prstGeom prst="rect">
            <a:avLst/>
          </a:prstGeom>
          <a:solidFill>
            <a:schemeClr val="tx1"/>
          </a:solidFill>
          <a:ln w="12700">
            <a:no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Part 2: Post- Assessments</a:t>
            </a:r>
          </a:p>
        </p:txBody>
      </p:sp>
      <p:sp>
        <p:nvSpPr>
          <p:cNvPr id="12" name="Rectangle 5"/>
          <p:cNvSpPr>
            <a:spLocks noChangeArrowheads="1"/>
          </p:cNvSpPr>
          <p:nvPr/>
        </p:nvSpPr>
        <p:spPr bwMode="auto">
          <a:xfrm>
            <a:off x="409787" y="5946634"/>
            <a:ext cx="1444625" cy="887506"/>
          </a:xfrm>
          <a:prstGeom prst="rect">
            <a:avLst/>
          </a:prstGeom>
          <a:solidFill>
            <a:schemeClr val="accent2"/>
          </a:solidFill>
          <a:ln w="12700">
            <a:no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Part 3: Solutions</a:t>
            </a:r>
          </a:p>
        </p:txBody>
      </p:sp>
      <p:sp>
        <p:nvSpPr>
          <p:cNvPr id="13319" name="Text Placeholder 8"/>
          <p:cNvSpPr txBox="1">
            <a:spLocks/>
          </p:cNvSpPr>
          <p:nvPr/>
        </p:nvSpPr>
        <p:spPr bwMode="auto">
          <a:xfrm>
            <a:off x="406213" y="7821111"/>
            <a:ext cx="6045574" cy="3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235" dirty="0"/>
              <a:t>Throughout the course of the presentation, fill in these blanks as answers and insights seem appropriate.</a:t>
            </a:r>
          </a:p>
        </p:txBody>
      </p:sp>
      <p:sp>
        <p:nvSpPr>
          <p:cNvPr id="13" name="Text Placeholder 8"/>
          <p:cNvSpPr txBox="1">
            <a:spLocks/>
          </p:cNvSpPr>
          <p:nvPr/>
        </p:nvSpPr>
        <p:spPr bwMode="auto">
          <a:xfrm>
            <a:off x="1965537" y="4445126"/>
            <a:ext cx="4486250"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Identify your contribution to the problem.</a:t>
            </a:r>
          </a:p>
        </p:txBody>
      </p:sp>
      <p:sp>
        <p:nvSpPr>
          <p:cNvPr id="14" name="Text Placeholder 8"/>
          <p:cNvSpPr txBox="1">
            <a:spLocks/>
          </p:cNvSpPr>
          <p:nvPr/>
        </p:nvSpPr>
        <p:spPr bwMode="auto">
          <a:xfrm>
            <a:off x="1965537" y="5946634"/>
            <a:ext cx="4486250" cy="43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Identify the steps you’ll take to effectively resolve </a:t>
            </a:r>
            <a:br>
              <a:rPr lang="en-US" altLang="en-US" sz="1412" dirty="0"/>
            </a:br>
            <a:r>
              <a:rPr lang="en-US" altLang="en-US" sz="1412" dirty="0"/>
              <a:t>the problem.</a:t>
            </a:r>
          </a:p>
        </p:txBody>
      </p:sp>
    </p:spTree>
    <p:extLst>
      <p:ext uri="{BB962C8B-B14F-4D97-AF65-F5344CB8AC3E}">
        <p14:creationId xmlns:p14="http://schemas.microsoft.com/office/powerpoint/2010/main" val="405011811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81180" y="415637"/>
            <a:ext cx="6209828" cy="816557"/>
          </a:xfrm>
        </p:spPr>
        <p:txBody>
          <a:bodyPr/>
          <a:lstStyle/>
          <a:p>
            <a:r>
              <a:rPr lang="en-US" altLang="en-US"/>
              <a:t>Payoffs of Effective Communication</a:t>
            </a:r>
          </a:p>
        </p:txBody>
      </p:sp>
      <p:sp>
        <p:nvSpPr>
          <p:cNvPr id="14339" name="Text Placeholder 8"/>
          <p:cNvSpPr txBox="1">
            <a:spLocks/>
          </p:cNvSpPr>
          <p:nvPr/>
        </p:nvSpPr>
        <p:spPr bwMode="auto">
          <a:xfrm>
            <a:off x="406213" y="1872784"/>
            <a:ext cx="6045574" cy="36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This section is designed to help motivate you to engage in what can be a very difficult, and even risky, endeavor — changing long-term, deep-seated communication habits. Why do this? </a:t>
            </a:r>
          </a:p>
          <a:p>
            <a:r>
              <a:rPr lang="en-US" altLang="en-US" sz="1412" dirty="0"/>
              <a:t>There are six main payoffs of effective communication: </a:t>
            </a:r>
          </a:p>
          <a:p>
            <a:r>
              <a:rPr lang="en-US" altLang="en-US" sz="1412" b="1" dirty="0"/>
              <a:t>1. Improved self-confidence.</a:t>
            </a:r>
            <a:br>
              <a:rPr lang="en-US" altLang="en-US" sz="1412" dirty="0"/>
            </a:br>
            <a:r>
              <a:rPr lang="en-US" altLang="en-US" sz="1412" dirty="0"/>
              <a:t>With practice, participants can gain a greater sense of competence dealing with difficult people, speaking to teams, asserting themselves and motivating people. </a:t>
            </a:r>
          </a:p>
          <a:p>
            <a:r>
              <a:rPr lang="en-US" altLang="en-US" sz="1412" b="1" dirty="0"/>
              <a:t>2. Improved work relationships.</a:t>
            </a:r>
            <a:br>
              <a:rPr lang="en-US" altLang="en-US" sz="1412" dirty="0"/>
            </a:br>
            <a:r>
              <a:rPr lang="en-US" altLang="en-US" sz="1412" dirty="0"/>
              <a:t>Trust and honesty bring people closer together. Clarity brings less frustration resulting in less conflict and more good will. </a:t>
            </a:r>
          </a:p>
          <a:p>
            <a:r>
              <a:rPr lang="en-US" altLang="en-US" sz="1412" b="1" dirty="0"/>
              <a:t>3. Less stress.</a:t>
            </a:r>
            <a:br>
              <a:rPr lang="en-US" altLang="en-US" sz="1412" dirty="0"/>
            </a:br>
            <a:r>
              <a:rPr lang="en-US" altLang="en-US" sz="1412" dirty="0"/>
              <a:t>Clarity from the start can help prevent problems and reduce stress. Soliciting creative ideas from teams disperses the workload more evenly. With energy, people feel more motivated, which may inspire higher morale. </a:t>
            </a:r>
          </a:p>
        </p:txBody>
      </p:sp>
    </p:spTree>
    <p:extLst>
      <p:ext uri="{BB962C8B-B14F-4D97-AF65-F5344CB8AC3E}">
        <p14:creationId xmlns:p14="http://schemas.microsoft.com/office/powerpoint/2010/main" val="288541096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1180" y="415637"/>
            <a:ext cx="6209828" cy="816557"/>
          </a:xfrm>
        </p:spPr>
        <p:txBody>
          <a:bodyPr/>
          <a:lstStyle/>
          <a:p>
            <a:r>
              <a:rPr lang="en-US" altLang="en-US"/>
              <a:t>Payoffs of Effective Communication</a:t>
            </a:r>
          </a:p>
        </p:txBody>
      </p:sp>
      <p:sp>
        <p:nvSpPr>
          <p:cNvPr id="15363" name="Text Placeholder 8"/>
          <p:cNvSpPr txBox="1">
            <a:spLocks/>
          </p:cNvSpPr>
          <p:nvPr/>
        </p:nvSpPr>
        <p:spPr bwMode="auto">
          <a:xfrm>
            <a:off x="406213" y="1872784"/>
            <a:ext cx="6045574" cy="5267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4. Greater acceptance.</a:t>
            </a:r>
            <a:br>
              <a:rPr lang="en-US" altLang="en-US" sz="1412" dirty="0"/>
            </a:br>
            <a:r>
              <a:rPr lang="en-US" altLang="en-US" sz="1412" dirty="0"/>
              <a:t>Practicing communication skills, especially assertiveness skills, leads to managing and expressing your emotions better. You may become more positive and optimistic. You may learn to own your mistakes or weaknesses non-defensively, without apology or embarrassment, while caring just as much about others as you do yourself. Learning about people through active listening can lead to a greater acceptance of others, thus, eventually allowing us to come to a greater acceptance of ourselves as well. </a:t>
            </a:r>
          </a:p>
          <a:p>
            <a:r>
              <a:rPr lang="en-US" altLang="en-US" sz="1412" b="1" dirty="0"/>
              <a:t>5. Improved work performance.</a:t>
            </a:r>
            <a:br>
              <a:rPr lang="en-US" altLang="en-US" sz="1412" dirty="0"/>
            </a:br>
            <a:r>
              <a:rPr lang="en-US" altLang="en-US" sz="1412" dirty="0"/>
              <a:t>If you’re giving balanced feedback both positive and corrective, your staff may better able to depersonalize critical feedback about work performance issues and more able to associate you with positive leadership qualities and skills. This can help build morale and motivation on the part of your employees, helping find greater energy for their work. </a:t>
            </a:r>
          </a:p>
          <a:p>
            <a:r>
              <a:rPr lang="en-US" altLang="en-US" sz="1412" dirty="0"/>
              <a:t>As a result of improved work performance on the part of your employees, you may see benefits for yourself such as better performance evaluations, a raise or bonus, a promotion, improved productivity, improved HR stats, lower employee turnover or tardiness, a reduction of absenteeism and reduced staff conflicts.</a:t>
            </a:r>
          </a:p>
          <a:p>
            <a:r>
              <a:rPr lang="en-US" altLang="en-US" sz="1412" b="1" dirty="0"/>
              <a:t>6. Better communication outside of work.</a:t>
            </a:r>
            <a:br>
              <a:rPr lang="en-US" altLang="en-US" sz="1412" dirty="0"/>
            </a:br>
            <a:r>
              <a:rPr lang="en-US" altLang="en-US" sz="1412" dirty="0"/>
              <a:t>You may find that learning new communication skills to use with your employees helps improve your ability to communicate with people outside of work, such as your family, spouses, children and friends.</a:t>
            </a:r>
          </a:p>
        </p:txBody>
      </p:sp>
    </p:spTree>
    <p:extLst>
      <p:ext uri="{BB962C8B-B14F-4D97-AF65-F5344CB8AC3E}">
        <p14:creationId xmlns:p14="http://schemas.microsoft.com/office/powerpoint/2010/main" val="49601082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81180" y="415637"/>
            <a:ext cx="6209828" cy="816557"/>
          </a:xfrm>
        </p:spPr>
        <p:txBody>
          <a:bodyPr/>
          <a:lstStyle/>
          <a:p>
            <a:r>
              <a:rPr lang="en-US" altLang="en-US"/>
              <a:t>Payoffs of Effective Communication</a:t>
            </a:r>
          </a:p>
        </p:txBody>
      </p:sp>
      <p:sp>
        <p:nvSpPr>
          <p:cNvPr id="16387" name="Text Placeholder 8"/>
          <p:cNvSpPr txBox="1">
            <a:spLocks/>
          </p:cNvSpPr>
          <p:nvPr/>
        </p:nvSpPr>
        <p:spPr bwMode="auto">
          <a:xfrm>
            <a:off x="2196914" y="1872783"/>
            <a:ext cx="4254874" cy="632852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79793" tIns="494429" rIns="179793" bIns="0"/>
          <a:lstStyle>
            <a:lvl1pPr marL="171450" indent="-1714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590"/>
              </a:spcAft>
              <a:buClr>
                <a:schemeClr val="accent1"/>
              </a:buClr>
              <a:buFont typeface="Arial" panose="020B0604020202020204" pitchFamily="34" charset="0"/>
              <a:buChar char="•"/>
            </a:pPr>
            <a:endParaRPr lang="en-US" altLang="en-US" sz="1412" dirty="0">
              <a:solidFill>
                <a:srgbClr val="646D72"/>
              </a:solidFill>
              <a:cs typeface="Times New Roman" pitchFamily="18" charset="0"/>
            </a:endParaRP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p:txBody>
      </p:sp>
      <p:sp>
        <p:nvSpPr>
          <p:cNvPr id="11" name="Rectangle 5"/>
          <p:cNvSpPr>
            <a:spLocks noChangeArrowheads="1"/>
          </p:cNvSpPr>
          <p:nvPr/>
        </p:nvSpPr>
        <p:spPr bwMode="auto">
          <a:xfrm>
            <a:off x="406213" y="1872784"/>
            <a:ext cx="1679575" cy="1554677"/>
          </a:xfrm>
          <a:prstGeom prst="rect">
            <a:avLst/>
          </a:prstGeom>
          <a:solidFill>
            <a:schemeClr val="accent4"/>
          </a:solidFill>
          <a:ln w="12700">
            <a:solidFill>
              <a:schemeClr val="bg2"/>
            </a:solidFill>
            <a:miter lim="800000"/>
            <a:headEnd/>
            <a:tailEnd/>
          </a:ln>
          <a:effectLst/>
        </p:spPr>
        <p:txBody>
          <a:bodyPr lIns="179793" tIns="0" rIns="0" bIns="0" anchor="ctr"/>
          <a:lstStyle/>
          <a:p>
            <a:pPr>
              <a:defRPr/>
            </a:pPr>
            <a:r>
              <a:rPr lang="en-US" sz="1412" b="1" kern="0" dirty="0">
                <a:solidFill>
                  <a:srgbClr val="FFFFFF"/>
                </a:solidFill>
                <a:latin typeface="Arial" panose="020B0604020202020204" pitchFamily="34" charset="0"/>
                <a:cs typeface="Arial" pitchFamily="34" charset="0"/>
              </a:rPr>
              <a:t>What are the payoffs that motivate you to become a better communicator?</a:t>
            </a:r>
          </a:p>
        </p:txBody>
      </p:sp>
    </p:spTree>
    <p:extLst>
      <p:ext uri="{BB962C8B-B14F-4D97-AF65-F5344CB8AC3E}">
        <p14:creationId xmlns:p14="http://schemas.microsoft.com/office/powerpoint/2010/main" val="63387928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81180" y="415637"/>
            <a:ext cx="6209828" cy="816557"/>
          </a:xfrm>
        </p:spPr>
        <p:txBody>
          <a:bodyPr/>
          <a:lstStyle/>
          <a:p>
            <a:r>
              <a:rPr lang="en-US" altLang="en-US" dirty="0"/>
              <a:t>Six Obstacles To</a:t>
            </a:r>
            <a:br>
              <a:rPr lang="en-US" dirty="0"/>
            </a:br>
            <a:r>
              <a:rPr lang="en-US" altLang="en-US" dirty="0"/>
              <a:t>Effective Communication</a:t>
            </a:r>
          </a:p>
        </p:txBody>
      </p:sp>
      <p:sp>
        <p:nvSpPr>
          <p:cNvPr id="18435" name="Text Placeholder 8"/>
          <p:cNvSpPr txBox="1">
            <a:spLocks/>
          </p:cNvSpPr>
          <p:nvPr/>
        </p:nvSpPr>
        <p:spPr bwMode="auto">
          <a:xfrm>
            <a:off x="406214" y="1630738"/>
            <a:ext cx="6045574" cy="64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There are primarily six obstacles to effective communication: </a:t>
            </a:r>
          </a:p>
          <a:p>
            <a:r>
              <a:rPr lang="en-US" altLang="en-US" sz="1412" b="1" dirty="0"/>
              <a:t>1. Incorrect assumptions.</a:t>
            </a:r>
          </a:p>
          <a:p>
            <a:r>
              <a:rPr lang="en-US" altLang="en-US" sz="1412" dirty="0"/>
              <a:t>My instructions are clear; then mistakes result.</a:t>
            </a:r>
          </a:p>
          <a:p>
            <a:r>
              <a:rPr lang="en-US" altLang="en-US" sz="1412" dirty="0"/>
              <a:t>I thoroughly know my staff.</a:t>
            </a:r>
          </a:p>
          <a:p>
            <a:pPr lvl="1"/>
            <a:r>
              <a:rPr lang="en-US" altLang="en-US" sz="1412" dirty="0"/>
              <a:t>I label them.</a:t>
            </a:r>
          </a:p>
          <a:p>
            <a:pPr lvl="1"/>
            <a:r>
              <a:rPr lang="en-US" altLang="en-US" sz="1412" dirty="0"/>
              <a:t>Possibly, I dismiss them.</a:t>
            </a:r>
          </a:p>
          <a:p>
            <a:pPr lvl="1"/>
            <a:r>
              <a:rPr lang="en-US" altLang="en-US" sz="1412" dirty="0"/>
              <a:t>I create a self-fulfilling prophecy around my negative assumptions.</a:t>
            </a:r>
          </a:p>
          <a:p>
            <a:r>
              <a:rPr lang="en-US" altLang="en-US" sz="1412" dirty="0"/>
              <a:t>Potential solutions:</a:t>
            </a:r>
          </a:p>
          <a:p>
            <a:pPr lvl="1"/>
            <a:r>
              <a:rPr lang="en-US" altLang="en-US" sz="1412" dirty="0"/>
              <a:t>Ask staff to repeat back your instructions because you want to ensure you were clear.</a:t>
            </a:r>
          </a:p>
          <a:p>
            <a:pPr lvl="1"/>
            <a:r>
              <a:rPr lang="en-US" altLang="en-US" sz="1412" dirty="0"/>
              <a:t>Be explicit in your instructions.</a:t>
            </a:r>
          </a:p>
          <a:p>
            <a:pPr lvl="1"/>
            <a:r>
              <a:rPr lang="en-US" altLang="en-US" sz="1412" dirty="0"/>
              <a:t>Listen to staff like a detective or journalist would — in an unbiased and interested way.</a:t>
            </a:r>
          </a:p>
          <a:p>
            <a:pPr lvl="1"/>
            <a:endParaRPr lang="en-US" altLang="en-US" sz="1412" dirty="0"/>
          </a:p>
          <a:p>
            <a:r>
              <a:rPr lang="en-US" altLang="en-US" sz="1412" b="1" dirty="0"/>
              <a:t>2. Fear of confrontation.</a:t>
            </a:r>
          </a:p>
          <a:p>
            <a:r>
              <a:rPr lang="en-US" altLang="en-US" sz="1412" dirty="0"/>
              <a:t>Fear of anger — yours, theirs</a:t>
            </a:r>
            <a:r>
              <a:rPr lang="en-US" altLang="en-US" sz="1412" dirty="0">
                <a:cs typeface="Arial"/>
              </a:rPr>
              <a:t>.</a:t>
            </a:r>
          </a:p>
          <a:p>
            <a:r>
              <a:rPr lang="en-US" altLang="en-US" sz="1412" dirty="0"/>
              <a:t>Fear of hurt feelings — yours, theirs</a:t>
            </a:r>
            <a:r>
              <a:rPr lang="en-US" altLang="en-US" sz="1412" dirty="0">
                <a:cs typeface="Arial"/>
              </a:rPr>
              <a:t>.</a:t>
            </a:r>
          </a:p>
          <a:p>
            <a:r>
              <a:rPr lang="en-US" altLang="en-US" sz="1412" dirty="0"/>
              <a:t>Concerns about defensiveness — theirs, yours</a:t>
            </a:r>
            <a:r>
              <a:rPr lang="en-US" altLang="en-US" sz="1412" dirty="0">
                <a:cs typeface="Arial"/>
              </a:rPr>
              <a:t>.</a:t>
            </a:r>
          </a:p>
          <a:p>
            <a:r>
              <a:rPr lang="en-US" altLang="en-US" sz="1412" dirty="0"/>
              <a:t>Potential solutions: </a:t>
            </a:r>
          </a:p>
          <a:p>
            <a:pPr lvl="1"/>
            <a:r>
              <a:rPr lang="en-US" altLang="en-US" sz="1412" dirty="0"/>
              <a:t>Use conversational scripts, or tone.</a:t>
            </a:r>
          </a:p>
          <a:p>
            <a:pPr lvl="1"/>
            <a:r>
              <a:rPr lang="en-US" altLang="en-US" sz="1412" dirty="0"/>
              <a:t>Practice privately, at leader-only meetings.</a:t>
            </a:r>
          </a:p>
          <a:p>
            <a:pPr lvl="1"/>
            <a:r>
              <a:rPr lang="en-US" altLang="en-US" sz="1412" dirty="0"/>
              <a:t>Get coaching.</a:t>
            </a:r>
          </a:p>
        </p:txBody>
      </p:sp>
    </p:spTree>
    <p:extLst>
      <p:ext uri="{BB962C8B-B14F-4D97-AF65-F5344CB8AC3E}">
        <p14:creationId xmlns:p14="http://schemas.microsoft.com/office/powerpoint/2010/main" val="103640454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81180" y="415637"/>
            <a:ext cx="6209828" cy="816557"/>
          </a:xfrm>
        </p:spPr>
        <p:txBody>
          <a:bodyPr/>
          <a:lstStyle/>
          <a:p>
            <a:r>
              <a:rPr lang="en-US" altLang="en-US" dirty="0"/>
              <a:t>Six Obstacles To </a:t>
            </a:r>
            <a:br>
              <a:rPr lang="en-US" dirty="0"/>
            </a:br>
            <a:r>
              <a:rPr lang="en-US" altLang="en-US" dirty="0"/>
              <a:t>Effective Communication</a:t>
            </a:r>
          </a:p>
        </p:txBody>
      </p:sp>
      <p:sp>
        <p:nvSpPr>
          <p:cNvPr id="20483" name="Text Placeholder 8"/>
          <p:cNvSpPr txBox="1">
            <a:spLocks/>
          </p:cNvSpPr>
          <p:nvPr/>
        </p:nvSpPr>
        <p:spPr bwMode="auto">
          <a:xfrm>
            <a:off x="406214" y="1872784"/>
            <a:ext cx="6045574" cy="5692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3. Leadership issues. </a:t>
            </a:r>
          </a:p>
          <a:p>
            <a:r>
              <a:rPr lang="en-US" altLang="en-US" sz="1412" dirty="0"/>
              <a:t>Speaking the truth could get me fired, put on probation or written up.</a:t>
            </a:r>
          </a:p>
          <a:p>
            <a:r>
              <a:rPr lang="en-US" altLang="en-US" sz="1412" dirty="0"/>
              <a:t>Corporate politics make it unsafe to communicate.</a:t>
            </a:r>
          </a:p>
          <a:p>
            <a:r>
              <a:rPr lang="en-US" altLang="en-US" sz="1412" dirty="0"/>
              <a:t>Risk of retaliation is too high.</a:t>
            </a:r>
          </a:p>
          <a:p>
            <a:r>
              <a:rPr lang="en-US" altLang="en-US" sz="1412" dirty="0"/>
              <a:t>Potential solutions:</a:t>
            </a:r>
          </a:p>
          <a:p>
            <a:pPr lvl="1"/>
            <a:r>
              <a:rPr lang="en-US" altLang="en-US" sz="1412" dirty="0"/>
              <a:t>Model leadership ethics and values to demonstrate you’re a safe and trustworthy authority figure. For example, don’t gossip, punish or publicly humiliate others. </a:t>
            </a:r>
          </a:p>
          <a:p>
            <a:pPr lvl="1"/>
            <a:r>
              <a:rPr lang="en-US" altLang="en-US" sz="1412" dirty="0"/>
              <a:t>Initiate asking for opinions and reward/thank your staff for expressing them, especially when different than yours.</a:t>
            </a:r>
          </a:p>
          <a:p>
            <a:pPr lvl="1"/>
            <a:endParaRPr lang="en-US" altLang="en-US" sz="1412" dirty="0"/>
          </a:p>
          <a:p>
            <a:r>
              <a:rPr lang="en-US" altLang="en-US" sz="1412" b="1" dirty="0"/>
              <a:t>4. Unmanaged stress. </a:t>
            </a:r>
          </a:p>
          <a:p>
            <a:r>
              <a:rPr lang="en-US" altLang="en-US" sz="1412" dirty="0"/>
              <a:t>Feeling too overwhelmed to listen or stop</a:t>
            </a:r>
            <a:r>
              <a:rPr lang="en-US" altLang="en-US" sz="1412" dirty="0">
                <a:cs typeface="Arial"/>
              </a:rPr>
              <a:t>.</a:t>
            </a:r>
          </a:p>
          <a:p>
            <a:r>
              <a:rPr lang="en-US" altLang="en-US" sz="1412" dirty="0"/>
              <a:t>Being distracted, unable to concentrate</a:t>
            </a:r>
            <a:r>
              <a:rPr lang="en-US" altLang="en-US" sz="1412" dirty="0">
                <a:cs typeface="Arial"/>
              </a:rPr>
              <a:t>.</a:t>
            </a:r>
          </a:p>
          <a:p>
            <a:r>
              <a:rPr lang="en-US" altLang="en-US" sz="1412" dirty="0"/>
              <a:t>Feeling short, curt, annoyed, frustrated with staff</a:t>
            </a:r>
            <a:r>
              <a:rPr lang="en-US" altLang="en-US" sz="1412" dirty="0">
                <a:cs typeface="Arial"/>
              </a:rPr>
              <a:t>.</a:t>
            </a:r>
          </a:p>
          <a:p>
            <a:r>
              <a:rPr lang="en-US" altLang="en-US" sz="1412" dirty="0"/>
              <a:t>Potential solutions:</a:t>
            </a:r>
          </a:p>
          <a:p>
            <a:pPr lvl="1"/>
            <a:r>
              <a:rPr lang="en-US" altLang="en-US" sz="1412" dirty="0"/>
              <a:t>Take deep breaths before getting ready to listen or converse with staff.</a:t>
            </a:r>
          </a:p>
          <a:p>
            <a:pPr lvl="1"/>
            <a:r>
              <a:rPr lang="en-US" altLang="en-US" sz="1412" dirty="0"/>
              <a:t>Do stretching exercises around your work station before a meeting.</a:t>
            </a:r>
          </a:p>
          <a:p>
            <a:pPr lvl="1"/>
            <a:r>
              <a:rPr lang="en-US" altLang="en-US" sz="1412" dirty="0"/>
              <a:t>Go for walks outside for fresh air, mental clarity and a change of scenery.</a:t>
            </a:r>
          </a:p>
        </p:txBody>
      </p:sp>
    </p:spTree>
    <p:extLst>
      <p:ext uri="{BB962C8B-B14F-4D97-AF65-F5344CB8AC3E}">
        <p14:creationId xmlns:p14="http://schemas.microsoft.com/office/powerpoint/2010/main" val="197855990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090222-0A62-4762-945E-953DA88FDAB2}">
  <ds:schemaRefs>
    <ds:schemaRef ds:uri="http://schemas.microsoft.com/sharepoint/v3/contenttype/forms"/>
  </ds:schemaRefs>
</ds:datastoreItem>
</file>

<file path=customXml/itemProps2.xml><?xml version="1.0" encoding="utf-8"?>
<ds:datastoreItem xmlns:ds="http://schemas.openxmlformats.org/officeDocument/2006/customXml" ds:itemID="{5935783F-2DEF-43F1-8F6B-C2626B7808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A1147B-DD94-46EE-AFD9-FCE38F0B693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17436</TotalTime>
  <Words>3496</Words>
  <Application>Microsoft Office PowerPoint</Application>
  <PresentationFormat>On-screen Show (4:3)</PresentationFormat>
  <Paragraphs>395</Paragraphs>
  <Slides>30</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Georgia</vt:lpstr>
      <vt:lpstr>System Font Regular</vt:lpstr>
      <vt:lpstr>Times New Roman</vt:lpstr>
      <vt:lpstr>Master Theme</vt:lpstr>
      <vt:lpstr>How To Improve Communication Skills</vt:lpstr>
      <vt:lpstr>The Program</vt:lpstr>
      <vt:lpstr>Learning Points</vt:lpstr>
      <vt:lpstr>My Scenario</vt:lpstr>
      <vt:lpstr>Payoffs of Effective Communication</vt:lpstr>
      <vt:lpstr>Payoffs of Effective Communication</vt:lpstr>
      <vt:lpstr>Payoffs of Effective Communication</vt:lpstr>
      <vt:lpstr>Six Obstacles To Effective Communication</vt:lpstr>
      <vt:lpstr>Six Obstacles To  Effective Communication</vt:lpstr>
      <vt:lpstr>Six Obstacles To Effective Communication</vt:lpstr>
      <vt:lpstr>Six Obstacles To Effective Communication</vt:lpstr>
      <vt:lpstr>Six Obstacles To Effective Communication</vt:lpstr>
      <vt:lpstr>Six Obstacles To Effective Communication</vt:lpstr>
      <vt:lpstr>Communication Rights  and Responsibilities</vt:lpstr>
      <vt:lpstr>Four Basic  Communication Styles</vt:lpstr>
      <vt:lpstr>Four Basic Communication Styles</vt:lpstr>
      <vt:lpstr>Four Basic Communication Styles </vt:lpstr>
      <vt:lpstr>Four Basic Communication Styles</vt:lpstr>
      <vt:lpstr>Four Basic  Communication Styles</vt:lpstr>
      <vt:lpstr>Four Basic  Communication Styles</vt:lpstr>
      <vt:lpstr>Four Basic Communication Styles</vt:lpstr>
      <vt:lpstr>Four Basic Communication Styles</vt:lpstr>
      <vt:lpstr>Methods of Communication</vt:lpstr>
      <vt:lpstr>Methods of Communication </vt:lpstr>
      <vt:lpstr>Active Listening</vt:lpstr>
      <vt:lpstr>Active Listening</vt:lpstr>
      <vt:lpstr>Communication Techniques  for Problem-solving</vt:lpstr>
      <vt:lpstr>Make Your Action Plan</vt:lpstr>
      <vt:lpstr>About Professional Support</vt:lpstr>
      <vt:lpstr>Appendix A: Detailed Style Descriptions</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HowtoImproveCommSkillsSup_</dc:title>
  <dc:creator>Jessica Strange</dc:creator>
  <cp:lastModifiedBy>Jessica Strange</cp:lastModifiedBy>
  <cp:revision>385</cp:revision>
  <cp:lastPrinted>2018-11-13T01:41:57Z</cp:lastPrinted>
  <dcterms:created xsi:type="dcterms:W3CDTF">2010-06-15T23:09:07Z</dcterms:created>
  <dcterms:modified xsi:type="dcterms:W3CDTF">2024-04-11T20:41:12Z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103700</vt:r8>
  </property>
</Properties>
</file>