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396" r:id="rId4"/>
  </p:sldMasterIdLst>
  <p:notesMasterIdLst>
    <p:notesMasterId r:id="rId30"/>
  </p:notesMasterIdLst>
  <p:handoutMasterIdLst>
    <p:handoutMasterId r:id="rId31"/>
  </p:handoutMasterIdLst>
  <p:sldIdLst>
    <p:sldId id="280" r:id="rId5"/>
    <p:sldId id="284" r:id="rId6"/>
    <p:sldId id="286" r:id="rId7"/>
    <p:sldId id="288" r:id="rId8"/>
    <p:sldId id="290" r:id="rId9"/>
    <p:sldId id="294" r:id="rId10"/>
    <p:sldId id="296" r:id="rId11"/>
    <p:sldId id="297" r:id="rId12"/>
    <p:sldId id="298" r:id="rId13"/>
    <p:sldId id="300" r:id="rId14"/>
    <p:sldId id="302" r:id="rId15"/>
    <p:sldId id="304" r:id="rId16"/>
    <p:sldId id="303" r:id="rId17"/>
    <p:sldId id="305" r:id="rId18"/>
    <p:sldId id="308" r:id="rId19"/>
    <p:sldId id="309" r:id="rId20"/>
    <p:sldId id="310" r:id="rId21"/>
    <p:sldId id="307" r:id="rId22"/>
    <p:sldId id="312" r:id="rId23"/>
    <p:sldId id="313" r:id="rId24"/>
    <p:sldId id="314" r:id="rId25"/>
    <p:sldId id="315" r:id="rId26"/>
    <p:sldId id="316" r:id="rId27"/>
    <p:sldId id="317" r:id="rId28"/>
    <p:sldId id="318" r:id="rId29"/>
  </p:sldIdLst>
  <p:sldSz cx="6858000" cy="9144000" type="screen4x3"/>
  <p:notesSz cx="7010400" cy="9296400"/>
  <p:defaultTextStyle>
    <a:defPPr>
      <a:defRPr lang="en-US"/>
    </a:defPPr>
    <a:lvl1pPr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1pPr>
    <a:lvl2pPr marL="4572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2pPr>
    <a:lvl3pPr marL="9144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3pPr>
    <a:lvl4pPr marL="13716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4pPr>
    <a:lvl5pPr marL="18288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5pPr>
    <a:lvl6pPr marL="2286000" algn="l" defTabSz="914400" rtl="0" eaLnBrk="1" latinLnBrk="0" hangingPunct="1">
      <a:defRPr sz="2200" kern="1200">
        <a:solidFill>
          <a:srgbClr val="646D72"/>
        </a:solidFill>
        <a:latin typeface="Arial" charset="0"/>
        <a:ea typeface="ＭＳ Ｐゴシック" pitchFamily="34" charset="-128"/>
        <a:cs typeface="+mn-cs"/>
      </a:defRPr>
    </a:lvl6pPr>
    <a:lvl7pPr marL="2743200" algn="l" defTabSz="914400" rtl="0" eaLnBrk="1" latinLnBrk="0" hangingPunct="1">
      <a:defRPr sz="2200" kern="1200">
        <a:solidFill>
          <a:srgbClr val="646D72"/>
        </a:solidFill>
        <a:latin typeface="Arial" charset="0"/>
        <a:ea typeface="ＭＳ Ｐゴシック" pitchFamily="34" charset="-128"/>
        <a:cs typeface="+mn-cs"/>
      </a:defRPr>
    </a:lvl7pPr>
    <a:lvl8pPr marL="3200400" algn="l" defTabSz="914400" rtl="0" eaLnBrk="1" latinLnBrk="0" hangingPunct="1">
      <a:defRPr sz="2200" kern="1200">
        <a:solidFill>
          <a:srgbClr val="646D72"/>
        </a:solidFill>
        <a:latin typeface="Arial" charset="0"/>
        <a:ea typeface="ＭＳ Ｐゴシック" pitchFamily="34" charset="-128"/>
        <a:cs typeface="+mn-cs"/>
      </a:defRPr>
    </a:lvl8pPr>
    <a:lvl9pPr marL="3657600" algn="l" defTabSz="914400" rtl="0" eaLnBrk="1" latinLnBrk="0" hangingPunct="1">
      <a:defRPr sz="2200" kern="1200">
        <a:solidFill>
          <a:srgbClr val="646D72"/>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upp, William" initials="H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E4F3C8-0694-534E-B649-19DC765A8DB5}" v="8" dt="2020-11-01T19:03:31.9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48" autoAdjust="0"/>
    <p:restoredTop sz="94730"/>
  </p:normalViewPr>
  <p:slideViewPr>
    <p:cSldViewPr snapToGrid="0" showGuides="1">
      <p:cViewPr varScale="1">
        <p:scale>
          <a:sx n="81" d="100"/>
          <a:sy n="81" d="100"/>
        </p:scale>
        <p:origin x="3666" y="108"/>
      </p:cViewPr>
      <p:guideLst>
        <p:guide orient="horz" pos="2880"/>
        <p:guide pos="2160"/>
      </p:guideLst>
    </p:cSldViewPr>
  </p:slideViewPr>
  <p:notesTextViewPr>
    <p:cViewPr>
      <p:scale>
        <a:sx n="100" d="100"/>
        <a:sy n="100" d="100"/>
      </p:scale>
      <p:origin x="0" y="0"/>
    </p:cViewPr>
  </p:notesTextViewPr>
  <p:sorterViewPr>
    <p:cViewPr>
      <p:scale>
        <a:sx n="34" d="100"/>
        <a:sy n="34" d="100"/>
      </p:scale>
      <p:origin x="0" y="0"/>
    </p:cViewPr>
  </p:sorterViewPr>
  <p:notesViewPr>
    <p:cSldViewPr snapToGrid="0"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2" tIns="46586" rIns="93172" bIns="46586" numCol="1" anchor="t" anchorCtr="0" compatLnSpc="1">
            <a:prstTxWarp prst="textNoShape">
              <a:avLst/>
            </a:prstTxWarp>
          </a:bodyPr>
          <a:lstStyle>
            <a:lvl1pPr algn="l" defTabSz="465178"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sz="quarter" idx="1"/>
          </p:nvPr>
        </p:nvSpPr>
        <p:spPr bwMode="auto">
          <a:xfrm>
            <a:off x="3970338" y="0"/>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2" tIns="46586" rIns="93172" bIns="46586" numCol="1" anchor="t" anchorCtr="0" compatLnSpc="1">
            <a:prstTxWarp prst="textNoShape">
              <a:avLst/>
            </a:prstTxWarp>
          </a:bodyPr>
          <a:lstStyle>
            <a:lvl1pPr algn="r" defTabSz="465178" eaLnBrk="1" hangingPunct="1">
              <a:defRPr sz="1300">
                <a:solidFill>
                  <a:schemeClr val="tx1"/>
                </a:solidFill>
                <a:latin typeface="Arial" pitchFamily="34" charset="0"/>
              </a:defRPr>
            </a:lvl1pPr>
          </a:lstStyle>
          <a:p>
            <a:pPr>
              <a:defRPr/>
            </a:pPr>
            <a:fld id="{3AC52656-7441-4582-92FE-958BF4C6F864}" type="datetime1">
              <a:rPr lang="en-US" altLang="en-US"/>
              <a:pPr>
                <a:defRPr/>
              </a:pPr>
              <a:t>4/9/2024</a:t>
            </a:fld>
            <a:endParaRPr lang="en-US" altLang="en-US" dirty="0"/>
          </a:p>
        </p:txBody>
      </p:sp>
      <p:sp>
        <p:nvSpPr>
          <p:cNvPr id="4" name="Footer Placeholder 3"/>
          <p:cNvSpPr>
            <a:spLocks noGrp="1"/>
          </p:cNvSpPr>
          <p:nvPr>
            <p:ph type="ftr" sz="quarter" idx="2"/>
          </p:nvPr>
        </p:nvSpPr>
        <p:spPr bwMode="auto">
          <a:xfrm>
            <a:off x="0"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2" tIns="46586" rIns="93172" bIns="46586" numCol="1" anchor="b" anchorCtr="0" compatLnSpc="1">
            <a:prstTxWarp prst="textNoShape">
              <a:avLst/>
            </a:prstTxWarp>
          </a:bodyPr>
          <a:lstStyle>
            <a:lvl1pPr algn="l" defTabSz="465178" eaLnBrk="1" hangingPunct="1">
              <a:defRPr sz="1300">
                <a:solidFill>
                  <a:schemeClr val="tx1"/>
                </a:solidFill>
                <a:latin typeface="Arial" pitchFamily="34" charset="0"/>
              </a:defRPr>
            </a:lvl1pPr>
          </a:lstStyle>
          <a:p>
            <a:pPr>
              <a:defRPr/>
            </a:pPr>
            <a:endParaRPr lang="en-US" altLang="en-US"/>
          </a:p>
        </p:txBody>
      </p:sp>
      <p:sp>
        <p:nvSpPr>
          <p:cNvPr id="5" name="Slide Number Placeholder 4"/>
          <p:cNvSpPr>
            <a:spLocks noGrp="1"/>
          </p:cNvSpPr>
          <p:nvPr>
            <p:ph type="sldNum" sz="quarter" idx="3"/>
          </p:nvPr>
        </p:nvSpPr>
        <p:spPr bwMode="auto">
          <a:xfrm>
            <a:off x="3970338"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2" tIns="46586" rIns="93172" bIns="46586" numCol="1" anchor="b" anchorCtr="0" compatLnSpc="1">
            <a:prstTxWarp prst="textNoShape">
              <a:avLst/>
            </a:prstTxWarp>
          </a:bodyPr>
          <a:lstStyle>
            <a:lvl1pPr algn="r" defTabSz="465138" eaLnBrk="1" hangingPunct="1">
              <a:defRPr sz="1300">
                <a:solidFill>
                  <a:schemeClr val="tx1"/>
                </a:solidFill>
              </a:defRPr>
            </a:lvl1pPr>
          </a:lstStyle>
          <a:p>
            <a:pPr>
              <a:defRPr/>
            </a:pPr>
            <a:fld id="{D3EC665C-B191-4D47-B2B4-FD19CD00D0CD}" type="slidenum">
              <a:rPr lang="en-US" altLang="en-US"/>
              <a:pPr>
                <a:defRPr/>
              </a:pPr>
              <a:t>‹#›</a:t>
            </a:fld>
            <a:endParaRPr lang="en-US" altLang="en-US"/>
          </a:p>
        </p:txBody>
      </p:sp>
    </p:spTree>
    <p:extLst>
      <p:ext uri="{BB962C8B-B14F-4D97-AF65-F5344CB8AC3E}">
        <p14:creationId xmlns:p14="http://schemas.microsoft.com/office/powerpoint/2010/main" val="28601014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2" tIns="46586" rIns="93172" bIns="46586" numCol="1" anchor="t" anchorCtr="0" compatLnSpc="1">
            <a:prstTxWarp prst="textNoShape">
              <a:avLst/>
            </a:prstTxWarp>
          </a:bodyPr>
          <a:lstStyle>
            <a:lvl1pPr algn="l" defTabSz="465178"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idx="1"/>
          </p:nvPr>
        </p:nvSpPr>
        <p:spPr bwMode="auto">
          <a:xfrm>
            <a:off x="3970338" y="0"/>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2" tIns="46586" rIns="93172" bIns="46586" numCol="1" anchor="t" anchorCtr="0" compatLnSpc="1">
            <a:prstTxWarp prst="textNoShape">
              <a:avLst/>
            </a:prstTxWarp>
          </a:bodyPr>
          <a:lstStyle>
            <a:lvl1pPr algn="r" defTabSz="465178" eaLnBrk="1" hangingPunct="1">
              <a:defRPr sz="1300">
                <a:solidFill>
                  <a:schemeClr val="tx1"/>
                </a:solidFill>
                <a:latin typeface="Arial" pitchFamily="34" charset="0"/>
              </a:defRPr>
            </a:lvl1pPr>
          </a:lstStyle>
          <a:p>
            <a:pPr>
              <a:defRPr/>
            </a:pPr>
            <a:fld id="{8771C521-420D-440B-AAF6-A577DF53A8D2}" type="datetime1">
              <a:rPr lang="en-US" altLang="en-US"/>
              <a:pPr>
                <a:defRPr/>
              </a:pPr>
              <a:t>4/9/2024</a:t>
            </a:fld>
            <a:endParaRPr lang="en-US" altLang="en-US" dirty="0"/>
          </a:p>
        </p:txBody>
      </p:sp>
      <p:sp>
        <p:nvSpPr>
          <p:cNvPr id="45060" name="Slide Image Placeholder 3"/>
          <p:cNvSpPr>
            <a:spLocks noGrp="1" noRot="1" noChangeAspect="1"/>
          </p:cNvSpPr>
          <p:nvPr>
            <p:ph type="sldImg" idx="2"/>
          </p:nvPr>
        </p:nvSpPr>
        <p:spPr bwMode="auto">
          <a:xfrm>
            <a:off x="2198688" y="698500"/>
            <a:ext cx="2613025" cy="34861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a:spLocks noGrp="1"/>
          </p:cNvSpPr>
          <p:nvPr>
            <p:ph type="body" sz="quarter" idx="3"/>
          </p:nvPr>
        </p:nvSpPr>
        <p:spPr bwMode="auto">
          <a:xfrm>
            <a:off x="701675" y="4416425"/>
            <a:ext cx="5607050"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2" tIns="46586" rIns="93172" bIns="4658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Footer Placeholder 5"/>
          <p:cNvSpPr>
            <a:spLocks noGrp="1"/>
          </p:cNvSpPr>
          <p:nvPr>
            <p:ph type="ftr" sz="quarter" idx="4"/>
          </p:nvPr>
        </p:nvSpPr>
        <p:spPr bwMode="auto">
          <a:xfrm>
            <a:off x="0"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2" tIns="46586" rIns="93172" bIns="46586" numCol="1" anchor="b" anchorCtr="0" compatLnSpc="1">
            <a:prstTxWarp prst="textNoShape">
              <a:avLst/>
            </a:prstTxWarp>
          </a:bodyPr>
          <a:lstStyle>
            <a:lvl1pPr algn="l" defTabSz="465178" eaLnBrk="1" hangingPunct="1">
              <a:defRPr sz="1300">
                <a:solidFill>
                  <a:schemeClr val="tx1"/>
                </a:solidFill>
                <a:latin typeface="Arial" pitchFamily="34" charset="0"/>
              </a:defRPr>
            </a:lvl1pPr>
          </a:lstStyle>
          <a:p>
            <a:pPr>
              <a:defRPr/>
            </a:pPr>
            <a:endParaRPr lang="en-US" altLang="en-US"/>
          </a:p>
        </p:txBody>
      </p:sp>
      <p:sp>
        <p:nvSpPr>
          <p:cNvPr id="7" name="Slide Number Placeholder 6"/>
          <p:cNvSpPr>
            <a:spLocks noGrp="1"/>
          </p:cNvSpPr>
          <p:nvPr>
            <p:ph type="sldNum" sz="quarter" idx="5"/>
          </p:nvPr>
        </p:nvSpPr>
        <p:spPr bwMode="auto">
          <a:xfrm>
            <a:off x="3970338"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2" tIns="46586" rIns="93172" bIns="46586" numCol="1" anchor="b" anchorCtr="0" compatLnSpc="1">
            <a:prstTxWarp prst="textNoShape">
              <a:avLst/>
            </a:prstTxWarp>
          </a:bodyPr>
          <a:lstStyle>
            <a:lvl1pPr algn="r" defTabSz="465138" eaLnBrk="1" hangingPunct="1">
              <a:defRPr sz="1300">
                <a:solidFill>
                  <a:schemeClr val="tx1"/>
                </a:solidFill>
              </a:defRPr>
            </a:lvl1pPr>
          </a:lstStyle>
          <a:p>
            <a:pPr>
              <a:defRPr/>
            </a:pPr>
            <a:fld id="{39EAD673-3147-4383-BE22-882181B9E976}" type="slidenum">
              <a:rPr lang="en-US" altLang="en-US"/>
              <a:pPr>
                <a:defRPr/>
              </a:pPr>
              <a:t>‹#›</a:t>
            </a:fld>
            <a:endParaRPr lang="en-US" altLang="en-US"/>
          </a:p>
        </p:txBody>
      </p:sp>
    </p:spTree>
    <p:extLst>
      <p:ext uri="{BB962C8B-B14F-4D97-AF65-F5344CB8AC3E}">
        <p14:creationId xmlns:p14="http://schemas.microsoft.com/office/powerpoint/2010/main" val="172283724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8132"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5C0F2C6E-2820-45D6-9571-A92784F4C52B}" type="slidenum">
              <a:rPr lang="en-US" altLang="en-US" sz="1300" smtClean="0"/>
              <a:pPr>
                <a:spcBef>
                  <a:spcPct val="0"/>
                </a:spcBef>
              </a:pPr>
              <a:t>2</a:t>
            </a:fld>
            <a:endParaRPr lang="en-US" altLang="en-US" sz="1300"/>
          </a:p>
        </p:txBody>
      </p:sp>
    </p:spTree>
    <p:extLst>
      <p:ext uri="{BB962C8B-B14F-4D97-AF65-F5344CB8AC3E}">
        <p14:creationId xmlns:p14="http://schemas.microsoft.com/office/powerpoint/2010/main" val="16497134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6564"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6C71B0B3-2B03-4DB5-9C81-C125717C3830}" type="slidenum">
              <a:rPr lang="en-US" altLang="en-US" sz="1300" smtClean="0"/>
              <a:pPr>
                <a:spcBef>
                  <a:spcPct val="0"/>
                </a:spcBef>
              </a:pPr>
              <a:t>11</a:t>
            </a:fld>
            <a:endParaRPr lang="en-US" altLang="en-US" sz="1300"/>
          </a:p>
        </p:txBody>
      </p:sp>
    </p:spTree>
    <p:extLst>
      <p:ext uri="{BB962C8B-B14F-4D97-AF65-F5344CB8AC3E}">
        <p14:creationId xmlns:p14="http://schemas.microsoft.com/office/powerpoint/2010/main" val="2899838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8612"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6041FCF6-D10C-4A76-9FC7-5AD59FA58DF2}" type="slidenum">
              <a:rPr lang="en-US" altLang="en-US" sz="1300" smtClean="0"/>
              <a:pPr>
                <a:spcBef>
                  <a:spcPct val="0"/>
                </a:spcBef>
              </a:pPr>
              <a:t>12</a:t>
            </a:fld>
            <a:endParaRPr lang="en-US" altLang="en-US" sz="1300"/>
          </a:p>
        </p:txBody>
      </p:sp>
    </p:spTree>
    <p:extLst>
      <p:ext uri="{BB962C8B-B14F-4D97-AF65-F5344CB8AC3E}">
        <p14:creationId xmlns:p14="http://schemas.microsoft.com/office/powerpoint/2010/main" val="2601766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noChangeArrowheads="1"/>
          </p:cNvSpPr>
          <p:nvPr>
            <p:ph type="body" idx="1"/>
          </p:nvPr>
        </p:nvSpPr>
        <p:spPr>
          <a:noFill/>
        </p:spPr>
        <p:txBody>
          <a:bodyPr/>
          <a:lstStyle/>
          <a:p>
            <a:endParaRPr lang="en-US" altLang="en-US" dirty="0">
              <a:latin typeface="Arial" charset="0"/>
              <a:ea typeface="ＭＳ Ｐゴシック" pitchFamily="34" charset="-128"/>
            </a:endParaRPr>
          </a:p>
        </p:txBody>
      </p:sp>
      <p:sp>
        <p:nvSpPr>
          <p:cNvPr id="67588"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8E363F78-2C07-4B60-8B3E-C266DD0D070B}" type="slidenum">
              <a:rPr lang="en-US" altLang="en-US" sz="1300" smtClean="0"/>
              <a:pPr>
                <a:spcBef>
                  <a:spcPct val="0"/>
                </a:spcBef>
              </a:pPr>
              <a:t>13</a:t>
            </a:fld>
            <a:endParaRPr lang="en-US" altLang="en-US" sz="1300"/>
          </a:p>
        </p:txBody>
      </p:sp>
    </p:spTree>
    <p:extLst>
      <p:ext uri="{BB962C8B-B14F-4D97-AF65-F5344CB8AC3E}">
        <p14:creationId xmlns:p14="http://schemas.microsoft.com/office/powerpoint/2010/main" val="30132162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9636"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B4220B42-54FC-4F4A-ACD6-3895EA2B5A26}" type="slidenum">
              <a:rPr lang="en-US" altLang="en-US" sz="1300" smtClean="0"/>
              <a:pPr>
                <a:spcBef>
                  <a:spcPct val="0"/>
                </a:spcBef>
              </a:pPr>
              <a:t>14</a:t>
            </a:fld>
            <a:endParaRPr lang="en-US" altLang="en-US" sz="1300"/>
          </a:p>
        </p:txBody>
      </p:sp>
    </p:spTree>
    <p:extLst>
      <p:ext uri="{BB962C8B-B14F-4D97-AF65-F5344CB8AC3E}">
        <p14:creationId xmlns:p14="http://schemas.microsoft.com/office/powerpoint/2010/main" val="4190630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2708"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FFA85789-0694-4508-97EE-580DFB2CB418}" type="slidenum">
              <a:rPr lang="en-US" altLang="en-US" sz="1300" smtClean="0"/>
              <a:pPr>
                <a:spcBef>
                  <a:spcPct val="0"/>
                </a:spcBef>
              </a:pPr>
              <a:t>15</a:t>
            </a:fld>
            <a:endParaRPr lang="en-US" altLang="en-US" sz="1300"/>
          </a:p>
        </p:txBody>
      </p:sp>
    </p:spTree>
    <p:extLst>
      <p:ext uri="{BB962C8B-B14F-4D97-AF65-F5344CB8AC3E}">
        <p14:creationId xmlns:p14="http://schemas.microsoft.com/office/powerpoint/2010/main" val="20597732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73732"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06400F9C-979C-4A26-9655-B8D87B41B83D}" type="slidenum">
              <a:rPr lang="en-US" altLang="en-US" sz="1300" smtClean="0"/>
              <a:pPr>
                <a:spcBef>
                  <a:spcPct val="0"/>
                </a:spcBef>
              </a:pPr>
              <a:t>16</a:t>
            </a:fld>
            <a:endParaRPr lang="en-US" altLang="en-US" sz="1300"/>
          </a:p>
        </p:txBody>
      </p:sp>
    </p:spTree>
    <p:extLst>
      <p:ext uri="{BB962C8B-B14F-4D97-AF65-F5344CB8AC3E}">
        <p14:creationId xmlns:p14="http://schemas.microsoft.com/office/powerpoint/2010/main" val="3442438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18</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778877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5780"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CEF638AC-A599-4DC9-9F3B-60079237AF58}" type="slidenum">
              <a:rPr lang="en-US" altLang="en-US" sz="1300" smtClean="0"/>
              <a:pPr>
                <a:spcBef>
                  <a:spcPct val="0"/>
                </a:spcBef>
              </a:pPr>
              <a:t>19</a:t>
            </a:fld>
            <a:endParaRPr lang="en-US" altLang="en-US" sz="1300"/>
          </a:p>
        </p:txBody>
      </p:sp>
    </p:spTree>
    <p:extLst>
      <p:ext uri="{BB962C8B-B14F-4D97-AF65-F5344CB8AC3E}">
        <p14:creationId xmlns:p14="http://schemas.microsoft.com/office/powerpoint/2010/main" val="10096363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6804"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0DF305B3-CFD8-4C02-9092-10DB2F64A8A4}" type="slidenum">
              <a:rPr lang="en-US" altLang="en-US" sz="1300" smtClean="0"/>
              <a:pPr>
                <a:spcBef>
                  <a:spcPct val="0"/>
                </a:spcBef>
              </a:pPr>
              <a:t>20</a:t>
            </a:fld>
            <a:endParaRPr lang="en-US" altLang="en-US" sz="1300"/>
          </a:p>
        </p:txBody>
      </p:sp>
    </p:spTree>
    <p:extLst>
      <p:ext uri="{BB962C8B-B14F-4D97-AF65-F5344CB8AC3E}">
        <p14:creationId xmlns:p14="http://schemas.microsoft.com/office/powerpoint/2010/main" val="536439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7828"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CAC549D1-16A8-407A-9C0E-23D8F377D1FD}" type="slidenum">
              <a:rPr lang="en-US" altLang="en-US" sz="1300" smtClean="0"/>
              <a:pPr>
                <a:spcBef>
                  <a:spcPct val="0"/>
                </a:spcBef>
              </a:pPr>
              <a:t>21</a:t>
            </a:fld>
            <a:endParaRPr lang="en-US" altLang="en-US" sz="1300"/>
          </a:p>
        </p:txBody>
      </p:sp>
    </p:spTree>
    <p:extLst>
      <p:ext uri="{BB962C8B-B14F-4D97-AF65-F5344CB8AC3E}">
        <p14:creationId xmlns:p14="http://schemas.microsoft.com/office/powerpoint/2010/main" val="1815074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0180"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D277A0D9-9DF2-484D-A7D1-D4742035AC6E}" type="slidenum">
              <a:rPr lang="en-US" altLang="en-US" sz="1300" smtClean="0"/>
              <a:pPr>
                <a:spcBef>
                  <a:spcPct val="0"/>
                </a:spcBef>
              </a:pPr>
              <a:t>3</a:t>
            </a:fld>
            <a:endParaRPr lang="en-US" altLang="en-US" sz="1300"/>
          </a:p>
        </p:txBody>
      </p:sp>
    </p:spTree>
    <p:extLst>
      <p:ext uri="{BB962C8B-B14F-4D97-AF65-F5344CB8AC3E}">
        <p14:creationId xmlns:p14="http://schemas.microsoft.com/office/powerpoint/2010/main" val="22971973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8852"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6FB00D8F-0D1B-4065-9DF2-688E7C9A4539}" type="slidenum">
              <a:rPr lang="en-US" altLang="en-US" sz="1300" smtClean="0"/>
              <a:pPr>
                <a:spcBef>
                  <a:spcPct val="0"/>
                </a:spcBef>
              </a:pPr>
              <a:t>22</a:t>
            </a:fld>
            <a:endParaRPr lang="en-US" altLang="en-US" sz="1300"/>
          </a:p>
        </p:txBody>
      </p:sp>
    </p:spTree>
    <p:extLst>
      <p:ext uri="{BB962C8B-B14F-4D97-AF65-F5344CB8AC3E}">
        <p14:creationId xmlns:p14="http://schemas.microsoft.com/office/powerpoint/2010/main" val="26193926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9876"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F8074B29-ACBC-422A-99AD-393F4E42CB4D}" type="slidenum">
              <a:rPr lang="en-US" altLang="en-US" sz="1300" smtClean="0"/>
              <a:pPr>
                <a:spcBef>
                  <a:spcPct val="0"/>
                </a:spcBef>
              </a:pPr>
              <a:t>23</a:t>
            </a:fld>
            <a:endParaRPr lang="en-US" altLang="en-US" sz="1300"/>
          </a:p>
        </p:txBody>
      </p:sp>
    </p:spTree>
    <p:extLst>
      <p:ext uri="{BB962C8B-B14F-4D97-AF65-F5344CB8AC3E}">
        <p14:creationId xmlns:p14="http://schemas.microsoft.com/office/powerpoint/2010/main" val="24733154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0900"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A13F8631-8048-461E-B2C7-719D4B0D19C9}" type="slidenum">
              <a:rPr lang="en-US" altLang="en-US" sz="1300" smtClean="0"/>
              <a:pPr>
                <a:spcBef>
                  <a:spcPct val="0"/>
                </a:spcBef>
              </a:pPr>
              <a:t>24</a:t>
            </a:fld>
            <a:endParaRPr lang="en-US" altLang="en-US" sz="1300"/>
          </a:p>
        </p:txBody>
      </p:sp>
    </p:spTree>
    <p:extLst>
      <p:ext uri="{BB962C8B-B14F-4D97-AF65-F5344CB8AC3E}">
        <p14:creationId xmlns:p14="http://schemas.microsoft.com/office/powerpoint/2010/main" val="2172155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1924"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924102E8-454E-40A4-9280-D2762A4C5207}" type="slidenum">
              <a:rPr lang="en-US" altLang="en-US" sz="1300" smtClean="0"/>
              <a:pPr>
                <a:spcBef>
                  <a:spcPct val="0"/>
                </a:spcBef>
              </a:pPr>
              <a:t>25</a:t>
            </a:fld>
            <a:endParaRPr lang="en-US" altLang="en-US" sz="1300"/>
          </a:p>
        </p:txBody>
      </p:sp>
    </p:spTree>
    <p:extLst>
      <p:ext uri="{BB962C8B-B14F-4D97-AF65-F5344CB8AC3E}">
        <p14:creationId xmlns:p14="http://schemas.microsoft.com/office/powerpoint/2010/main" val="4135857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2228"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F0AC39BB-B82A-4CBA-8D1B-4FF8BD1C1AA9}" type="slidenum">
              <a:rPr lang="en-US" altLang="en-US" sz="1300" smtClean="0"/>
              <a:pPr>
                <a:spcBef>
                  <a:spcPct val="0"/>
                </a:spcBef>
              </a:pPr>
              <a:t>4</a:t>
            </a:fld>
            <a:endParaRPr lang="en-US" altLang="en-US" sz="1300"/>
          </a:p>
        </p:txBody>
      </p:sp>
    </p:spTree>
    <p:extLst>
      <p:ext uri="{BB962C8B-B14F-4D97-AF65-F5344CB8AC3E}">
        <p14:creationId xmlns:p14="http://schemas.microsoft.com/office/powerpoint/2010/main" val="3163703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4276"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7543BE33-F41A-4DA4-A00E-1E8F594B907F}" type="slidenum">
              <a:rPr lang="en-US" altLang="en-US" sz="1300" smtClean="0"/>
              <a:pPr>
                <a:spcBef>
                  <a:spcPct val="0"/>
                </a:spcBef>
              </a:pPr>
              <a:t>5</a:t>
            </a:fld>
            <a:endParaRPr lang="en-US" altLang="en-US" sz="1300"/>
          </a:p>
        </p:txBody>
      </p:sp>
    </p:spTree>
    <p:extLst>
      <p:ext uri="{BB962C8B-B14F-4D97-AF65-F5344CB8AC3E}">
        <p14:creationId xmlns:p14="http://schemas.microsoft.com/office/powerpoint/2010/main" val="3021626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8372"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A490A20A-D9F9-428A-8A34-7ADE40C67ED3}" type="slidenum">
              <a:rPr lang="en-US" altLang="en-US" sz="1300" smtClean="0"/>
              <a:pPr>
                <a:spcBef>
                  <a:spcPct val="0"/>
                </a:spcBef>
              </a:pPr>
              <a:t>6</a:t>
            </a:fld>
            <a:endParaRPr lang="en-US" altLang="en-US" sz="1300"/>
          </a:p>
        </p:txBody>
      </p:sp>
    </p:spTree>
    <p:extLst>
      <p:ext uri="{BB962C8B-B14F-4D97-AF65-F5344CB8AC3E}">
        <p14:creationId xmlns:p14="http://schemas.microsoft.com/office/powerpoint/2010/main" val="3970957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0420"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4167D07F-70DE-4A0C-AF63-D9D76F5FB76B}" type="slidenum">
              <a:rPr lang="en-US" altLang="en-US" sz="1300" smtClean="0"/>
              <a:pPr>
                <a:spcBef>
                  <a:spcPct val="0"/>
                </a:spcBef>
              </a:pPr>
              <a:t>7</a:t>
            </a:fld>
            <a:endParaRPr lang="en-US" altLang="en-US" sz="1300"/>
          </a:p>
        </p:txBody>
      </p:sp>
    </p:spTree>
    <p:extLst>
      <p:ext uri="{BB962C8B-B14F-4D97-AF65-F5344CB8AC3E}">
        <p14:creationId xmlns:p14="http://schemas.microsoft.com/office/powerpoint/2010/main" val="1074376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AA163F6B-6F5D-4C16-AD0D-14597AFC6CC9}" type="slidenum">
              <a:rPr lang="en-US" altLang="en-US" sz="1300" smtClean="0"/>
              <a:pPr>
                <a:spcBef>
                  <a:spcPct val="0"/>
                </a:spcBef>
              </a:pPr>
              <a:t>8</a:t>
            </a:fld>
            <a:endParaRPr lang="en-US" altLang="en-US" sz="1300"/>
          </a:p>
        </p:txBody>
      </p:sp>
    </p:spTree>
    <p:extLst>
      <p:ext uri="{BB962C8B-B14F-4D97-AF65-F5344CB8AC3E}">
        <p14:creationId xmlns:p14="http://schemas.microsoft.com/office/powerpoint/2010/main" val="3638684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ADCF5F68-996E-45B9-840F-016335E28A8F}" type="slidenum">
              <a:rPr lang="en-US" altLang="en-US" sz="1300" smtClean="0"/>
              <a:pPr>
                <a:spcBef>
                  <a:spcPct val="0"/>
                </a:spcBef>
              </a:pPr>
              <a:t>9</a:t>
            </a:fld>
            <a:endParaRPr lang="en-US" altLang="en-US" sz="1300"/>
          </a:p>
        </p:txBody>
      </p:sp>
    </p:spTree>
    <p:extLst>
      <p:ext uri="{BB962C8B-B14F-4D97-AF65-F5344CB8AC3E}">
        <p14:creationId xmlns:p14="http://schemas.microsoft.com/office/powerpoint/2010/main" val="1021812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4516" name="Slide Number Placeholder 3"/>
          <p:cNvSpPr>
            <a:spLocks noGrp="1"/>
          </p:cNvSpPr>
          <p:nvPr>
            <p:ph type="sldNum" sz="quarter" idx="5"/>
          </p:nvPr>
        </p:nvSpPr>
        <p:spPr>
          <a:noFill/>
        </p:spPr>
        <p:txBody>
          <a:bodyPr/>
          <a:lstStyle>
            <a:lvl1pPr defTabSz="465138">
              <a:spcBef>
                <a:spcPct val="30000"/>
              </a:spcBef>
              <a:defRPr sz="1200">
                <a:solidFill>
                  <a:schemeClr val="tx1"/>
                </a:solidFill>
                <a:latin typeface="Arial" charset="0"/>
                <a:ea typeface="ＭＳ Ｐゴシック" pitchFamily="34" charset="-128"/>
              </a:defRPr>
            </a:lvl1pPr>
            <a:lvl2pPr marL="715963" indent="-274638" defTabSz="465138">
              <a:spcBef>
                <a:spcPct val="30000"/>
              </a:spcBef>
              <a:defRPr sz="1200">
                <a:solidFill>
                  <a:schemeClr val="tx1"/>
                </a:solidFill>
                <a:latin typeface="Arial" charset="0"/>
                <a:ea typeface="ＭＳ Ｐゴシック" pitchFamily="34" charset="-128"/>
              </a:defRPr>
            </a:lvl2pPr>
            <a:lvl3pPr marL="1101725" indent="-219075" defTabSz="465138">
              <a:spcBef>
                <a:spcPct val="30000"/>
              </a:spcBef>
              <a:defRPr sz="1200">
                <a:solidFill>
                  <a:schemeClr val="tx1"/>
                </a:solidFill>
                <a:latin typeface="Arial" charset="0"/>
                <a:ea typeface="ＭＳ Ｐゴシック" pitchFamily="34" charset="-128"/>
              </a:defRPr>
            </a:lvl3pPr>
            <a:lvl4pPr marL="1541463" indent="-219075" defTabSz="465138">
              <a:spcBef>
                <a:spcPct val="30000"/>
              </a:spcBef>
              <a:defRPr sz="1200">
                <a:solidFill>
                  <a:schemeClr val="tx1"/>
                </a:solidFill>
                <a:latin typeface="Arial" charset="0"/>
                <a:ea typeface="ＭＳ Ｐゴシック" pitchFamily="34" charset="-128"/>
              </a:defRPr>
            </a:lvl4pPr>
            <a:lvl5pPr marL="1982788" indent="-219075" defTabSz="465138">
              <a:spcBef>
                <a:spcPct val="30000"/>
              </a:spcBef>
              <a:defRPr sz="1200">
                <a:solidFill>
                  <a:schemeClr val="tx1"/>
                </a:solidFill>
                <a:latin typeface="Arial" charset="0"/>
                <a:ea typeface="ＭＳ Ｐゴシック" pitchFamily="34" charset="-128"/>
              </a:defRPr>
            </a:lvl5pPr>
            <a:lvl6pPr marL="24399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8971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3543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11588" indent="-219075"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2E38092B-D9AD-44DF-80B1-4DA057F02AB5}" type="slidenum">
              <a:rPr lang="en-US" altLang="en-US" sz="1300" smtClean="0"/>
              <a:pPr>
                <a:spcBef>
                  <a:spcPct val="0"/>
                </a:spcBef>
              </a:pPr>
              <a:t>10</a:t>
            </a:fld>
            <a:endParaRPr lang="en-US" altLang="en-US" sz="1300"/>
          </a:p>
        </p:txBody>
      </p:sp>
    </p:spTree>
    <p:extLst>
      <p:ext uri="{BB962C8B-B14F-4D97-AF65-F5344CB8AC3E}">
        <p14:creationId xmlns:p14="http://schemas.microsoft.com/office/powerpoint/2010/main" val="14457217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295360" y="8428737"/>
            <a:ext cx="2343625" cy="596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056279" y="2413000"/>
            <a:ext cx="4670629" cy="1594555"/>
          </a:xfrm>
        </p:spPr>
        <p:txBody>
          <a:bodyPr anchor="b">
            <a:noAutofit/>
          </a:bodyPr>
          <a:lstStyle>
            <a:lvl1pPr algn="l">
              <a:defRPr sz="3353"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056279" y="3988269"/>
            <a:ext cx="4670629" cy="733823"/>
          </a:xfrm>
        </p:spPr>
        <p:txBody>
          <a:bodyPr>
            <a:noAutofit/>
          </a:bodyPr>
          <a:lstStyle>
            <a:lvl1pPr marL="0" indent="0" algn="l">
              <a:buNone/>
              <a:defRPr sz="1324">
                <a:solidFill>
                  <a:schemeClr val="accent1"/>
                </a:solidFill>
              </a:defRPr>
            </a:lvl1pPr>
            <a:lvl2pPr marL="257213" indent="0" algn="ctr">
              <a:buNone/>
              <a:defRPr sz="1125"/>
            </a:lvl2pPr>
            <a:lvl3pPr marL="514425" indent="0" algn="ctr">
              <a:buNone/>
              <a:defRPr sz="1013"/>
            </a:lvl3pPr>
            <a:lvl4pPr marL="771639" indent="0" algn="ctr">
              <a:buNone/>
              <a:defRPr sz="900"/>
            </a:lvl4pPr>
            <a:lvl5pPr marL="1028852" indent="0" algn="ctr">
              <a:buNone/>
              <a:defRPr sz="900"/>
            </a:lvl5pPr>
            <a:lvl6pPr marL="1286064" indent="0" algn="ctr">
              <a:buNone/>
              <a:defRPr sz="900"/>
            </a:lvl6pPr>
            <a:lvl7pPr marL="1543277" indent="0" algn="ctr">
              <a:buNone/>
              <a:defRPr sz="900"/>
            </a:lvl7pPr>
            <a:lvl8pPr marL="1800490" indent="0" algn="ctr">
              <a:buNone/>
              <a:defRPr sz="900"/>
            </a:lvl8pPr>
            <a:lvl9pPr marL="2057702" indent="0" algn="ctr">
              <a:buNone/>
              <a:defRPr sz="90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352527"/>
            <a:ext cx="6857999" cy="1466382"/>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sz="1941"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493800" y="8273126"/>
            <a:ext cx="1025223" cy="365760"/>
          </a:xfrm>
          <a:prstGeom prst="rect">
            <a:avLst/>
          </a:prstGeom>
        </p:spPr>
      </p:pic>
    </p:spTree>
    <p:extLst>
      <p:ext uri="{BB962C8B-B14F-4D97-AF65-F5344CB8AC3E}">
        <p14:creationId xmlns:p14="http://schemas.microsoft.com/office/powerpoint/2010/main" val="3921093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056279" y="3524388"/>
            <a:ext cx="4670629" cy="2395853"/>
          </a:xfrm>
        </p:spPr>
        <p:txBody>
          <a:bodyPr anchor="ctr">
            <a:noAutofit/>
          </a:bodyPr>
          <a:lstStyle>
            <a:lvl1pPr algn="l">
              <a:defRPr sz="3353"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2957455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16557"/>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24262488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81180" y="1639455"/>
            <a:ext cx="6209828" cy="5474320"/>
          </a:xfrm>
        </p:spPr>
        <p:txBody>
          <a:bodyPr/>
          <a:lstStyle>
            <a:lvl1pPr marL="85738" indent="-85738">
              <a:spcBef>
                <a:spcPts val="225"/>
              </a:spcBef>
              <a:spcAft>
                <a:spcPts val="450"/>
              </a:spcAft>
              <a:buClr>
                <a:schemeClr val="accent1"/>
              </a:buClr>
              <a:tabLst/>
              <a:defRPr sz="1235"/>
            </a:lvl1pPr>
            <a:lvl2pPr marL="163141" indent="-73830">
              <a:spcBef>
                <a:spcPts val="0"/>
              </a:spcBef>
              <a:spcAft>
                <a:spcPts val="450"/>
              </a:spcAft>
              <a:buClr>
                <a:schemeClr val="accent1"/>
              </a:buClr>
              <a:tabLst/>
              <a:defRPr sz="1235"/>
            </a:lvl2pPr>
            <a:lvl3pPr marL="235779" indent="-61922">
              <a:spcBef>
                <a:spcPts val="0"/>
              </a:spcBef>
              <a:spcAft>
                <a:spcPts val="450"/>
              </a:spcAft>
              <a:buClr>
                <a:schemeClr val="accent1"/>
              </a:buClr>
              <a:tabLst/>
              <a:defRPr sz="1059"/>
            </a:lvl3pPr>
            <a:lvl4pPr marL="303654" indent="-67876">
              <a:spcBef>
                <a:spcPts val="0"/>
              </a:spcBef>
              <a:spcAft>
                <a:spcPts val="450"/>
              </a:spcAft>
              <a:buClr>
                <a:schemeClr val="accent1"/>
              </a:buClr>
              <a:tabLst/>
              <a:defRPr sz="971"/>
            </a:lvl4pPr>
            <a:lvl5pPr marL="370339" indent="-60731">
              <a:spcBef>
                <a:spcPts val="0"/>
              </a:spcBef>
              <a:spcAft>
                <a:spcPts val="450"/>
              </a:spcAft>
              <a:buClr>
                <a:schemeClr val="accent1"/>
              </a:buClr>
              <a:tabLst/>
              <a:defRPr sz="88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89309613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404318326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281180" y="415637"/>
            <a:ext cx="6209828" cy="891886"/>
          </a:xfrm>
        </p:spPr>
        <p:txBody>
          <a:bodyPr/>
          <a:lstStyle>
            <a:lvl1pPr>
              <a:lnSpc>
                <a:spcPct val="100000"/>
              </a:lnSpc>
              <a:defRPr sz="2471"/>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42900" y="2210816"/>
            <a:ext cx="6172200" cy="5380736"/>
          </a:xfrm>
        </p:spPr>
        <p:txBody>
          <a:bodyPr anchor="ctr"/>
          <a:lstStyle>
            <a:lvl1pPr marL="0" indent="0" algn="ctr">
              <a:buNone/>
              <a:defRPr sz="67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1708967112"/>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288037" y="2227072"/>
            <a:ext cx="6295644" cy="5364480"/>
          </a:xfrm>
        </p:spPr>
        <p:txBody>
          <a:bodyPr anchor="ctr"/>
          <a:lstStyle>
            <a:lvl1pPr marL="0" indent="0" algn="ctr">
              <a:buFont typeface="Arial" panose="020B0604020202020204" pitchFamily="34" charset="0"/>
              <a:buNone/>
              <a:defRPr sz="67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281178" y="415637"/>
            <a:ext cx="6209830" cy="891886"/>
          </a:xfrm>
        </p:spPr>
        <p:txBody>
          <a:bodyPr/>
          <a:lstStyle>
            <a:lvl1pPr>
              <a:lnSpc>
                <a:spcPct val="100000"/>
              </a:lnSpc>
              <a:defRPr sz="2471"/>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340916766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031701"/>
            <a:ext cx="5563721" cy="1483251"/>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9" name="Rectangle 8"/>
          <p:cNvSpPr/>
          <p:nvPr userDrawn="1"/>
        </p:nvSpPr>
        <p:spPr bwMode="gray">
          <a:xfrm>
            <a:off x="0" y="1868921"/>
            <a:ext cx="5563721" cy="116278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2" name="Title 1"/>
          <p:cNvSpPr>
            <a:spLocks noGrp="1"/>
          </p:cNvSpPr>
          <p:nvPr>
            <p:ph type="title" hasCustomPrompt="1"/>
          </p:nvPr>
        </p:nvSpPr>
        <p:spPr bwMode="gray">
          <a:xfrm>
            <a:off x="913281" y="2203922"/>
            <a:ext cx="4437529" cy="705088"/>
          </a:xfrm>
        </p:spPr>
        <p:txBody>
          <a:bodyPr/>
          <a:lstStyle>
            <a:lvl1pPr>
              <a:lnSpc>
                <a:spcPct val="90000"/>
              </a:lnSpc>
              <a:defRPr sz="2471"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3991001"/>
            <a:ext cx="6858000" cy="224444"/>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32893" y="239952"/>
            <a:ext cx="2065728" cy="894254"/>
          </a:xfrm>
          <a:prstGeom prst="rect">
            <a:avLst/>
          </a:prstGeom>
          <a:noFill/>
          <a:ln>
            <a:noFill/>
          </a:ln>
        </p:spPr>
      </p:pic>
      <p:sp>
        <p:nvSpPr>
          <p:cNvPr id="14" name="Text Placeholder 13"/>
          <p:cNvSpPr>
            <a:spLocks noGrp="1"/>
          </p:cNvSpPr>
          <p:nvPr>
            <p:ph type="body" sz="quarter" idx="10" hasCustomPrompt="1"/>
          </p:nvPr>
        </p:nvSpPr>
        <p:spPr bwMode="gray">
          <a:xfrm>
            <a:off x="913280" y="3123934"/>
            <a:ext cx="4437529" cy="167878"/>
          </a:xfrm>
        </p:spPr>
        <p:txBody>
          <a:bodyPr/>
          <a:lstStyle>
            <a:lvl1pPr marL="0" indent="0">
              <a:spcBef>
                <a:spcPts val="0"/>
              </a:spcBef>
              <a:buFontTx/>
              <a:buNone/>
              <a:defRPr sz="1059">
                <a:solidFill>
                  <a:schemeClr val="tx1"/>
                </a:solidFill>
              </a:defRPr>
            </a:lvl1pPr>
            <a:lvl2pPr marL="99458" indent="0">
              <a:buFontTx/>
              <a:buNone/>
              <a:defRPr sz="1059">
                <a:solidFill>
                  <a:schemeClr val="tx1"/>
                </a:solidFill>
              </a:defRPr>
            </a:lvl2pPr>
            <a:lvl3pPr marL="203117" indent="0">
              <a:buFontTx/>
              <a:buNone/>
              <a:defRPr sz="1059">
                <a:solidFill>
                  <a:schemeClr val="tx1"/>
                </a:solidFill>
              </a:defRPr>
            </a:lvl3pPr>
            <a:lvl4pPr marL="302575" indent="0">
              <a:buFontTx/>
              <a:buNone/>
              <a:defRPr sz="1059">
                <a:solidFill>
                  <a:schemeClr val="tx1"/>
                </a:solidFill>
              </a:defRPr>
            </a:lvl4pPr>
            <a:lvl5pPr marL="404834" indent="0">
              <a:buFontTx/>
              <a:buNone/>
              <a:defRPr sz="1059">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514273"/>
            <a:ext cx="5563721" cy="3118716"/>
          </a:xfrm>
        </p:spPr>
        <p:txBody>
          <a:bodyPr lIns="640080" rIns="640080" anchor="ctr">
            <a:noAutofit/>
          </a:bodyPr>
          <a:lstStyle>
            <a:lvl1pPr marL="0" indent="0" algn="ctr">
              <a:buNone/>
              <a:defRPr sz="1059"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550059450"/>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281177" y="412800"/>
            <a:ext cx="6209830" cy="834110"/>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281177" y="1246909"/>
            <a:ext cx="6209830" cy="562690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692524" y="8528743"/>
            <a:ext cx="2609301" cy="173766"/>
          </a:xfrm>
          <a:prstGeom prst="rect">
            <a:avLst/>
          </a:prstGeom>
          <a:noFill/>
        </p:spPr>
        <p:txBody>
          <a:bodyPr wrap="square" rtlCol="0">
            <a:spAutoFit/>
          </a:bodyPr>
          <a:lstStyle/>
          <a:p>
            <a:pPr marL="0" marR="0" lvl="0" indent="0" algn="l" defTabSz="605150" rtl="0" eaLnBrk="1" fontAlgn="auto" latinLnBrk="0" hangingPunct="1">
              <a:lnSpc>
                <a:spcPct val="100000"/>
              </a:lnSpc>
              <a:spcBef>
                <a:spcPts val="0"/>
              </a:spcBef>
              <a:spcAft>
                <a:spcPts val="0"/>
              </a:spcAft>
              <a:buClrTx/>
              <a:buSzTx/>
              <a:buFontTx/>
              <a:buNone/>
              <a:tabLst/>
              <a:defRPr/>
            </a:pPr>
            <a:r>
              <a:rPr kumimoji="0" lang="en-US" sz="529"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369795" y="8459541"/>
            <a:ext cx="117485" cy="211160"/>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2909713257"/>
      </p:ext>
    </p:extLst>
  </p:cSld>
  <p:clrMap bg1="lt1" tx1="dk1" bg2="lt2" tx2="dk2" accent1="accent1" accent2="accent2" accent3="accent3" accent4="accent4" accent5="accent5" accent6="accent6" hlink="hlink" folHlink="folHlink"/>
  <p:sldLayoutIdLst>
    <p:sldLayoutId id="2147484397" r:id="rId1"/>
    <p:sldLayoutId id="2147484398" r:id="rId2"/>
    <p:sldLayoutId id="2147484399" r:id="rId3"/>
    <p:sldLayoutId id="2147484400" r:id="rId4"/>
    <p:sldLayoutId id="2147484401" r:id="rId5"/>
    <p:sldLayoutId id="2147484402" r:id="rId6"/>
    <p:sldLayoutId id="2147484403" r:id="rId7"/>
    <p:sldLayoutId id="2147484404" r:id="rId8"/>
  </p:sldLayoutIdLst>
  <p:hf hdr="0" ftr="0" dt="0"/>
  <p:txStyles>
    <p:titleStyle>
      <a:lvl1pPr algn="l" defTabSz="514425" rtl="0" eaLnBrk="1" latinLnBrk="0" hangingPunct="1">
        <a:lnSpc>
          <a:spcPct val="100000"/>
        </a:lnSpc>
        <a:spcBef>
          <a:spcPct val="0"/>
        </a:spcBef>
        <a:buNone/>
        <a:defRPr sz="2471" b="1" i="0" kern="1200" spc="0" baseline="0">
          <a:solidFill>
            <a:schemeClr val="accent1"/>
          </a:solidFill>
          <a:latin typeface="+mj-lt"/>
          <a:ea typeface="+mj-ea"/>
          <a:cs typeface="+mj-cs"/>
        </a:defRPr>
      </a:lvl1pPr>
    </p:titleStyle>
    <p:bodyStyle>
      <a:lvl1pPr marL="88119" indent="-88119" algn="l" defTabSz="514425" rtl="0" eaLnBrk="1" latinLnBrk="0" hangingPunct="1">
        <a:lnSpc>
          <a:spcPct val="90000"/>
        </a:lnSpc>
        <a:spcBef>
          <a:spcPts val="225"/>
        </a:spcBef>
        <a:spcAft>
          <a:spcPts val="450"/>
        </a:spcAft>
        <a:buClr>
          <a:schemeClr val="accent1"/>
        </a:buClr>
        <a:buFont typeface="Arial" panose="020B0604020202020204" pitchFamily="34" charset="0"/>
        <a:buChar char="•"/>
        <a:tabLst/>
        <a:defRPr sz="1235" b="0" i="0" kern="1200">
          <a:solidFill>
            <a:schemeClr val="accent1"/>
          </a:solidFill>
          <a:latin typeface="+mn-lt"/>
          <a:ea typeface="+mn-ea"/>
          <a:cs typeface="Arial" panose="020B0604020202020204" pitchFamily="34" charset="0"/>
        </a:defRPr>
      </a:lvl1pPr>
      <a:lvl2pPr marL="164331" indent="-76212" algn="l" defTabSz="514425" rtl="0" eaLnBrk="1" latinLnBrk="0" hangingPunct="1">
        <a:lnSpc>
          <a:spcPct val="90000"/>
        </a:lnSpc>
        <a:spcBef>
          <a:spcPts val="0"/>
        </a:spcBef>
        <a:spcAft>
          <a:spcPts val="450"/>
        </a:spcAft>
        <a:buClr>
          <a:schemeClr val="accent1"/>
        </a:buClr>
        <a:buFont typeface="System Font Regular"/>
        <a:buChar char="-"/>
        <a:tabLst/>
        <a:defRPr sz="1235" b="0" i="0" kern="1200">
          <a:solidFill>
            <a:schemeClr val="accent1"/>
          </a:solidFill>
          <a:latin typeface="+mn-lt"/>
          <a:ea typeface="+mn-ea"/>
          <a:cs typeface="Arial" panose="020B0604020202020204" pitchFamily="34" charset="0"/>
        </a:defRPr>
      </a:lvl2pPr>
      <a:lvl3pPr marL="246496"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1059" b="0" i="0" kern="1200">
          <a:solidFill>
            <a:schemeClr val="accent1"/>
          </a:solidFill>
          <a:latin typeface="+mn-lt"/>
          <a:ea typeface="+mn-ea"/>
          <a:cs typeface="Arial" panose="020B0604020202020204" pitchFamily="34" charset="0"/>
        </a:defRPr>
      </a:lvl3pPr>
      <a:lvl4pPr marL="301273" indent="-54777" algn="l" defTabSz="514425" rtl="0" eaLnBrk="1" latinLnBrk="0" hangingPunct="1">
        <a:lnSpc>
          <a:spcPct val="90000"/>
        </a:lnSpc>
        <a:spcBef>
          <a:spcPts val="0"/>
        </a:spcBef>
        <a:spcAft>
          <a:spcPts val="450"/>
        </a:spcAft>
        <a:buClr>
          <a:schemeClr val="accent1"/>
        </a:buClr>
        <a:buFont typeface="System Font Regular"/>
        <a:buChar char="-"/>
        <a:tabLst/>
        <a:defRPr sz="971" b="0" i="0" kern="1200">
          <a:solidFill>
            <a:schemeClr val="accent1"/>
          </a:solidFill>
          <a:latin typeface="+mn-lt"/>
          <a:ea typeface="+mn-ea"/>
          <a:cs typeface="Arial" panose="020B0604020202020204" pitchFamily="34" charset="0"/>
        </a:defRPr>
      </a:lvl4pPr>
      <a:lvl5pPr marL="390583"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882" b="0" i="0" kern="1200">
          <a:solidFill>
            <a:schemeClr val="accent1"/>
          </a:solidFill>
          <a:latin typeface="+mn-lt"/>
          <a:ea typeface="+mn-ea"/>
          <a:cs typeface="Arial" panose="020B0604020202020204" pitchFamily="34" charset="0"/>
        </a:defRPr>
      </a:lvl5pPr>
      <a:lvl6pPr marL="1414671"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883"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096"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309"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425" rtl="0" eaLnBrk="1" latinLnBrk="0" hangingPunct="1">
        <a:defRPr sz="1013" kern="1200">
          <a:solidFill>
            <a:schemeClr val="tx1"/>
          </a:solidFill>
          <a:latin typeface="+mn-lt"/>
          <a:ea typeface="+mn-ea"/>
          <a:cs typeface="+mn-cs"/>
        </a:defRPr>
      </a:lvl1pPr>
      <a:lvl2pPr marL="257213" algn="l" defTabSz="514425" rtl="0" eaLnBrk="1" latinLnBrk="0" hangingPunct="1">
        <a:defRPr sz="1013" kern="1200">
          <a:solidFill>
            <a:schemeClr val="tx1"/>
          </a:solidFill>
          <a:latin typeface="+mn-lt"/>
          <a:ea typeface="+mn-ea"/>
          <a:cs typeface="+mn-cs"/>
        </a:defRPr>
      </a:lvl2pPr>
      <a:lvl3pPr marL="514425" algn="l" defTabSz="514425" rtl="0" eaLnBrk="1" latinLnBrk="0" hangingPunct="1">
        <a:defRPr sz="1013" kern="1200">
          <a:solidFill>
            <a:schemeClr val="tx1"/>
          </a:solidFill>
          <a:latin typeface="+mn-lt"/>
          <a:ea typeface="+mn-ea"/>
          <a:cs typeface="+mn-cs"/>
        </a:defRPr>
      </a:lvl3pPr>
      <a:lvl4pPr marL="771639" algn="l" defTabSz="514425" rtl="0" eaLnBrk="1" latinLnBrk="0" hangingPunct="1">
        <a:defRPr sz="1013" kern="1200">
          <a:solidFill>
            <a:schemeClr val="tx1"/>
          </a:solidFill>
          <a:latin typeface="+mn-lt"/>
          <a:ea typeface="+mn-ea"/>
          <a:cs typeface="+mn-cs"/>
        </a:defRPr>
      </a:lvl4pPr>
      <a:lvl5pPr marL="1028852" algn="l" defTabSz="514425" rtl="0" eaLnBrk="1" latinLnBrk="0" hangingPunct="1">
        <a:defRPr sz="1013" kern="1200">
          <a:solidFill>
            <a:schemeClr val="tx1"/>
          </a:solidFill>
          <a:latin typeface="+mn-lt"/>
          <a:ea typeface="+mn-ea"/>
          <a:cs typeface="+mn-cs"/>
        </a:defRPr>
      </a:lvl5pPr>
      <a:lvl6pPr marL="1286064" algn="l" defTabSz="514425" rtl="0" eaLnBrk="1" latinLnBrk="0" hangingPunct="1">
        <a:defRPr sz="1013" kern="1200">
          <a:solidFill>
            <a:schemeClr val="tx1"/>
          </a:solidFill>
          <a:latin typeface="+mn-lt"/>
          <a:ea typeface="+mn-ea"/>
          <a:cs typeface="+mn-cs"/>
        </a:defRPr>
      </a:lvl6pPr>
      <a:lvl7pPr marL="1543277" algn="l" defTabSz="514425" rtl="0" eaLnBrk="1" latinLnBrk="0" hangingPunct="1">
        <a:defRPr sz="1013" kern="1200">
          <a:solidFill>
            <a:schemeClr val="tx1"/>
          </a:solidFill>
          <a:latin typeface="+mn-lt"/>
          <a:ea typeface="+mn-ea"/>
          <a:cs typeface="+mn-cs"/>
        </a:defRPr>
      </a:lvl7pPr>
      <a:lvl8pPr marL="1800490" algn="l" defTabSz="514425" rtl="0" eaLnBrk="1" latinLnBrk="0" hangingPunct="1">
        <a:defRPr sz="1013" kern="1200">
          <a:solidFill>
            <a:schemeClr val="tx1"/>
          </a:solidFill>
          <a:latin typeface="+mn-lt"/>
          <a:ea typeface="+mn-ea"/>
          <a:cs typeface="+mn-cs"/>
        </a:defRPr>
      </a:lvl8pPr>
      <a:lvl9pPr marL="2057702" algn="l" defTabSz="514425"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ctrTitle"/>
          </p:nvPr>
        </p:nvSpPr>
        <p:spPr/>
        <p:txBody>
          <a:bodyPr/>
          <a:lstStyle/>
          <a:p>
            <a:r>
              <a:rPr lang="en-US" altLang="en-US"/>
              <a:t>Planning Your Retirement</a:t>
            </a:r>
          </a:p>
        </p:txBody>
      </p:sp>
      <p:sp>
        <p:nvSpPr>
          <p:cNvPr id="5123" name="Rectangle 11"/>
          <p:cNvSpPr>
            <a:spLocks noGrp="1"/>
          </p:cNvSpPr>
          <p:nvPr>
            <p:ph type="subTitle" idx="1"/>
          </p:nvPr>
        </p:nvSpPr>
        <p:spPr/>
        <p:txBody>
          <a:bodyPr/>
          <a:lstStyle/>
          <a:p>
            <a:r>
              <a:rPr lang="en-US" altLang="en-US" dirty="0"/>
              <a:t>Workbook</a:t>
            </a:r>
          </a:p>
          <a:p>
            <a:endParaRPr lang="en-US" altLang="en-US" dirty="0"/>
          </a:p>
          <a:p>
            <a:endParaRPr lang="en-US" altLang="en-US" dirty="0"/>
          </a:p>
        </p:txBody>
      </p:sp>
    </p:spTree>
    <p:extLst>
      <p:ext uri="{BB962C8B-B14F-4D97-AF65-F5344CB8AC3E}">
        <p14:creationId xmlns:p14="http://schemas.microsoft.com/office/powerpoint/2010/main" val="4188049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Placeholder 5"/>
          <p:cNvSpPr txBox="1">
            <a:spLocks/>
          </p:cNvSpPr>
          <p:nvPr/>
        </p:nvSpPr>
        <p:spPr bwMode="auto">
          <a:xfrm>
            <a:off x="406213" y="1872784"/>
            <a:ext cx="6045574" cy="574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Define “creative retirement”.</a:t>
            </a:r>
          </a:p>
          <a:p>
            <a:endParaRPr lang="en-US" altLang="en-US" sz="1412" b="1" dirty="0"/>
          </a:p>
          <a:p>
            <a:endParaRPr lang="en-US" altLang="en-US" sz="1412" b="1" dirty="0"/>
          </a:p>
          <a:p>
            <a:endParaRPr lang="en-US" altLang="en-US" sz="1412" b="1" dirty="0"/>
          </a:p>
          <a:p>
            <a:endParaRPr lang="en-US" altLang="en-US" sz="1412" b="1" dirty="0"/>
          </a:p>
          <a:p>
            <a:endParaRPr lang="en-US" altLang="en-US" sz="1412" b="1" dirty="0"/>
          </a:p>
          <a:p>
            <a:r>
              <a:rPr lang="en-US" altLang="en-US" sz="1412" b="1" dirty="0"/>
              <a:t>Take an inventory of your attitudes and feelings. </a:t>
            </a:r>
          </a:p>
          <a:p>
            <a:endParaRPr lang="en-US" altLang="en-US" sz="1412" b="1" dirty="0"/>
          </a:p>
          <a:p>
            <a:endParaRPr lang="en-US" altLang="en-US" sz="1412" b="1" dirty="0"/>
          </a:p>
          <a:p>
            <a:endParaRPr lang="en-US" altLang="en-US" sz="1412" b="1" dirty="0"/>
          </a:p>
          <a:p>
            <a:endParaRPr lang="en-US" altLang="en-US" sz="1412" b="1" dirty="0"/>
          </a:p>
          <a:p>
            <a:endParaRPr lang="en-US" altLang="en-US" sz="1412" b="1" dirty="0"/>
          </a:p>
          <a:p>
            <a:r>
              <a:rPr lang="en-US" altLang="en-US" sz="1412" b="1" dirty="0"/>
              <a:t>Assess your options now and for your retirement future.</a:t>
            </a:r>
          </a:p>
          <a:p>
            <a:endParaRPr lang="en-US" altLang="en-US" sz="1412" b="1" dirty="0"/>
          </a:p>
          <a:p>
            <a:endParaRPr lang="en-US" altLang="en-US" sz="1412" b="1" dirty="0"/>
          </a:p>
          <a:p>
            <a:endParaRPr lang="en-US" altLang="en-US" sz="1412" b="1" dirty="0"/>
          </a:p>
          <a:p>
            <a:endParaRPr lang="en-US" altLang="en-US" sz="1412" b="1" dirty="0"/>
          </a:p>
          <a:p>
            <a:endParaRPr lang="en-US" altLang="en-US" sz="1412" b="1" dirty="0"/>
          </a:p>
          <a:p>
            <a:r>
              <a:rPr lang="en-US" altLang="en-US" sz="1412" b="1" dirty="0"/>
              <a:t>Record your priorities.</a:t>
            </a:r>
          </a:p>
        </p:txBody>
      </p:sp>
      <p:sp>
        <p:nvSpPr>
          <p:cNvPr id="9" name="Title 7"/>
          <p:cNvSpPr txBox="1">
            <a:spLocks noGrp="1"/>
          </p:cNvSpPr>
          <p:nvPr>
            <p:ph type="title"/>
          </p:nvPr>
        </p:nvSpPr>
        <p:spPr>
          <a:xfrm>
            <a:off x="281180" y="415637"/>
            <a:ext cx="6209828" cy="816557"/>
          </a:xfrm>
        </p:spPr>
        <p:txBody>
          <a:bodyPr vert="horz" wrap="square" lIns="0" tIns="0" rIns="0" bIns="0" rtlCol="0" anchor="t" anchorCtr="0">
            <a:spAutoFit/>
          </a:bodyPr>
          <a:lstStyle/>
          <a:p>
            <a:r>
              <a:rPr lang="en-US" altLang="en-US"/>
              <a:t>Get Creative</a:t>
            </a:r>
            <a:endParaRPr lang="en-US" altLang="en-US" dirty="0"/>
          </a:p>
        </p:txBody>
      </p:sp>
    </p:spTree>
    <p:extLst>
      <p:ext uri="{BB962C8B-B14F-4D97-AF65-F5344CB8AC3E}">
        <p14:creationId xmlns:p14="http://schemas.microsoft.com/office/powerpoint/2010/main" val="282293877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Placeholder 5"/>
          <p:cNvSpPr txBox="1">
            <a:spLocks/>
          </p:cNvSpPr>
          <p:nvPr/>
        </p:nvSpPr>
        <p:spPr bwMode="auto">
          <a:xfrm>
            <a:off x="406214" y="1872784"/>
            <a:ext cx="6045574" cy="5654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“I spent my pre-retirement years working because I had to. Why should I think about working after retirement?”</a:t>
            </a:r>
          </a:p>
          <a:p>
            <a:endParaRPr lang="en-US" altLang="en-US" sz="1412" dirty="0"/>
          </a:p>
          <a:p>
            <a:endParaRPr lang="en-US" altLang="en-US" sz="1412" dirty="0"/>
          </a:p>
          <a:p>
            <a:endParaRPr lang="en-US" altLang="en-US" sz="1412" dirty="0"/>
          </a:p>
          <a:p>
            <a:endParaRPr lang="en-US" altLang="en-US" sz="1412" dirty="0"/>
          </a:p>
          <a:p>
            <a:r>
              <a:rPr lang="en-US" altLang="en-US" sz="1412" dirty="0"/>
              <a:t>“What kind of work can I do?”</a:t>
            </a:r>
          </a:p>
          <a:p>
            <a:endParaRPr lang="en-US" altLang="en-US" sz="1412" dirty="0"/>
          </a:p>
          <a:p>
            <a:endParaRPr lang="en-US" altLang="en-US" sz="1412" dirty="0"/>
          </a:p>
          <a:p>
            <a:endParaRPr lang="en-US" altLang="en-US" sz="1412" dirty="0"/>
          </a:p>
          <a:p>
            <a:endParaRPr lang="en-US" altLang="en-US" sz="1412" dirty="0"/>
          </a:p>
          <a:p>
            <a:endParaRPr lang="en-US" altLang="en-US" sz="1412" dirty="0"/>
          </a:p>
          <a:p>
            <a:r>
              <a:rPr lang="en-US" altLang="en-US" sz="1412" dirty="0"/>
              <a:t>“How can I find what I want?”</a:t>
            </a:r>
          </a:p>
          <a:p>
            <a:endParaRPr lang="en-US" altLang="en-US" sz="1412" dirty="0"/>
          </a:p>
          <a:p>
            <a:endParaRPr lang="en-US" altLang="en-US" sz="1412" dirty="0"/>
          </a:p>
          <a:p>
            <a:endParaRPr lang="en-US" altLang="en-US" sz="1412" dirty="0"/>
          </a:p>
          <a:p>
            <a:endParaRPr lang="en-US" altLang="en-US" sz="1412" dirty="0"/>
          </a:p>
          <a:p>
            <a:endParaRPr lang="en-US" altLang="en-US" sz="1412" dirty="0"/>
          </a:p>
          <a:p>
            <a:r>
              <a:rPr lang="en-US" altLang="en-US" sz="1412" dirty="0"/>
              <a:t>“What’s my value?”</a:t>
            </a:r>
          </a:p>
        </p:txBody>
      </p:sp>
      <p:sp>
        <p:nvSpPr>
          <p:cNvPr id="2" name="Title 1"/>
          <p:cNvSpPr>
            <a:spLocks noGrp="1"/>
          </p:cNvSpPr>
          <p:nvPr>
            <p:ph type="title"/>
          </p:nvPr>
        </p:nvSpPr>
        <p:spPr>
          <a:xfrm>
            <a:off x="281180" y="415637"/>
            <a:ext cx="6209828" cy="816557"/>
          </a:xfrm>
        </p:spPr>
        <p:txBody>
          <a:bodyPr/>
          <a:lstStyle/>
          <a:p>
            <a:r>
              <a:rPr lang="en-US" dirty="0"/>
              <a:t>Continuing To Work</a:t>
            </a:r>
          </a:p>
        </p:txBody>
      </p:sp>
    </p:spTree>
    <p:extLst>
      <p:ext uri="{BB962C8B-B14F-4D97-AF65-F5344CB8AC3E}">
        <p14:creationId xmlns:p14="http://schemas.microsoft.com/office/powerpoint/2010/main" val="342334093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838" y="2110871"/>
            <a:ext cx="806824" cy="403412"/>
          </a:xfrm>
          <a:prstGeom prst="rect">
            <a:avLst/>
          </a:prstGeom>
          <a:solidFill>
            <a:schemeClr val="tx2"/>
          </a:solidFill>
          <a:ln w="63500">
            <a:solidFill>
              <a:schemeClr val="bg1"/>
            </a:solidFill>
          </a:ln>
          <a:effectLst/>
        </p:spPr>
        <p:style>
          <a:lnRef idx="1">
            <a:schemeClr val="accent1"/>
          </a:lnRef>
          <a:fillRef idx="3">
            <a:schemeClr val="accent1"/>
          </a:fillRef>
          <a:effectRef idx="2">
            <a:schemeClr val="accent1"/>
          </a:effectRef>
          <a:fontRef idx="minor">
            <a:schemeClr val="lt1"/>
          </a:fontRef>
        </p:style>
        <p:txBody>
          <a:bodyPr lIns="89896" tIns="44948" rIns="89896" bIns="44948" anchor="ctr"/>
          <a:lstStyle/>
          <a:p>
            <a:pPr marL="224753">
              <a:defRPr/>
            </a:pPr>
            <a:r>
              <a:rPr lang="en-US" sz="1941" b="1" dirty="0">
                <a:solidFill>
                  <a:schemeClr val="bg1"/>
                </a:solidFill>
              </a:rPr>
              <a:t>1.</a:t>
            </a:r>
          </a:p>
        </p:txBody>
      </p:sp>
      <p:sp>
        <p:nvSpPr>
          <p:cNvPr id="7" name="Rectangle 4"/>
          <p:cNvSpPr>
            <a:spLocks noChangeArrowheads="1"/>
          </p:cNvSpPr>
          <p:nvPr/>
        </p:nvSpPr>
        <p:spPr bwMode="auto">
          <a:xfrm>
            <a:off x="1290918" y="2203951"/>
            <a:ext cx="4916487"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sz="1412" dirty="0">
                <a:cs typeface="Times New Roman" pitchFamily="18" charset="0"/>
              </a:rPr>
              <a:t>Nutrition</a:t>
            </a:r>
          </a:p>
        </p:txBody>
      </p:sp>
      <p:sp>
        <p:nvSpPr>
          <p:cNvPr id="8" name="Rectangle 7"/>
          <p:cNvSpPr/>
          <p:nvPr/>
        </p:nvSpPr>
        <p:spPr>
          <a:xfrm>
            <a:off x="350838" y="3127743"/>
            <a:ext cx="806824" cy="403412"/>
          </a:xfrm>
          <a:prstGeom prst="rect">
            <a:avLst/>
          </a:prstGeom>
          <a:solidFill>
            <a:schemeClr val="tx1"/>
          </a:solidFill>
          <a:ln w="63500">
            <a:solidFill>
              <a:schemeClr val="bg1"/>
            </a:solidFill>
          </a:ln>
          <a:effectLst/>
        </p:spPr>
        <p:style>
          <a:lnRef idx="1">
            <a:schemeClr val="accent1"/>
          </a:lnRef>
          <a:fillRef idx="3">
            <a:schemeClr val="accent1"/>
          </a:fillRef>
          <a:effectRef idx="2">
            <a:schemeClr val="accent1"/>
          </a:effectRef>
          <a:fontRef idx="minor">
            <a:schemeClr val="lt1"/>
          </a:fontRef>
        </p:style>
        <p:txBody>
          <a:bodyPr lIns="89896" tIns="44948" rIns="89896" bIns="44948" anchor="ctr"/>
          <a:lstStyle/>
          <a:p>
            <a:pPr marL="224753">
              <a:defRPr/>
            </a:pPr>
            <a:r>
              <a:rPr lang="en-US" sz="1941" b="1" dirty="0">
                <a:solidFill>
                  <a:schemeClr val="bg1"/>
                </a:solidFill>
              </a:rPr>
              <a:t>2.</a:t>
            </a:r>
          </a:p>
        </p:txBody>
      </p:sp>
      <p:sp>
        <p:nvSpPr>
          <p:cNvPr id="10" name="Rectangle 4"/>
          <p:cNvSpPr>
            <a:spLocks noChangeArrowheads="1"/>
          </p:cNvSpPr>
          <p:nvPr/>
        </p:nvSpPr>
        <p:spPr bwMode="auto">
          <a:xfrm>
            <a:off x="1290918" y="3220823"/>
            <a:ext cx="4849812"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sz="1412" dirty="0">
                <a:cs typeface="Times New Roman" pitchFamily="18" charset="0"/>
              </a:rPr>
              <a:t>Exercise</a:t>
            </a:r>
          </a:p>
        </p:txBody>
      </p:sp>
      <p:sp>
        <p:nvSpPr>
          <p:cNvPr id="11" name="Rectangle 10"/>
          <p:cNvSpPr/>
          <p:nvPr/>
        </p:nvSpPr>
        <p:spPr>
          <a:xfrm>
            <a:off x="350838" y="4144616"/>
            <a:ext cx="806824" cy="403412"/>
          </a:xfrm>
          <a:prstGeom prst="rect">
            <a:avLst/>
          </a:prstGeom>
          <a:solidFill>
            <a:schemeClr val="accent2"/>
          </a:solidFill>
          <a:ln w="63500">
            <a:solidFill>
              <a:schemeClr val="bg1"/>
            </a:solidFill>
          </a:ln>
          <a:effectLst/>
        </p:spPr>
        <p:style>
          <a:lnRef idx="1">
            <a:schemeClr val="accent1"/>
          </a:lnRef>
          <a:fillRef idx="3">
            <a:schemeClr val="accent1"/>
          </a:fillRef>
          <a:effectRef idx="2">
            <a:schemeClr val="accent1"/>
          </a:effectRef>
          <a:fontRef idx="minor">
            <a:schemeClr val="lt1"/>
          </a:fontRef>
        </p:style>
        <p:txBody>
          <a:bodyPr lIns="89896" tIns="44948" rIns="89896" bIns="44948" anchor="ctr"/>
          <a:lstStyle/>
          <a:p>
            <a:pPr marL="224753">
              <a:defRPr/>
            </a:pPr>
            <a:r>
              <a:rPr lang="en-US" sz="1941" b="1" dirty="0">
                <a:solidFill>
                  <a:schemeClr val="bg1"/>
                </a:solidFill>
              </a:rPr>
              <a:t>3.</a:t>
            </a:r>
          </a:p>
        </p:txBody>
      </p:sp>
      <p:sp>
        <p:nvSpPr>
          <p:cNvPr id="12" name="Rectangle 4"/>
          <p:cNvSpPr>
            <a:spLocks noChangeArrowheads="1"/>
          </p:cNvSpPr>
          <p:nvPr/>
        </p:nvSpPr>
        <p:spPr bwMode="auto">
          <a:xfrm>
            <a:off x="1290918" y="4237695"/>
            <a:ext cx="4849812"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sz="1412" dirty="0">
                <a:cs typeface="Times New Roman" pitchFamily="18" charset="0"/>
              </a:rPr>
              <a:t>Relaxation</a:t>
            </a:r>
          </a:p>
        </p:txBody>
      </p:sp>
      <p:sp>
        <p:nvSpPr>
          <p:cNvPr id="13" name="Rectangle 12"/>
          <p:cNvSpPr/>
          <p:nvPr/>
        </p:nvSpPr>
        <p:spPr>
          <a:xfrm>
            <a:off x="350838" y="5161488"/>
            <a:ext cx="806824" cy="403412"/>
          </a:xfrm>
          <a:prstGeom prst="rect">
            <a:avLst/>
          </a:prstGeom>
          <a:solidFill>
            <a:schemeClr val="tx2"/>
          </a:solidFill>
          <a:ln w="63500">
            <a:solidFill>
              <a:schemeClr val="bg1"/>
            </a:solidFill>
          </a:ln>
          <a:effectLst/>
        </p:spPr>
        <p:style>
          <a:lnRef idx="1">
            <a:schemeClr val="accent1"/>
          </a:lnRef>
          <a:fillRef idx="3">
            <a:schemeClr val="accent1"/>
          </a:fillRef>
          <a:effectRef idx="2">
            <a:schemeClr val="accent1"/>
          </a:effectRef>
          <a:fontRef idx="minor">
            <a:schemeClr val="lt1"/>
          </a:fontRef>
        </p:style>
        <p:txBody>
          <a:bodyPr lIns="89896" tIns="44948" rIns="89896" bIns="44948" anchor="ctr"/>
          <a:lstStyle/>
          <a:p>
            <a:pPr marL="224753">
              <a:defRPr/>
            </a:pPr>
            <a:r>
              <a:rPr lang="en-US" sz="1941" b="1" dirty="0">
                <a:solidFill>
                  <a:schemeClr val="bg1"/>
                </a:solidFill>
              </a:rPr>
              <a:t>4.</a:t>
            </a:r>
          </a:p>
        </p:txBody>
      </p:sp>
      <p:sp>
        <p:nvSpPr>
          <p:cNvPr id="14" name="Rectangle 4"/>
          <p:cNvSpPr>
            <a:spLocks noChangeArrowheads="1"/>
          </p:cNvSpPr>
          <p:nvPr/>
        </p:nvSpPr>
        <p:spPr bwMode="auto">
          <a:xfrm>
            <a:off x="1290918" y="5254567"/>
            <a:ext cx="4914900"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sz="1412" dirty="0">
                <a:cs typeface="Times New Roman" pitchFamily="18" charset="0"/>
              </a:rPr>
              <a:t>Laughter and play</a:t>
            </a:r>
          </a:p>
        </p:txBody>
      </p:sp>
      <p:sp>
        <p:nvSpPr>
          <p:cNvPr id="15" name="Rectangle 14"/>
          <p:cNvSpPr/>
          <p:nvPr/>
        </p:nvSpPr>
        <p:spPr>
          <a:xfrm>
            <a:off x="350838" y="6178360"/>
            <a:ext cx="806824" cy="403412"/>
          </a:xfrm>
          <a:prstGeom prst="rect">
            <a:avLst/>
          </a:prstGeom>
          <a:solidFill>
            <a:schemeClr val="tx1"/>
          </a:solidFill>
          <a:ln w="63500">
            <a:solidFill>
              <a:schemeClr val="bg1"/>
            </a:solidFill>
          </a:ln>
          <a:effectLst/>
        </p:spPr>
        <p:style>
          <a:lnRef idx="1">
            <a:schemeClr val="accent1"/>
          </a:lnRef>
          <a:fillRef idx="3">
            <a:schemeClr val="accent1"/>
          </a:fillRef>
          <a:effectRef idx="2">
            <a:schemeClr val="accent1"/>
          </a:effectRef>
          <a:fontRef idx="minor">
            <a:schemeClr val="lt1"/>
          </a:fontRef>
        </p:style>
        <p:txBody>
          <a:bodyPr lIns="89896" tIns="44948" rIns="89896" bIns="44948" anchor="ctr"/>
          <a:lstStyle/>
          <a:p>
            <a:pPr marL="224753">
              <a:defRPr/>
            </a:pPr>
            <a:r>
              <a:rPr lang="en-US" sz="1941" b="1" dirty="0">
                <a:solidFill>
                  <a:schemeClr val="bg1"/>
                </a:solidFill>
              </a:rPr>
              <a:t>5.</a:t>
            </a:r>
          </a:p>
        </p:txBody>
      </p:sp>
      <p:sp>
        <p:nvSpPr>
          <p:cNvPr id="16" name="Rectangle 4"/>
          <p:cNvSpPr>
            <a:spLocks noChangeArrowheads="1"/>
          </p:cNvSpPr>
          <p:nvPr/>
        </p:nvSpPr>
        <p:spPr bwMode="auto">
          <a:xfrm>
            <a:off x="1290918" y="6271439"/>
            <a:ext cx="4849813"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sz="1412" dirty="0">
                <a:cs typeface="Times New Roman" pitchFamily="18" charset="0"/>
              </a:rPr>
              <a:t>Healthy perceptions</a:t>
            </a:r>
          </a:p>
        </p:txBody>
      </p:sp>
      <p:sp>
        <p:nvSpPr>
          <p:cNvPr id="17" name="Rectangle 16"/>
          <p:cNvSpPr/>
          <p:nvPr/>
        </p:nvSpPr>
        <p:spPr>
          <a:xfrm>
            <a:off x="350838" y="7195231"/>
            <a:ext cx="806824" cy="403412"/>
          </a:xfrm>
          <a:prstGeom prst="rect">
            <a:avLst/>
          </a:prstGeom>
          <a:solidFill>
            <a:schemeClr val="accent2"/>
          </a:solidFill>
          <a:ln w="63500">
            <a:solidFill>
              <a:schemeClr val="bg1"/>
            </a:solidFill>
          </a:ln>
          <a:effectLst/>
        </p:spPr>
        <p:style>
          <a:lnRef idx="1">
            <a:schemeClr val="accent1"/>
          </a:lnRef>
          <a:fillRef idx="3">
            <a:schemeClr val="accent1"/>
          </a:fillRef>
          <a:effectRef idx="2">
            <a:schemeClr val="accent1"/>
          </a:effectRef>
          <a:fontRef idx="minor">
            <a:schemeClr val="lt1"/>
          </a:fontRef>
        </p:style>
        <p:txBody>
          <a:bodyPr lIns="89896" tIns="44948" rIns="89896" bIns="44948" anchor="ctr"/>
          <a:lstStyle/>
          <a:p>
            <a:pPr marL="224753">
              <a:defRPr/>
            </a:pPr>
            <a:r>
              <a:rPr lang="en-US" sz="1941" b="1" dirty="0">
                <a:solidFill>
                  <a:schemeClr val="bg1"/>
                </a:solidFill>
              </a:rPr>
              <a:t>6.</a:t>
            </a:r>
          </a:p>
        </p:txBody>
      </p:sp>
      <p:sp>
        <p:nvSpPr>
          <p:cNvPr id="18" name="Rectangle 4"/>
          <p:cNvSpPr>
            <a:spLocks noChangeArrowheads="1"/>
          </p:cNvSpPr>
          <p:nvPr/>
        </p:nvSpPr>
        <p:spPr bwMode="auto">
          <a:xfrm>
            <a:off x="1290918" y="7288310"/>
            <a:ext cx="4849813"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sz="1412" dirty="0">
                <a:cs typeface="Times New Roman" pitchFamily="18" charset="0"/>
              </a:rPr>
              <a:t>Spirituality and support</a:t>
            </a:r>
          </a:p>
        </p:txBody>
      </p:sp>
      <p:sp>
        <p:nvSpPr>
          <p:cNvPr id="29710" name="Text Placeholder 8"/>
          <p:cNvSpPr txBox="1">
            <a:spLocks/>
          </p:cNvSpPr>
          <p:nvPr/>
        </p:nvSpPr>
        <p:spPr bwMode="auto">
          <a:xfrm>
            <a:off x="406213" y="1515712"/>
            <a:ext cx="6045574" cy="434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a:spcBef>
                <a:spcPct val="0"/>
              </a:spcBef>
              <a:spcAft>
                <a:spcPts val="669"/>
              </a:spcAft>
              <a:buClr>
                <a:schemeClr val="tx2"/>
              </a:buClr>
              <a:defRPr sz="1600">
                <a:solidFill>
                  <a:srgbClr val="646D72"/>
                </a:solidFill>
                <a:latin typeface="Arial" charset="0"/>
                <a:ea typeface="ＭＳ Ｐゴシック" pitchFamily="34" charset="-128"/>
                <a:cs typeface="Times New Roman" pitchFamily="18" charset="0"/>
              </a:defRPr>
            </a:lvl1pPr>
          </a:lstStyle>
          <a:p>
            <a:r>
              <a:rPr lang="en-US" altLang="en-US" sz="1412" b="1" dirty="0"/>
              <a:t>There are six components of wellness that comprise a healthy lifestyle:</a:t>
            </a:r>
          </a:p>
        </p:txBody>
      </p:sp>
      <p:sp>
        <p:nvSpPr>
          <p:cNvPr id="2" name="Title 1"/>
          <p:cNvSpPr>
            <a:spLocks noGrp="1"/>
          </p:cNvSpPr>
          <p:nvPr>
            <p:ph type="title"/>
          </p:nvPr>
        </p:nvSpPr>
        <p:spPr>
          <a:xfrm>
            <a:off x="281180" y="415637"/>
            <a:ext cx="6209828" cy="816557"/>
          </a:xfrm>
        </p:spPr>
        <p:txBody>
          <a:bodyPr/>
          <a:lstStyle/>
          <a:p>
            <a:r>
              <a:rPr lang="en-US" dirty="0"/>
              <a:t>Adopt a Healthy Lifestyle</a:t>
            </a:r>
          </a:p>
        </p:txBody>
      </p:sp>
    </p:spTree>
    <p:extLst>
      <p:ext uri="{BB962C8B-B14F-4D97-AF65-F5344CB8AC3E}">
        <p14:creationId xmlns:p14="http://schemas.microsoft.com/office/powerpoint/2010/main" val="150921017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9"/>
          <p:cNvSpPr>
            <a:spLocks noGrp="1"/>
          </p:cNvSpPr>
          <p:nvPr>
            <p:ph type="title"/>
          </p:nvPr>
        </p:nvSpPr>
        <p:spPr>
          <a:xfrm>
            <a:off x="281180" y="415637"/>
            <a:ext cx="6209828" cy="816557"/>
          </a:xfrm>
        </p:spPr>
        <p:txBody>
          <a:bodyPr/>
          <a:lstStyle/>
          <a:p>
            <a:r>
              <a:rPr lang="en-US" altLang="en-US"/>
              <a:t>Adopt a Healthy Lifestyle</a:t>
            </a:r>
          </a:p>
        </p:txBody>
      </p:sp>
      <p:sp>
        <p:nvSpPr>
          <p:cNvPr id="28675" name="Text Placeholder 8"/>
          <p:cNvSpPr txBox="1">
            <a:spLocks/>
          </p:cNvSpPr>
          <p:nvPr/>
        </p:nvSpPr>
        <p:spPr bwMode="auto">
          <a:xfrm>
            <a:off x="406213" y="1872785"/>
            <a:ext cx="6045574" cy="6699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When we make good lifestyle choices, we can adopt a healthy mental outlook and have the physical energy to do the things we want in retirement.</a:t>
            </a:r>
          </a:p>
          <a:p>
            <a:r>
              <a:rPr lang="en-US" altLang="en-US" sz="1412" dirty="0"/>
              <a:t>A healthy lifestyle is comprised of six components of wellness:</a:t>
            </a:r>
            <a:br>
              <a:rPr lang="en-US" sz="1412" dirty="0">
                <a:solidFill>
                  <a:schemeClr val="tx1"/>
                </a:solidFill>
              </a:rPr>
            </a:br>
            <a:r>
              <a:rPr lang="en-US" altLang="en-US" sz="1412" b="1" dirty="0"/>
              <a:t>1. Nutrition: </a:t>
            </a:r>
            <a:r>
              <a:rPr lang="en-US" altLang="en-US" sz="1412" dirty="0"/>
              <a:t>A healthy diet consists of food from the USDA’s MyPlate Model*: </a:t>
            </a:r>
          </a:p>
          <a:p>
            <a:pPr lvl="1"/>
            <a:r>
              <a:rPr lang="en-US" altLang="en-US" sz="1412" dirty="0"/>
              <a:t>Grains</a:t>
            </a:r>
          </a:p>
          <a:p>
            <a:pPr lvl="1"/>
            <a:r>
              <a:rPr lang="en-US" altLang="en-US" sz="1412" dirty="0"/>
              <a:t>Lean protein</a:t>
            </a:r>
          </a:p>
          <a:p>
            <a:pPr lvl="1"/>
            <a:r>
              <a:rPr lang="en-US" altLang="en-US" sz="1412" dirty="0"/>
              <a:t>Dairy products</a:t>
            </a:r>
          </a:p>
          <a:p>
            <a:pPr lvl="1"/>
            <a:r>
              <a:rPr lang="en-US" altLang="en-US" sz="1412" dirty="0"/>
              <a:t>Fruits and vegetables</a:t>
            </a:r>
          </a:p>
          <a:p>
            <a:pPr lvl="1"/>
            <a:r>
              <a:rPr lang="en-US" altLang="en-US" sz="1412" dirty="0"/>
              <a:t>Minimal fat, sugar and caffeine</a:t>
            </a:r>
          </a:p>
          <a:p>
            <a:r>
              <a:rPr lang="en-US" altLang="en-US" sz="1412" dirty="0"/>
              <a:t>Good nutrition allows your body to work properly, helps ward off certain diseases and medical conditions, and gives you the energy necessary to lead happy, healthy and productive lives. </a:t>
            </a:r>
            <a:br>
              <a:rPr lang="en-US" altLang="en-US" sz="1412" dirty="0">
                <a:solidFill>
                  <a:schemeClr val="tx1"/>
                </a:solidFill>
                <a:latin typeface="ＭＳ Ｐゴシック"/>
              </a:rPr>
            </a:br>
            <a:endParaRPr lang="en-US" altLang="en-US" sz="1412" dirty="0"/>
          </a:p>
          <a:p>
            <a:r>
              <a:rPr lang="en-US" altLang="en-US" sz="1412" b="1" dirty="0"/>
              <a:t>2. Exercise: </a:t>
            </a:r>
            <a:r>
              <a:rPr lang="en-US" altLang="en-US" sz="1412" dirty="0"/>
              <a:t>Exercise is important to maintain health. Most changes we associate with aging are actually a result of a poor diet and lack of </a:t>
            </a:r>
            <a:br>
              <a:rPr lang="en-US" altLang="en-US" sz="1412" dirty="0">
                <a:solidFill>
                  <a:schemeClr val="tx1"/>
                </a:solidFill>
                <a:latin typeface="ＭＳ Ｐゴシック"/>
              </a:rPr>
            </a:br>
            <a:r>
              <a:rPr lang="en-US" altLang="en-US" sz="1412" dirty="0"/>
              <a:t>exercise — loss of muscle mass, weight gain and osteoporosis. Many nursing homes are now providing weightlifting and exercise for their patients and seeing remarkable results in physical ability and improved mental capacity.</a:t>
            </a:r>
          </a:p>
          <a:p>
            <a:r>
              <a:rPr lang="en-US" altLang="en-US" sz="1412" dirty="0"/>
              <a:t>A good exercise program consists of aerobic conditioning and strength training (weightlifting). In aerobic exercise, your heart rate, blood pressure and respiration go up and stay up for at least 30 minutes. </a:t>
            </a:r>
          </a:p>
          <a:p>
            <a:pPr marL="201717" indent="-201717"/>
            <a:endParaRPr lang="en-US" sz="1412" dirty="0"/>
          </a:p>
          <a:p>
            <a:pPr marL="201717" indent="-201717"/>
            <a:endParaRPr lang="en-US" sz="1235" dirty="0">
              <a:cs typeface="Arial"/>
            </a:endParaRPr>
          </a:p>
          <a:p>
            <a:endParaRPr lang="en-US" altLang="en-US" sz="1412" dirty="0"/>
          </a:p>
        </p:txBody>
      </p:sp>
    </p:spTree>
    <p:extLst>
      <p:ext uri="{BB962C8B-B14F-4D97-AF65-F5344CB8AC3E}">
        <p14:creationId xmlns:p14="http://schemas.microsoft.com/office/powerpoint/2010/main" val="140491409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Text Placeholder 8"/>
          <p:cNvSpPr txBox="1">
            <a:spLocks/>
          </p:cNvSpPr>
          <p:nvPr/>
        </p:nvSpPr>
        <p:spPr bwMode="auto">
          <a:xfrm>
            <a:off x="406213" y="1872784"/>
            <a:ext cx="6045574" cy="6240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Aerobic activity includes brisk walking, running/jogging, aerobic classes, swimming, cycling, skating, etc. Tennis, racquetball and handball are good forms of exercise, but they’re not aerobic because the heart rate returns to normal while waiting for the ball to be served or resting between sets.</a:t>
            </a:r>
            <a:endParaRPr lang="en-US" sz="1412" dirty="0"/>
          </a:p>
          <a:p>
            <a:r>
              <a:rPr lang="en-US" sz="1412" dirty="0"/>
              <a:t>Strength training can include lifting weights using equipment or small hand-held weights.</a:t>
            </a:r>
          </a:p>
          <a:p>
            <a:endParaRPr lang="en-US" sz="1412" dirty="0"/>
          </a:p>
          <a:p>
            <a:r>
              <a:rPr lang="en-US" sz="1412" b="1" dirty="0"/>
              <a:t>3. Relaxation:</a:t>
            </a:r>
            <a:r>
              <a:rPr lang="en-US" sz="1412" dirty="0"/>
              <a:t> Relaxation lets us rest and escape our day-to-day troubles, worries or stress. Each of us may define relaxation differently, but examples can include reading, painting, music, writing, meditation, massage, even sleep.</a:t>
            </a:r>
          </a:p>
          <a:p>
            <a:endParaRPr lang="en-US" sz="1412" dirty="0"/>
          </a:p>
          <a:p>
            <a:r>
              <a:rPr lang="en-US" sz="1412" b="1" dirty="0"/>
              <a:t>4. Laughter and play: </a:t>
            </a:r>
            <a:r>
              <a:rPr lang="en-US" sz="1412" dirty="0"/>
              <a:t>Tell jokes, have fun, do silly things. We can learn much from children, who have fun and use their imaginations in wonderful ways.</a:t>
            </a:r>
          </a:p>
          <a:p>
            <a:endParaRPr lang="en-US" sz="1412" dirty="0"/>
          </a:p>
          <a:p>
            <a:r>
              <a:rPr lang="en-US" sz="1412" b="1" dirty="0"/>
              <a:t>5. Healthy perceptions:</a:t>
            </a:r>
            <a:r>
              <a:rPr lang="en-US" sz="1412" dirty="0"/>
              <a:t> A problem is only a problem when it’s defined as one. Perceptions play a big part in which situations we define as a crisis. Try and let go of things you can’t control and see if you can redefine problems as opportunities instead. </a:t>
            </a:r>
          </a:p>
          <a:p>
            <a:endParaRPr lang="en-US" sz="1412" dirty="0"/>
          </a:p>
          <a:p>
            <a:r>
              <a:rPr lang="en-US" sz="1412" b="1" dirty="0"/>
              <a:t>6. Spirituality and support:</a:t>
            </a:r>
            <a:r>
              <a:rPr lang="en-US" sz="1412" dirty="0"/>
              <a:t> We all need someone to talk to when we’re troubled or struggling. Spirituality can give us a sense of connection with the universe and each other. It can guide our sense of right or wrong, our values and influence our goals.</a:t>
            </a:r>
          </a:p>
        </p:txBody>
      </p:sp>
      <p:sp>
        <p:nvSpPr>
          <p:cNvPr id="2" name="Title 1"/>
          <p:cNvSpPr>
            <a:spLocks noGrp="1"/>
          </p:cNvSpPr>
          <p:nvPr>
            <p:ph type="title"/>
          </p:nvPr>
        </p:nvSpPr>
        <p:spPr>
          <a:xfrm>
            <a:off x="281180" y="415637"/>
            <a:ext cx="6209828" cy="816557"/>
          </a:xfrm>
        </p:spPr>
        <p:txBody>
          <a:bodyPr/>
          <a:lstStyle/>
          <a:p>
            <a:r>
              <a:rPr lang="en-US" dirty="0"/>
              <a:t>Adopt a Healthy Lifestyle</a:t>
            </a:r>
          </a:p>
        </p:txBody>
      </p:sp>
    </p:spTree>
    <p:extLst>
      <p:ext uri="{BB962C8B-B14F-4D97-AF65-F5344CB8AC3E}">
        <p14:creationId xmlns:p14="http://schemas.microsoft.com/office/powerpoint/2010/main" val="65187108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281180" y="415637"/>
            <a:ext cx="6209828" cy="816557"/>
          </a:xfrm>
        </p:spPr>
        <p:txBody>
          <a:bodyPr/>
          <a:lstStyle/>
          <a:p>
            <a:r>
              <a:rPr lang="en-US" altLang="en-US"/>
              <a:t>Consider This</a:t>
            </a:r>
          </a:p>
        </p:txBody>
      </p:sp>
      <p:sp>
        <p:nvSpPr>
          <p:cNvPr id="33795" name="Text Placeholder 8"/>
          <p:cNvSpPr txBox="1">
            <a:spLocks/>
          </p:cNvSpPr>
          <p:nvPr/>
        </p:nvSpPr>
        <p:spPr bwMode="auto">
          <a:xfrm>
            <a:off x="406213" y="1872783"/>
            <a:ext cx="6045574" cy="390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sz="1412" dirty="0"/>
              <a:t>What are my feelings about retirement at this moment? </a:t>
            </a:r>
          </a:p>
          <a:p>
            <a:pPr lvl="1"/>
            <a:endParaRPr lang="en-US" altLang="en-US" sz="1412" dirty="0"/>
          </a:p>
          <a:p>
            <a:pPr lvl="1"/>
            <a:r>
              <a:rPr lang="en-US" altLang="en-US" sz="1412" dirty="0"/>
              <a:t>What are the feelings generated by the current economy? </a:t>
            </a:r>
          </a:p>
          <a:p>
            <a:pPr lvl="1"/>
            <a:endParaRPr lang="en-US" altLang="en-US" sz="1412" dirty="0"/>
          </a:p>
          <a:p>
            <a:pPr lvl="1"/>
            <a:r>
              <a:rPr lang="en-US" altLang="en-US" sz="1412" dirty="0"/>
              <a:t>How can I best plan for a speedy retirement?</a:t>
            </a:r>
          </a:p>
          <a:p>
            <a:pPr lvl="1"/>
            <a:endParaRPr lang="en-US" altLang="en-US" sz="1412" dirty="0"/>
          </a:p>
          <a:p>
            <a:pPr lvl="1"/>
            <a:r>
              <a:rPr lang="en-US" altLang="en-US" sz="1412" dirty="0"/>
              <a:t>What are the issues I need to consider?</a:t>
            </a:r>
          </a:p>
          <a:p>
            <a:pPr lvl="1"/>
            <a:endParaRPr lang="en-US" altLang="en-US" sz="1412" dirty="0"/>
          </a:p>
          <a:p>
            <a:pPr lvl="1"/>
            <a:r>
              <a:rPr lang="en-US" altLang="en-US" sz="1412" dirty="0"/>
              <a:t>What are my fears and concerns?</a:t>
            </a:r>
          </a:p>
          <a:p>
            <a:pPr lvl="1"/>
            <a:endParaRPr lang="en-US" altLang="en-US" sz="1412" dirty="0"/>
          </a:p>
          <a:p>
            <a:pPr lvl="1"/>
            <a:r>
              <a:rPr lang="en-US" altLang="en-US" sz="1412" dirty="0"/>
              <a:t>What do I do with these emotions?</a:t>
            </a:r>
          </a:p>
          <a:p>
            <a:pPr lvl="1"/>
            <a:endParaRPr lang="en-US" altLang="en-US" sz="1412" dirty="0"/>
          </a:p>
          <a:p>
            <a:pPr lvl="1"/>
            <a:r>
              <a:rPr lang="en-US" altLang="en-US" sz="1412" dirty="0"/>
              <a:t>How do I see the silver lining?</a:t>
            </a:r>
          </a:p>
        </p:txBody>
      </p:sp>
    </p:spTree>
    <p:extLst>
      <p:ext uri="{BB962C8B-B14F-4D97-AF65-F5344CB8AC3E}">
        <p14:creationId xmlns:p14="http://schemas.microsoft.com/office/powerpoint/2010/main" val="18224338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a:xfrm>
            <a:off x="281180" y="415637"/>
            <a:ext cx="6209828" cy="816557"/>
          </a:xfrm>
        </p:spPr>
        <p:txBody>
          <a:bodyPr/>
          <a:lstStyle/>
          <a:p>
            <a:r>
              <a:rPr lang="en-US" altLang="en-US"/>
              <a:t>Make Your Action Plan</a:t>
            </a:r>
          </a:p>
        </p:txBody>
      </p:sp>
      <p:sp>
        <p:nvSpPr>
          <p:cNvPr id="34819" name="Text Placeholder 10"/>
          <p:cNvSpPr txBox="1">
            <a:spLocks/>
          </p:cNvSpPr>
          <p:nvPr/>
        </p:nvSpPr>
        <p:spPr bwMode="auto">
          <a:xfrm>
            <a:off x="398940" y="2951746"/>
            <a:ext cx="6052848" cy="412937"/>
          </a:xfrm>
          <a:prstGeom prst="rect">
            <a:avLst/>
          </a:prstGeom>
          <a:solidFill>
            <a:schemeClr val="accent2"/>
          </a:solidFill>
          <a:ln w="9525">
            <a:no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dirty="0">
                <a:solidFill>
                  <a:schemeClr val="bg1"/>
                </a:solidFill>
              </a:rPr>
              <a:t> Ideas/Behaviors                                         I will meet it by…</a:t>
            </a:r>
          </a:p>
        </p:txBody>
      </p:sp>
      <p:sp>
        <p:nvSpPr>
          <p:cNvPr id="34820" name="Text Placeholder 12"/>
          <p:cNvSpPr txBox="1">
            <a:spLocks/>
          </p:cNvSpPr>
          <p:nvPr/>
        </p:nvSpPr>
        <p:spPr bwMode="auto">
          <a:xfrm>
            <a:off x="398940" y="3364684"/>
            <a:ext cx="6052848" cy="4836622"/>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3736"/>
              </a:spcAft>
              <a:buClr>
                <a:schemeClr val="tx2"/>
              </a:buClr>
              <a:buSzTx/>
            </a:pPr>
            <a:endParaRPr lang="en-US" altLang="en-US" sz="1412">
              <a:solidFill>
                <a:srgbClr val="646D72"/>
              </a:solidFill>
            </a:endParaRPr>
          </a:p>
        </p:txBody>
      </p:sp>
      <p:sp>
        <p:nvSpPr>
          <p:cNvPr id="34821" name="Text Placeholder 8"/>
          <p:cNvSpPr txBox="1">
            <a:spLocks/>
          </p:cNvSpPr>
          <p:nvPr/>
        </p:nvSpPr>
        <p:spPr bwMode="auto">
          <a:xfrm>
            <a:off x="398938" y="1872783"/>
            <a:ext cx="6052849" cy="958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What ideas, behaviors, attitudes, feelings and techniques about creating the retirement of my dreams did I gain from this training? List them below. </a:t>
            </a:r>
          </a:p>
          <a:p>
            <a:r>
              <a:rPr lang="en-US" altLang="en-US" sz="1412" b="1" dirty="0"/>
              <a:t>Who will you check in with to make sure you are making progress? </a:t>
            </a:r>
          </a:p>
        </p:txBody>
      </p:sp>
      <p:cxnSp>
        <p:nvCxnSpPr>
          <p:cNvPr id="20" name="Straight Connector 19"/>
          <p:cNvCxnSpPr/>
          <p:nvPr/>
        </p:nvCxnSpPr>
        <p:spPr>
          <a:xfrm>
            <a:off x="398939" y="4034935"/>
            <a:ext cx="6051299"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398939" y="4868209"/>
            <a:ext cx="6051299"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398939" y="5701482"/>
            <a:ext cx="6051299"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00489" y="6534756"/>
            <a:ext cx="6051298"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00489" y="7368030"/>
            <a:ext cx="6051298"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254726" y="3364684"/>
            <a:ext cx="0" cy="4836622"/>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1899013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7"/>
          <p:cNvSpPr>
            <a:spLocks noGrp="1"/>
          </p:cNvSpPr>
          <p:nvPr>
            <p:ph type="title"/>
          </p:nvPr>
        </p:nvSpPr>
        <p:spPr>
          <a:xfrm>
            <a:off x="281180" y="415637"/>
            <a:ext cx="6209828" cy="816557"/>
          </a:xfrm>
        </p:spPr>
        <p:txBody>
          <a:bodyPr/>
          <a:lstStyle/>
          <a:p>
            <a:r>
              <a:rPr lang="en-US" altLang="en-US"/>
              <a:t>Make Your Action Plan</a:t>
            </a:r>
          </a:p>
        </p:txBody>
      </p:sp>
      <p:sp>
        <p:nvSpPr>
          <p:cNvPr id="35843" name="Text Placeholder 8"/>
          <p:cNvSpPr txBox="1">
            <a:spLocks/>
          </p:cNvSpPr>
          <p:nvPr/>
        </p:nvSpPr>
        <p:spPr bwMode="auto">
          <a:xfrm>
            <a:off x="406213" y="1343552"/>
            <a:ext cx="6045574" cy="6456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235" dirty="0"/>
              <a:t>What ideas, behaviors, attitudes, feelings, techniques about planning my retirement did I gain from the training:</a:t>
            </a:r>
          </a:p>
          <a:p>
            <a:r>
              <a:rPr lang="en-US" altLang="en-US" sz="1235" dirty="0"/>
              <a:t>_____________________________________________________________________</a:t>
            </a:r>
          </a:p>
          <a:p>
            <a:r>
              <a:rPr lang="en-US" altLang="en-US" sz="1235" dirty="0"/>
              <a:t>_____________________________________________________________________</a:t>
            </a:r>
          </a:p>
          <a:p>
            <a:r>
              <a:rPr lang="en-US" altLang="en-US" sz="1235" dirty="0"/>
              <a:t>_____________________________________________________________________</a:t>
            </a:r>
          </a:p>
          <a:p>
            <a:r>
              <a:rPr lang="en-US" altLang="en-US" sz="1235" dirty="0"/>
              <a:t>I will focus on applying these techniques by: </a:t>
            </a:r>
          </a:p>
          <a:p>
            <a:endParaRPr lang="en-US" altLang="en-US" sz="1235" dirty="0"/>
          </a:p>
          <a:p>
            <a:endParaRPr lang="en-US" altLang="en-US" sz="1235" dirty="0"/>
          </a:p>
          <a:p>
            <a:endParaRPr lang="en-US" altLang="en-US" sz="1235" dirty="0"/>
          </a:p>
          <a:p>
            <a:endParaRPr lang="en-US" altLang="en-US" sz="1235" dirty="0"/>
          </a:p>
          <a:p>
            <a:endParaRPr lang="en-US" altLang="en-US" sz="1235" dirty="0"/>
          </a:p>
          <a:p>
            <a:r>
              <a:rPr lang="en-US" altLang="en-US" sz="1235" dirty="0"/>
              <a:t>I will seek support for this from _______________________________________________</a:t>
            </a:r>
            <a:br>
              <a:rPr lang="en-US" altLang="en-US" sz="1235" dirty="0"/>
            </a:br>
            <a:r>
              <a:rPr lang="en-US" altLang="en-US" sz="1235" dirty="0"/>
              <a:t>(This could be a professional peer, friend, supervisor, group, books, audio or video files, or other resources that you may gather.)</a:t>
            </a:r>
          </a:p>
          <a:p>
            <a:r>
              <a:rPr lang="en-US" altLang="en-US" sz="1235" dirty="0"/>
              <a:t>I will review my progress one month from today: ______________________</a:t>
            </a:r>
          </a:p>
          <a:p>
            <a:r>
              <a:rPr lang="en-US" altLang="en-US" sz="1235" dirty="0"/>
              <a:t>__  I am satisfied that I have made sufficient progress. </a:t>
            </a:r>
          </a:p>
          <a:p>
            <a:r>
              <a:rPr lang="en-US" altLang="en-US" sz="1235" dirty="0"/>
              <a:t>__  I will choose another area of my professional behavior to address:</a:t>
            </a:r>
          </a:p>
          <a:p>
            <a:r>
              <a:rPr lang="en-US" altLang="en-US" sz="1235" dirty="0"/>
              <a:t>      __________________________________________________________</a:t>
            </a:r>
          </a:p>
          <a:p>
            <a:r>
              <a:rPr lang="en-US" altLang="en-US" sz="1235" dirty="0"/>
              <a:t>I want to continue to develop my skills and will review again one month from today _____________________________________________________________.</a:t>
            </a:r>
          </a:p>
          <a:p>
            <a:r>
              <a:rPr lang="en-US" altLang="en-US" sz="1235" dirty="0"/>
              <a:t>I commit to this action plan.</a:t>
            </a:r>
          </a:p>
          <a:p>
            <a:endParaRPr lang="en-US" altLang="en-US" sz="1235" dirty="0"/>
          </a:p>
          <a:p>
            <a:endParaRPr lang="en-US" altLang="en-US" sz="1235" dirty="0"/>
          </a:p>
          <a:p>
            <a:r>
              <a:rPr lang="en-US" altLang="en-US" sz="1235" dirty="0"/>
              <a:t>Signature _____________________________	Date _______________________</a:t>
            </a:r>
          </a:p>
        </p:txBody>
      </p:sp>
    </p:spTree>
    <p:extLst>
      <p:ext uri="{BB962C8B-B14F-4D97-AF65-F5344CB8AC3E}">
        <p14:creationId xmlns:p14="http://schemas.microsoft.com/office/powerpoint/2010/main" val="67891388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280988" y="415925"/>
            <a:ext cx="5553755" cy="815975"/>
          </a:xfrm>
        </p:spPr>
        <p:txBody>
          <a:bodyPr/>
          <a:lstStyle/>
          <a:p>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eaLnBrk="1" fontAlgn="auto" hangingPunct="1">
              <a:spcBef>
                <a:spcPct val="0"/>
              </a:spcBef>
              <a:spcAft>
                <a:spcPts val="0"/>
              </a:spcAft>
              <a:buClrTx/>
              <a:buSzTx/>
              <a:defRPr/>
            </a:pPr>
            <a:endParaRPr lang="en-US" altLang="en-US" sz="1147">
              <a:solidFill>
                <a:srgbClr val="646D72"/>
              </a:solidFill>
            </a:endParaRPr>
          </a:p>
        </p:txBody>
      </p:sp>
      <p:sp>
        <p:nvSpPr>
          <p:cNvPr id="33796" name="Text Placeholder 8"/>
          <p:cNvSpPr txBox="1">
            <a:spLocks/>
          </p:cNvSpPr>
          <p:nvPr/>
        </p:nvSpPr>
        <p:spPr bwMode="auto">
          <a:xfrm>
            <a:off x="406214" y="1565218"/>
            <a:ext cx="5952038" cy="6350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defTabSz="899059" eaLnBrk="1" fontAlgn="auto" hangingPunct="1">
              <a:lnSpc>
                <a:spcPct val="95000"/>
              </a:lnSpc>
              <a:spcAft>
                <a:spcPts val="590"/>
              </a:spcAft>
              <a:defRPr/>
            </a:pPr>
            <a:r>
              <a:rPr lang="en-US" altLang="en-US" sz="1412" dirty="0">
                <a:solidFill>
                  <a:srgbClr val="55565A"/>
                </a:solidFill>
              </a:rPr>
              <a:t>You may consider seeking professional support if you experience </a:t>
            </a:r>
            <a:br>
              <a:rPr lang="en-US" altLang="en-US" sz="1412" dirty="0">
                <a:solidFill>
                  <a:srgbClr val="55565A"/>
                </a:solidFill>
              </a:rPr>
            </a:br>
            <a:r>
              <a:rPr lang="en-US" altLang="en-US" sz="1412" dirty="0">
                <a:solidFill>
                  <a:srgbClr val="55565A"/>
                </a:solidFill>
              </a:rPr>
              <a:t>any of the following: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Sleep problems.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Performance issues at work.</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Relationship difficulties with family or friends.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Loss of interest in hobbies you normally enjoy.</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Lack of care about normal everyday work tasks.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Excessive anxiety or worrying more than normal.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Feeling overwhelmed or sad for more than two weeks.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A noticeable change in appetite, eating too little or too much.</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Behavior and coping methods have become harmful to yourself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or others, whether that is through aggressive behavior or unhealthy habits, such as drinking too much alcohol or taking drugs.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Thoughts of harm to self and/or others.</a:t>
            </a:r>
          </a:p>
          <a:p>
            <a:pPr marL="0" indent="0" defTabSz="899059" eaLnBrk="1" fontAlgn="auto" hangingPunct="1">
              <a:lnSpc>
                <a:spcPct val="95000"/>
              </a:lnSpc>
              <a:spcAft>
                <a:spcPts val="0"/>
              </a:spcAft>
              <a:defRPr/>
            </a:pPr>
            <a:r>
              <a:rPr lang="en-US" altLang="en-US" sz="1412" b="1" dirty="0">
                <a:solidFill>
                  <a:srgbClr val="55565A"/>
                </a:solidFill>
              </a:rPr>
              <a:t>Keep in mind some of these conditions may warrant more urgent professional help and you should seek support if you are unsure. </a:t>
            </a:r>
          </a:p>
          <a:p>
            <a:pPr marL="0" indent="0" defTabSz="899059" eaLnBrk="1" fontAlgn="auto" hangingPunct="1">
              <a:lnSpc>
                <a:spcPct val="95000"/>
              </a:lnSpc>
              <a:spcAft>
                <a:spcPts val="0"/>
              </a:spcAft>
              <a:defRPr/>
            </a:pPr>
            <a:endParaRPr lang="en-US" altLang="en-US" sz="1412" b="1" dirty="0">
              <a:solidFill>
                <a:srgbClr val="55565A"/>
              </a:solidFill>
            </a:endParaRPr>
          </a:p>
          <a:p>
            <a:pPr marL="0" indent="0" defTabSz="899059" eaLnBrk="1" fontAlgn="auto" hangingPunct="1">
              <a:lnSpc>
                <a:spcPct val="95000"/>
              </a:lnSpc>
              <a:spcAft>
                <a:spcPts val="0"/>
              </a:spcAft>
              <a:defRPr/>
            </a:pPr>
            <a:r>
              <a:rPr lang="en-US" altLang="en-US" sz="1412" dirty="0">
                <a:solidFill>
                  <a:srgbClr val="55565A"/>
                </a:solidFill>
              </a:rPr>
              <a:t>Your Employee Assistance Program (EAP) is available to all employees and their covered dependents and may include some free counseling sessions per issue, per year. Please check with your employer or your health plan for details.</a:t>
            </a:r>
          </a:p>
          <a:p>
            <a:pPr marL="0" indent="0" defTabSz="899059" eaLnBrk="1" fontAlgn="auto" hangingPunct="1">
              <a:lnSpc>
                <a:spcPct val="95000"/>
              </a:lnSpc>
              <a:spcAft>
                <a:spcPts val="0"/>
              </a:spcAft>
              <a:defRPr/>
            </a:pPr>
            <a:endParaRPr lang="en-US" altLang="en-US" sz="1412" dirty="0">
              <a:solidFill>
                <a:srgbClr val="55565A"/>
              </a:solidFill>
            </a:endParaRPr>
          </a:p>
          <a:p>
            <a:pPr marL="0" indent="0" defTabSz="899059" eaLnBrk="1" fontAlgn="auto" hangingPunct="1">
              <a:spcBef>
                <a:spcPts val="0"/>
              </a:spcBef>
              <a:spcAft>
                <a:spcPts val="176"/>
              </a:spcAft>
              <a:buClrTx/>
              <a:buSzTx/>
              <a:defRPr/>
            </a:pPr>
            <a:r>
              <a:rPr lang="en-US" altLang="en-US" sz="794" u="sng" dirty="0">
                <a:solidFill>
                  <a:schemeClr val="tx2"/>
                </a:solidFill>
                <a:latin typeface="Arial"/>
              </a:rPr>
              <a:t>Citations</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American Psychological Association: How to choose a psychologist. </a:t>
            </a:r>
          </a:p>
          <a:p>
            <a:pPr marL="0" indent="0" defTabSz="899059" eaLnBrk="1" fontAlgn="auto" hangingPunct="1">
              <a:spcBef>
                <a:spcPct val="0"/>
              </a:spcBef>
              <a:spcAft>
                <a:spcPts val="176"/>
              </a:spcAft>
              <a:buClr>
                <a:srgbClr val="55565A"/>
              </a:buClr>
              <a:buSzTx/>
              <a:defRPr/>
            </a:pPr>
            <a:r>
              <a:rPr lang="en-US" altLang="en-US" sz="794" dirty="0">
                <a:solidFill>
                  <a:schemeClr val="tx2"/>
                </a:solidFill>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lang="en-US" altLang="en-US" sz="794" dirty="0">
                <a:solidFill>
                  <a:schemeClr val="tx2"/>
                </a:solidFill>
                <a:cs typeface="Times New Roman" pitchFamily="18" charset="0"/>
              </a:rPr>
              <a:t>.</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Helpguide.org: Depression Symptoms and Warning Signs. </a:t>
            </a:r>
          </a:p>
          <a:p>
            <a:pPr marL="0" indent="0" defTabSz="899059" eaLnBrk="1" fontAlgn="auto" hangingPunct="1">
              <a:spcBef>
                <a:spcPts val="0"/>
              </a:spcBef>
              <a:spcAft>
                <a:spcPts val="176"/>
              </a:spcAft>
              <a:buClrTx/>
              <a:buSzTx/>
              <a:defRPr/>
            </a:pPr>
            <a:r>
              <a:rPr lang="en-US" altLang="en-US" sz="794" dirty="0">
                <a:solidFill>
                  <a:schemeClr val="tx2"/>
                </a:solidFill>
                <a:latin typeface="Arial"/>
                <a:hlinkClick r:id="rId4">
                  <a:extLst>
                    <a:ext uri="{A12FA001-AC4F-418D-AE19-62706E023703}">
                      <ahyp:hlinkClr xmlns:ahyp="http://schemas.microsoft.com/office/drawing/2018/hyperlinkcolor" val="tx"/>
                    </a:ext>
                  </a:extLst>
                </a:hlinkClick>
              </a:rPr>
              <a:t>https://www.helpguide.org/articles/depression/depression-symptoms-and-warning-signs.htm</a:t>
            </a:r>
            <a:r>
              <a:rPr lang="en-US" altLang="en-US" sz="794" dirty="0">
                <a:solidFill>
                  <a:schemeClr val="tx2"/>
                </a:solidFill>
                <a:latin typeface="Arial"/>
              </a:rPr>
              <a:t>.</a:t>
            </a:r>
          </a:p>
          <a:p>
            <a:pPr marL="0" indent="0" defTabSz="899059" eaLnBrk="1" fontAlgn="auto" hangingPunct="1">
              <a:spcBef>
                <a:spcPts val="0"/>
              </a:spcBef>
              <a:spcAft>
                <a:spcPts val="176"/>
              </a:spcAft>
              <a:buClrTx/>
              <a:buSzTx/>
              <a:defRPr/>
            </a:pPr>
            <a:r>
              <a:rPr lang="fr-FR" altLang="en-US" sz="794" dirty="0">
                <a:solidFill>
                  <a:schemeClr val="tx2"/>
                </a:solidFill>
                <a:latin typeface="Arial"/>
              </a:rPr>
              <a:t>Helpguide.org: Suicide Prevention. </a:t>
            </a:r>
          </a:p>
          <a:p>
            <a:pPr marL="0" indent="0" defTabSz="899059" eaLnBrk="1" fontAlgn="auto" hangingPunct="1">
              <a:spcBef>
                <a:spcPts val="0"/>
              </a:spcBef>
              <a:spcAft>
                <a:spcPts val="176"/>
              </a:spcAft>
              <a:buClrTx/>
              <a:buSzTx/>
              <a:defRPr/>
            </a:pPr>
            <a:r>
              <a:rPr lang="fr-FR" altLang="en-US" sz="794" dirty="0">
                <a:solidFill>
                  <a:schemeClr val="tx2"/>
                </a:solidFill>
                <a:latin typeface="Arial"/>
                <a:hlinkClick r:id="rId5">
                  <a:extLst>
                    <a:ext uri="{A12FA001-AC4F-418D-AE19-62706E023703}">
                      <ahyp:hlinkClr xmlns:ahyp="http://schemas.microsoft.com/office/drawing/2018/hyperlinkcolor" val="tx"/>
                    </a:ext>
                  </a:extLst>
                </a:hlinkClick>
              </a:rPr>
              <a:t>https://www.helpguide.org/articles/suicide-prevention/suicide-prevention.htm</a:t>
            </a:r>
            <a:r>
              <a:rPr lang="fr-FR" altLang="en-US" sz="794" dirty="0">
                <a:solidFill>
                  <a:schemeClr val="tx2"/>
                </a:solidFill>
                <a:latin typeface="Arial"/>
              </a:rPr>
              <a:t>.</a:t>
            </a:r>
            <a:endParaRPr lang="en-US" altLang="en-US" sz="1412" dirty="0">
              <a:solidFill>
                <a:schemeClr val="tx2"/>
              </a:solidFill>
            </a:endParaRPr>
          </a:p>
          <a:p>
            <a:pPr marL="201717" indent="-201717" algn="ctr" defTabSz="899059" eaLnBrk="1" fontAlgn="auto" hangingPunct="1">
              <a:lnSpc>
                <a:spcPct val="95000"/>
              </a:lnSpc>
              <a:spcAft>
                <a:spcPts val="0"/>
              </a:spcAft>
              <a:defRPr/>
            </a:pPr>
            <a:endParaRPr lang="en-US" altLang="en-US" sz="1412" dirty="0">
              <a:solidFill>
                <a:srgbClr val="55565A"/>
              </a:solidFill>
            </a:endParaRPr>
          </a:p>
        </p:txBody>
      </p:sp>
    </p:spTree>
    <p:extLst>
      <p:ext uri="{BB962C8B-B14F-4D97-AF65-F5344CB8AC3E}">
        <p14:creationId xmlns:p14="http://schemas.microsoft.com/office/powerpoint/2010/main" val="144493065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2" name="Title 1"/>
          <p:cNvSpPr>
            <a:spLocks noGrp="1"/>
          </p:cNvSpPr>
          <p:nvPr>
            <p:ph type="title"/>
          </p:nvPr>
        </p:nvSpPr>
        <p:spPr>
          <a:xfrm>
            <a:off x="281180" y="415637"/>
            <a:ext cx="6209828" cy="816557"/>
          </a:xfrm>
        </p:spPr>
        <p:txBody>
          <a:bodyPr/>
          <a:lstStyle/>
          <a:p>
            <a:r>
              <a:rPr lang="en-US" altLang="en-US"/>
              <a:t>Appendix A:</a:t>
            </a:r>
            <a:br>
              <a:rPr lang="en-US" altLang="en-US"/>
            </a:br>
            <a:r>
              <a:rPr lang="en-US" altLang="en-US"/>
              <a:t>20 Advanced-Age Achievers</a:t>
            </a:r>
            <a:endParaRPr lang="en-US" dirty="0"/>
          </a:p>
        </p:txBody>
      </p:sp>
      <p:sp>
        <p:nvSpPr>
          <p:cNvPr id="8" name="Text Placeholder 8"/>
          <p:cNvSpPr txBox="1">
            <a:spLocks/>
          </p:cNvSpPr>
          <p:nvPr/>
        </p:nvSpPr>
        <p:spPr bwMode="auto">
          <a:xfrm>
            <a:off x="406213" y="1872784"/>
            <a:ext cx="6045574" cy="6328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90000"/>
              </a:lnSpc>
              <a:spcBef>
                <a:spcPct val="0"/>
              </a:spcBef>
              <a:spcAft>
                <a:spcPts val="794"/>
              </a:spcAft>
              <a:buClr>
                <a:schemeClr val="tx2"/>
              </a:buClr>
              <a:buSzTx/>
              <a:tabLst>
                <a:tab pos="2115223" algn="l"/>
              </a:tabLst>
            </a:pPr>
            <a:r>
              <a:rPr lang="en-US" altLang="en-US" sz="1235" dirty="0">
                <a:solidFill>
                  <a:srgbClr val="646D72"/>
                </a:solidFill>
              </a:rPr>
              <a:t>Pablo Picasso	Painting at 90</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Grandma Moses	Painting at 100</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Johann W. von Goethe	Finished Faust at 81</a:t>
            </a:r>
          </a:p>
          <a:p>
            <a:pPr>
              <a:lnSpc>
                <a:spcPct val="90000"/>
              </a:lnSpc>
              <a:spcBef>
                <a:spcPct val="0"/>
              </a:spcBef>
              <a:spcAft>
                <a:spcPts val="794"/>
              </a:spcAft>
              <a:buClr>
                <a:schemeClr val="tx2"/>
              </a:buClr>
              <a:buSzTx/>
              <a:tabLst>
                <a:tab pos="2115223" algn="l"/>
              </a:tabLst>
            </a:pPr>
            <a:r>
              <a:rPr lang="en-US" altLang="en-US" sz="1235" dirty="0" err="1">
                <a:solidFill>
                  <a:srgbClr val="646D72"/>
                </a:solidFill>
              </a:rPr>
              <a:t>Eamon</a:t>
            </a:r>
            <a:r>
              <a:rPr lang="en-US" altLang="en-US" sz="1235" dirty="0">
                <a:solidFill>
                  <a:srgbClr val="646D72"/>
                </a:solidFill>
              </a:rPr>
              <a:t> De Valera	President of Ireland at 91</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Somerset Maugham	Wrote </a:t>
            </a:r>
            <a:r>
              <a:rPr lang="en-US" altLang="en-US" sz="1235" i="1" dirty="0">
                <a:solidFill>
                  <a:srgbClr val="646D72"/>
                </a:solidFill>
              </a:rPr>
              <a:t>Points of View</a:t>
            </a:r>
            <a:r>
              <a:rPr lang="en-US" altLang="en-US" sz="1235" dirty="0">
                <a:solidFill>
                  <a:srgbClr val="646D72"/>
                </a:solidFill>
              </a:rPr>
              <a:t> at 84</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Pablo Casals	Giving cello concerts at 88</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Konrad Adenauer	Chancellor of Germany at 88</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Leo Tolstoy	Wrote </a:t>
            </a:r>
            <a:r>
              <a:rPr lang="en-US" altLang="en-US" sz="1235" i="1" dirty="0">
                <a:solidFill>
                  <a:srgbClr val="646D72"/>
                </a:solidFill>
              </a:rPr>
              <a:t>I Cannot Be Silent</a:t>
            </a:r>
            <a:r>
              <a:rPr lang="en-US" altLang="en-US" sz="1235" dirty="0">
                <a:solidFill>
                  <a:srgbClr val="646D72"/>
                </a:solidFill>
              </a:rPr>
              <a:t> at 82</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George Bernard Shaw	Wrote </a:t>
            </a:r>
            <a:r>
              <a:rPr lang="en-US" altLang="en-US" sz="1235" i="1" dirty="0">
                <a:solidFill>
                  <a:srgbClr val="646D72"/>
                </a:solidFill>
              </a:rPr>
              <a:t>Farfetched Fables</a:t>
            </a:r>
            <a:r>
              <a:rPr lang="en-US" altLang="en-US" sz="1235" dirty="0">
                <a:solidFill>
                  <a:srgbClr val="646D72"/>
                </a:solidFill>
              </a:rPr>
              <a:t> at 93</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Albert Schweitzer	Headed an African hospital at 89</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Coco Chanel	Head of fashion design firm at 88</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Arthur Rubinstein	Gave a Carnegie Hall recital at 89</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Adolph </a:t>
            </a:r>
            <a:r>
              <a:rPr lang="en-US" altLang="en-US" sz="1235" dirty="0" err="1">
                <a:solidFill>
                  <a:srgbClr val="646D72"/>
                </a:solidFill>
              </a:rPr>
              <a:t>Zukor</a:t>
            </a:r>
            <a:r>
              <a:rPr lang="en-US" altLang="en-US" sz="1235" dirty="0">
                <a:solidFill>
                  <a:srgbClr val="646D72"/>
                </a:solidFill>
              </a:rPr>
              <a:t>	Chairman of Paramount Pictures at 91</a:t>
            </a:r>
          </a:p>
          <a:p>
            <a:pPr>
              <a:lnSpc>
                <a:spcPct val="90000"/>
              </a:lnSpc>
              <a:spcBef>
                <a:spcPct val="0"/>
              </a:spcBef>
              <a:spcAft>
                <a:spcPts val="794"/>
              </a:spcAft>
              <a:buClr>
                <a:schemeClr val="tx2"/>
              </a:buClr>
              <a:buSzTx/>
              <a:tabLst>
                <a:tab pos="2115223" algn="l"/>
              </a:tabLst>
            </a:pPr>
            <a:r>
              <a:rPr lang="en-US" altLang="en-US" sz="1235" dirty="0" err="1">
                <a:solidFill>
                  <a:srgbClr val="646D72"/>
                </a:solidFill>
              </a:rPr>
              <a:t>Eubie</a:t>
            </a:r>
            <a:r>
              <a:rPr lang="en-US" altLang="en-US" sz="1235" dirty="0">
                <a:solidFill>
                  <a:srgbClr val="646D72"/>
                </a:solidFill>
              </a:rPr>
              <a:t> Blake	Performing well into his 90s</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Mary Baker Eddy	Directing Christian Science Church at 89</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Bertrand Russell	Active in international peace drives at 94</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Michelangelo	Designed architectural plans for Church of 	</a:t>
            </a:r>
            <a:br>
              <a:rPr lang="en-US" altLang="en-US" sz="1235" dirty="0">
                <a:solidFill>
                  <a:srgbClr val="646D72"/>
                </a:solidFill>
              </a:rPr>
            </a:br>
            <a:r>
              <a:rPr lang="en-US" altLang="en-US" sz="1235" dirty="0">
                <a:solidFill>
                  <a:srgbClr val="646D72"/>
                </a:solidFill>
              </a:rPr>
              <a:t>	Santa Maria </a:t>
            </a:r>
            <a:r>
              <a:rPr lang="en-US" altLang="en-US" sz="1235" dirty="0" err="1">
                <a:solidFill>
                  <a:srgbClr val="646D72"/>
                </a:solidFill>
              </a:rPr>
              <a:t>degli</a:t>
            </a:r>
            <a:r>
              <a:rPr lang="en-US" altLang="en-US" sz="1235" dirty="0">
                <a:solidFill>
                  <a:srgbClr val="646D72"/>
                </a:solidFill>
              </a:rPr>
              <a:t> </a:t>
            </a:r>
            <a:r>
              <a:rPr lang="en-US" altLang="en-US" sz="1235" dirty="0" err="1">
                <a:solidFill>
                  <a:srgbClr val="646D72"/>
                </a:solidFill>
              </a:rPr>
              <a:t>Angeli</a:t>
            </a:r>
            <a:r>
              <a:rPr lang="en-US" altLang="en-US" sz="1235" dirty="0">
                <a:solidFill>
                  <a:srgbClr val="646D72"/>
                </a:solidFill>
              </a:rPr>
              <a:t> at 88</a:t>
            </a:r>
          </a:p>
          <a:p>
            <a:pPr>
              <a:lnSpc>
                <a:spcPct val="90000"/>
              </a:lnSpc>
              <a:spcBef>
                <a:spcPct val="0"/>
              </a:spcBef>
              <a:spcAft>
                <a:spcPts val="794"/>
              </a:spcAft>
              <a:buClr>
                <a:schemeClr val="tx2"/>
              </a:buClr>
              <a:buSzTx/>
              <a:tabLst>
                <a:tab pos="2115223" algn="l"/>
              </a:tabLst>
            </a:pPr>
            <a:r>
              <a:rPr lang="en-US" altLang="en-US" sz="1235" dirty="0" err="1">
                <a:solidFill>
                  <a:srgbClr val="646D72"/>
                </a:solidFill>
              </a:rPr>
              <a:t>Aleksandr</a:t>
            </a:r>
            <a:r>
              <a:rPr lang="en-US" altLang="en-US" sz="1235" dirty="0">
                <a:solidFill>
                  <a:srgbClr val="646D72"/>
                </a:solidFill>
              </a:rPr>
              <a:t> Kerensky	Wrote </a:t>
            </a:r>
            <a:r>
              <a:rPr lang="en-US" altLang="en-US" sz="1235" i="1" dirty="0">
                <a:solidFill>
                  <a:srgbClr val="646D72"/>
                </a:solidFill>
              </a:rPr>
              <a:t>Russia and History’s Turning Point</a:t>
            </a:r>
            <a:r>
              <a:rPr lang="en-US" altLang="en-US" sz="1235" dirty="0">
                <a:solidFill>
                  <a:srgbClr val="646D72"/>
                </a:solidFill>
              </a:rPr>
              <a:t> at 83</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Winston Churchill	Wrote </a:t>
            </a:r>
            <a:r>
              <a:rPr lang="en-US" altLang="en-US" sz="1235" i="1" dirty="0">
                <a:solidFill>
                  <a:srgbClr val="646D72"/>
                </a:solidFill>
              </a:rPr>
              <a:t>A History of English-Speaking People</a:t>
            </a:r>
            <a:r>
              <a:rPr lang="en-US" altLang="en-US" sz="1235" dirty="0">
                <a:solidFill>
                  <a:srgbClr val="646D72"/>
                </a:solidFill>
              </a:rPr>
              <a:t> at 82</a:t>
            </a:r>
          </a:p>
          <a:p>
            <a:pPr>
              <a:lnSpc>
                <a:spcPct val="90000"/>
              </a:lnSpc>
              <a:spcBef>
                <a:spcPct val="0"/>
              </a:spcBef>
              <a:spcAft>
                <a:spcPts val="794"/>
              </a:spcAft>
              <a:buClr>
                <a:schemeClr val="tx2"/>
              </a:buClr>
              <a:buSzTx/>
              <a:tabLst>
                <a:tab pos="2115223" algn="l"/>
              </a:tabLst>
            </a:pPr>
            <a:r>
              <a:rPr lang="en-US" altLang="en-US" sz="1235" dirty="0">
                <a:solidFill>
                  <a:srgbClr val="646D72"/>
                </a:solidFill>
              </a:rPr>
              <a:t>Benjamin Franklin	Effected the compromise that led to the adoption of the </a:t>
            </a:r>
            <a:br>
              <a:rPr lang="en-US" altLang="en-US" sz="1235" dirty="0">
                <a:solidFill>
                  <a:srgbClr val="646D72"/>
                </a:solidFill>
              </a:rPr>
            </a:br>
            <a:r>
              <a:rPr lang="en-US" altLang="en-US" sz="1235" dirty="0">
                <a:solidFill>
                  <a:srgbClr val="646D72"/>
                </a:solidFill>
              </a:rPr>
              <a:t>	U.S. Constitution at 89</a:t>
            </a:r>
          </a:p>
        </p:txBody>
      </p:sp>
    </p:spTree>
    <p:extLst>
      <p:ext uri="{BB962C8B-B14F-4D97-AF65-F5344CB8AC3E}">
        <p14:creationId xmlns:p14="http://schemas.microsoft.com/office/powerpoint/2010/main" val="326974105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itle 7"/>
          <p:cNvSpPr>
            <a:spLocks noGrp="1"/>
          </p:cNvSpPr>
          <p:nvPr>
            <p:ph type="title"/>
          </p:nvPr>
        </p:nvSpPr>
        <p:spPr/>
        <p:txBody>
          <a:bodyPr/>
          <a:lstStyle/>
          <a:p>
            <a:r>
              <a:rPr lang="en-US" altLang="en-US" dirty="0">
                <a:cs typeface="Arial"/>
              </a:rPr>
              <a:t>The Program</a:t>
            </a:r>
          </a:p>
        </p:txBody>
      </p:sp>
      <p:sp>
        <p:nvSpPr>
          <p:cNvPr id="8" name="Text Placeholder 8"/>
          <p:cNvSpPr>
            <a:spLocks noGrp="1"/>
          </p:cNvSpPr>
          <p:nvPr>
            <p:ph type="body" sz="quarter" idx="4294967295"/>
          </p:nvPr>
        </p:nvSpPr>
        <p:spPr>
          <a:xfrm>
            <a:off x="424055" y="1246909"/>
            <a:ext cx="6209828" cy="41393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Welcome</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How It’s Changed </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Planning Ahead</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Be Ready</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Redefining Retirement</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Happy and Healthy</a:t>
            </a: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Consider This</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Make Your Action Plan</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Closing</a:t>
            </a:r>
          </a:p>
        </p:txBody>
      </p:sp>
    </p:spTree>
    <p:extLst>
      <p:ext uri="{BB962C8B-B14F-4D97-AF65-F5344CB8AC3E}">
        <p14:creationId xmlns:p14="http://schemas.microsoft.com/office/powerpoint/2010/main" val="47826940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Text Placeholder 8"/>
          <p:cNvSpPr txBox="1">
            <a:spLocks/>
          </p:cNvSpPr>
          <p:nvPr/>
        </p:nvSpPr>
        <p:spPr bwMode="auto">
          <a:xfrm>
            <a:off x="406213" y="1872785"/>
            <a:ext cx="6045574" cy="6226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The following are issues that need to be considered. You’re encouraged to contact professionals in the various fields to get questions answered and concerns addressed.</a:t>
            </a:r>
          </a:p>
          <a:p>
            <a:r>
              <a:rPr lang="en-US" altLang="en-US" sz="1412" b="1" dirty="0"/>
              <a:t>Legal and Medical Issues</a:t>
            </a:r>
          </a:p>
          <a:p>
            <a:r>
              <a:rPr lang="en-US" altLang="en-US" sz="1412" b="1" dirty="0"/>
              <a:t>Insurance and taxes: </a:t>
            </a:r>
            <a:r>
              <a:rPr lang="en-US" altLang="en-US" sz="1412" dirty="0"/>
              <a:t>As a result of changing tax laws, individuals are encouraged to review their family tax planning and several important areas concerning their tax returns. Some experts note that in addition to tax tips under tax reform, retirees may wish to look again at small and large mutual funds, dividends that keep pace with inflation and dollar cost averaging.</a:t>
            </a:r>
          </a:p>
          <a:p>
            <a:r>
              <a:rPr lang="en-US" altLang="en-US" sz="1412" b="1" dirty="0"/>
              <a:t>Legal aspects: </a:t>
            </a:r>
            <a:r>
              <a:rPr lang="en-US" altLang="en-US" sz="1412" dirty="0"/>
              <a:t>To remain in control of your future, you need to recognize the necessity for periodic review of your assets, wills and trusts. Locating legal services also may be necessary for making a contract, for obtaining consumer credit, for setting up a business, for solving questions of your pension rights, for providing for a late or second marriage, for providing for the care of an ill or incompetent person, or for yourself in case of incapacitation, or establishing a living will. If you can’t afford a lawyer, there are avenues open to find some legal assistance, such as legal aid societies, law school clinics, some government agencies, local human resource agencies and organizations that protect the rights of older persons.</a:t>
            </a:r>
          </a:p>
          <a:p>
            <a:r>
              <a:rPr lang="en-US" altLang="en-US" sz="1412" b="1" dirty="0"/>
              <a:t>Estate planning: </a:t>
            </a:r>
            <a:r>
              <a:rPr lang="en-US" altLang="en-US" sz="1412" dirty="0"/>
              <a:t>During your lifetime, the proper management of your estate is essential if you expect to maintain a desired lifestyle and financial security. Among key elements in estate planning are the arranging of assets so that they can be distributed with maximum ease and minimum cost and the setting forth of binding instructions so that assets are distributed as you wish. Estate planning requires time, study and expertise and may well involve the assistance of a lawyer and a tax accountant for protection of one's estate and for minimizing tax liabilities.</a:t>
            </a:r>
          </a:p>
        </p:txBody>
      </p:sp>
      <p:sp>
        <p:nvSpPr>
          <p:cNvPr id="8" name="Title 7"/>
          <p:cNvSpPr>
            <a:spLocks noGrp="1"/>
          </p:cNvSpPr>
          <p:nvPr>
            <p:ph type="title"/>
          </p:nvPr>
        </p:nvSpPr>
        <p:spPr>
          <a:xfrm>
            <a:off x="281180" y="415637"/>
            <a:ext cx="6209828" cy="816557"/>
          </a:xfrm>
        </p:spPr>
        <p:txBody>
          <a:bodyPr/>
          <a:lstStyle/>
          <a:p>
            <a:r>
              <a:rPr lang="en-US" altLang="en-US"/>
              <a:t>Appendix B:</a:t>
            </a:r>
            <a:br>
              <a:rPr lang="en-US" altLang="en-US"/>
            </a:br>
            <a:r>
              <a:rPr lang="en-US" altLang="en-US"/>
              <a:t>Planning and Preparation</a:t>
            </a:r>
          </a:p>
        </p:txBody>
      </p:sp>
    </p:spTree>
    <p:extLst>
      <p:ext uri="{BB962C8B-B14F-4D97-AF65-F5344CB8AC3E}">
        <p14:creationId xmlns:p14="http://schemas.microsoft.com/office/powerpoint/2010/main" val="326149000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Placeholder 8"/>
          <p:cNvSpPr txBox="1">
            <a:spLocks/>
          </p:cNvSpPr>
          <p:nvPr/>
        </p:nvSpPr>
        <p:spPr bwMode="auto">
          <a:xfrm>
            <a:off x="406214" y="1862945"/>
            <a:ext cx="6045574" cy="6340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Health Care Considerations/Options </a:t>
            </a:r>
          </a:p>
          <a:p>
            <a:r>
              <a:rPr lang="en-US" altLang="en-US" sz="1412" b="1" dirty="0"/>
              <a:t>Physiology of aging: </a:t>
            </a:r>
            <a:r>
              <a:rPr lang="en-US" altLang="en-US" sz="1412" dirty="0"/>
              <a:t>Most physical changes people experience as they age are a result of poor dietary habits and lack of exercise, not aging itself. However, there are health concerns that may impact retirement:</a:t>
            </a:r>
          </a:p>
          <a:p>
            <a:pPr lvl="1"/>
            <a:r>
              <a:rPr lang="en-US" altLang="en-US" sz="1235" dirty="0"/>
              <a:t>Anxiety</a:t>
            </a:r>
            <a:r>
              <a:rPr lang="en-US" altLang="en-US" sz="1235" dirty="0">
                <a:cs typeface="Arial"/>
              </a:rPr>
              <a:t>.</a:t>
            </a:r>
          </a:p>
          <a:p>
            <a:pPr lvl="1"/>
            <a:r>
              <a:rPr lang="en-US" altLang="en-US" sz="1235" dirty="0"/>
              <a:t>Arthritis</a:t>
            </a:r>
            <a:r>
              <a:rPr lang="en-US" altLang="en-US" sz="1235" dirty="0">
                <a:cs typeface="Arial"/>
              </a:rPr>
              <a:t>.</a:t>
            </a:r>
          </a:p>
          <a:p>
            <a:pPr lvl="1"/>
            <a:r>
              <a:rPr lang="en-US" altLang="en-US" sz="1235" dirty="0"/>
              <a:t>Suicide</a:t>
            </a:r>
            <a:r>
              <a:rPr lang="en-US" altLang="en-US" sz="1235" dirty="0">
                <a:cs typeface="Arial"/>
              </a:rPr>
              <a:t>.</a:t>
            </a:r>
          </a:p>
          <a:p>
            <a:pPr lvl="1"/>
            <a:r>
              <a:rPr lang="en-US" altLang="en-US" sz="1235" dirty="0"/>
              <a:t>Bereavement</a:t>
            </a:r>
            <a:r>
              <a:rPr lang="en-US" altLang="en-US" sz="1235" dirty="0">
                <a:cs typeface="Arial"/>
              </a:rPr>
              <a:t>.</a:t>
            </a:r>
          </a:p>
          <a:p>
            <a:pPr lvl="1"/>
            <a:r>
              <a:rPr lang="en-US" altLang="en-US" sz="1235" dirty="0"/>
              <a:t>Balance problems</a:t>
            </a:r>
            <a:r>
              <a:rPr lang="en-US" altLang="en-US" sz="1235" dirty="0">
                <a:cs typeface="Arial"/>
              </a:rPr>
              <a:t>.</a:t>
            </a:r>
          </a:p>
          <a:p>
            <a:pPr lvl="1"/>
            <a:r>
              <a:rPr lang="en-US" altLang="en-US" sz="1235" dirty="0"/>
              <a:t>Neurological diseases</a:t>
            </a:r>
            <a:r>
              <a:rPr lang="en-US" altLang="en-US" sz="1235" dirty="0">
                <a:cs typeface="Arial"/>
              </a:rPr>
              <a:t>.</a:t>
            </a:r>
          </a:p>
          <a:p>
            <a:pPr lvl="1"/>
            <a:r>
              <a:rPr lang="en-US" altLang="en-US" sz="1235" dirty="0"/>
              <a:t>Increased risk of substance use disorder</a:t>
            </a:r>
            <a:r>
              <a:rPr lang="en-US" altLang="en-US" sz="1235" dirty="0">
                <a:cs typeface="Arial"/>
              </a:rPr>
              <a:t>.</a:t>
            </a:r>
            <a:endParaRPr lang="en-US" altLang="en-US" sz="1235" dirty="0"/>
          </a:p>
          <a:p>
            <a:pPr lvl="1"/>
            <a:r>
              <a:rPr lang="en-US" altLang="en-US" sz="1235" dirty="0"/>
              <a:t>Dementia or other cognitive impairments</a:t>
            </a:r>
            <a:r>
              <a:rPr lang="en-US" altLang="en-US" sz="1235" dirty="0">
                <a:cs typeface="Arial"/>
              </a:rPr>
              <a:t>.</a:t>
            </a:r>
          </a:p>
          <a:p>
            <a:pPr lvl="1"/>
            <a:r>
              <a:rPr lang="en-US" altLang="en-US" sz="1235" dirty="0"/>
              <a:t>Increased accident potential due to worsened sight and hearing</a:t>
            </a:r>
            <a:r>
              <a:rPr lang="en-US" altLang="en-US" sz="1235" dirty="0">
                <a:cs typeface="Arial"/>
              </a:rPr>
              <a:t>.</a:t>
            </a:r>
          </a:p>
          <a:p>
            <a:pPr lvl="1"/>
            <a:r>
              <a:rPr lang="en-US" altLang="en-US" sz="1235" dirty="0"/>
              <a:t>Depression — a reasonable and expected response to multiple losses</a:t>
            </a:r>
            <a:r>
              <a:rPr lang="en-US" altLang="en-US" sz="1235" dirty="0">
                <a:cs typeface="Arial"/>
              </a:rPr>
              <a:t>.</a:t>
            </a:r>
          </a:p>
          <a:p>
            <a:r>
              <a:rPr lang="en-US" altLang="en-US" sz="1412" dirty="0"/>
              <a:t>There are numerous activities you can engage in that can, minimally, address the mental and emotional health issues mentioned above:</a:t>
            </a:r>
          </a:p>
          <a:p>
            <a:pPr lvl="1"/>
            <a:r>
              <a:rPr lang="en-US" altLang="en-US" sz="1235" dirty="0"/>
              <a:t>Be open to learning new things.</a:t>
            </a:r>
          </a:p>
          <a:p>
            <a:pPr lvl="1"/>
            <a:r>
              <a:rPr lang="en-US" altLang="en-US" sz="1235" dirty="0"/>
              <a:t>Express your opinions and share your concerns in healthy ways.</a:t>
            </a:r>
          </a:p>
          <a:p>
            <a:pPr lvl="1"/>
            <a:r>
              <a:rPr lang="en-US" altLang="en-US" sz="1235" dirty="0"/>
              <a:t>Pursue your passions on a voluntary or paid basis in your local community.</a:t>
            </a:r>
          </a:p>
          <a:p>
            <a:pPr lvl="1"/>
            <a:r>
              <a:rPr lang="en-US" altLang="en-US" sz="1235" dirty="0"/>
              <a:t>Connect with others with whom you can discuss current affairs, philosophy, etc.</a:t>
            </a:r>
          </a:p>
          <a:p>
            <a:pPr lvl="1"/>
            <a:r>
              <a:rPr lang="en-US" altLang="en-US" sz="1235" dirty="0"/>
              <a:t>Keep reading skills sharp by regularly going to your local library, visiting book stores, joining a book club and/or subscribing to publications.</a:t>
            </a:r>
          </a:p>
          <a:p>
            <a:pPr lvl="1"/>
            <a:r>
              <a:rPr lang="en-US" altLang="en-US" sz="1235" dirty="0"/>
              <a:t>Maintain mental sharpness by completing crossword puzzles or other word games and playing games such as Scrabble, Yahtzee or Trivial Pursuit.</a:t>
            </a:r>
            <a:endParaRPr lang="en-US" altLang="en-US" sz="1412" dirty="0"/>
          </a:p>
        </p:txBody>
      </p:sp>
      <p:sp>
        <p:nvSpPr>
          <p:cNvPr id="9" name="Title 7"/>
          <p:cNvSpPr txBox="1">
            <a:spLocks noGrp="1"/>
          </p:cNvSpPr>
          <p:nvPr>
            <p:ph type="title"/>
          </p:nvPr>
        </p:nvSpPr>
        <p:spPr>
          <a:xfrm>
            <a:off x="406214" y="415925"/>
            <a:ext cx="6210300" cy="815975"/>
          </a:xfrm>
        </p:spPr>
        <p:txBody>
          <a:bodyPr vert="horz" wrap="square" lIns="0" tIns="0" rIns="0" bIns="0" rtlCol="0" anchor="t" anchorCtr="0">
            <a:spAutoFit/>
          </a:bodyPr>
          <a:lstStyle/>
          <a:p>
            <a:r>
              <a:rPr lang="en-US" altLang="en-US"/>
              <a:t>Appendix B:</a:t>
            </a:r>
            <a:br>
              <a:rPr lang="en-US" altLang="en-US"/>
            </a:br>
            <a:r>
              <a:rPr lang="en-US" altLang="en-US"/>
              <a:t>Planning and Preparation</a:t>
            </a:r>
            <a:endParaRPr lang="en-US" altLang="en-US" dirty="0"/>
          </a:p>
        </p:txBody>
      </p:sp>
    </p:spTree>
    <p:extLst>
      <p:ext uri="{BB962C8B-B14F-4D97-AF65-F5344CB8AC3E}">
        <p14:creationId xmlns:p14="http://schemas.microsoft.com/office/powerpoint/2010/main" val="166423808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Placeholder 8"/>
          <p:cNvSpPr txBox="1">
            <a:spLocks/>
          </p:cNvSpPr>
          <p:nvPr/>
        </p:nvSpPr>
        <p:spPr bwMode="auto">
          <a:xfrm>
            <a:off x="406213" y="1872784"/>
            <a:ext cx="6045574" cy="643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b="1">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4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95000"/>
              </a:lnSpc>
              <a:spcAft>
                <a:spcPts val="529"/>
              </a:spcAft>
            </a:pPr>
            <a:r>
              <a:rPr lang="en-US" altLang="en-US" sz="1412" dirty="0"/>
              <a:t>Health care services:</a:t>
            </a:r>
            <a:r>
              <a:rPr lang="en-US" altLang="en-US" sz="1412" b="0" dirty="0"/>
              <a:t> It’s important to have access to health care services. Do you have a health care provider who’s knowledgeable in the area of geriatric medicine? Are the hospitals your the area equipped to handle conditions common to retirees?</a:t>
            </a:r>
          </a:p>
          <a:p>
            <a:pPr>
              <a:lnSpc>
                <a:spcPct val="95000"/>
              </a:lnSpc>
              <a:spcAft>
                <a:spcPts val="529"/>
              </a:spcAft>
            </a:pPr>
            <a:r>
              <a:rPr lang="en-US" altLang="en-US" sz="1412" dirty="0"/>
              <a:t>Health insurance coverage:</a:t>
            </a:r>
            <a:r>
              <a:rPr lang="en-US" altLang="en-US" sz="1412" b="0" dirty="0"/>
              <a:t> Health care costs in the U.S. have been increasing annually, part of a pattern of annual increases during the last several years. Coverage afforded by Medicare may change as health costs increase. </a:t>
            </a:r>
          </a:p>
          <a:p>
            <a:pPr>
              <a:lnSpc>
                <a:spcPct val="95000"/>
              </a:lnSpc>
              <a:spcAft>
                <a:spcPts val="529"/>
              </a:spcAft>
            </a:pPr>
            <a:r>
              <a:rPr lang="en-US" altLang="en-US" sz="1412" b="0" dirty="0"/>
              <a:t>Many families in the U.S., including those headed by persons age 65 and older, incur heavy catastrophic medical costs that are not covered by insurance plans. Inadequate health insurance, or none at all, is only part of the problem. In many cases, families that have good health plans still incur medical expenses beyond their coverage. Until health care reform is in place, this is a challenge for those planning their retirement.</a:t>
            </a:r>
          </a:p>
          <a:p>
            <a:pPr>
              <a:lnSpc>
                <a:spcPct val="95000"/>
              </a:lnSpc>
              <a:spcAft>
                <a:spcPts val="529"/>
              </a:spcAft>
            </a:pPr>
            <a:r>
              <a:rPr lang="en-US" altLang="en-US" sz="1412" b="0" dirty="0"/>
              <a:t>You may want to consider adding </a:t>
            </a:r>
            <a:r>
              <a:rPr lang="en-US" altLang="en-US" sz="1412" b="0" dirty="0" err="1"/>
              <a:t>Medi</a:t>
            </a:r>
            <a:r>
              <a:rPr lang="en-US" altLang="en-US" sz="1412" b="0" dirty="0"/>
              <a:t>-Gap insurance, provisions for long-term care and home health care to your insurance package.</a:t>
            </a:r>
          </a:p>
          <a:p>
            <a:pPr>
              <a:lnSpc>
                <a:spcPct val="95000"/>
              </a:lnSpc>
              <a:spcAft>
                <a:spcPts val="529"/>
              </a:spcAft>
            </a:pPr>
            <a:r>
              <a:rPr lang="en-US" altLang="en-US" sz="1412" dirty="0"/>
              <a:t>Living environment choices</a:t>
            </a:r>
          </a:p>
          <a:p>
            <a:pPr>
              <a:lnSpc>
                <a:spcPct val="95000"/>
              </a:lnSpc>
              <a:spcAft>
                <a:spcPts val="529"/>
              </a:spcAft>
            </a:pPr>
            <a:r>
              <a:rPr lang="en-US" altLang="en-US" sz="1412" b="0" dirty="0"/>
              <a:t>Depending on health needs and financial resources, retirees have several choices in living arrangements. They can live in their own homes, townhouses, condos or apartments. There are retirement communities offering a variety of services that allow for independent living and a wide range of social activities.</a:t>
            </a:r>
          </a:p>
          <a:p>
            <a:pPr>
              <a:lnSpc>
                <a:spcPct val="95000"/>
              </a:lnSpc>
              <a:spcAft>
                <a:spcPts val="529"/>
              </a:spcAft>
            </a:pPr>
            <a:r>
              <a:rPr lang="en-US" altLang="en-US" sz="1412" b="0" dirty="0"/>
              <a:t>For individuals with health care needs or disabilities, more institutionalized services might be appropriate.</a:t>
            </a:r>
          </a:p>
          <a:p>
            <a:pPr>
              <a:lnSpc>
                <a:spcPct val="95000"/>
              </a:lnSpc>
              <a:spcAft>
                <a:spcPts val="529"/>
              </a:spcAft>
            </a:pPr>
            <a:r>
              <a:rPr lang="en-US" altLang="en-US" sz="1412" b="0" dirty="0"/>
              <a:t>Some parts of the country are attractive to retirees because the climate is more moderate, there are more opportunities for social interaction and activities, and medical care that deals with the needs of older citizens is available. It can be helpful to decide early where you want to live and begin preparing now for the move. </a:t>
            </a:r>
          </a:p>
        </p:txBody>
      </p:sp>
      <p:sp>
        <p:nvSpPr>
          <p:cNvPr id="12" name="Title 11">
            <a:extLst>
              <a:ext uri="{FF2B5EF4-FFF2-40B4-BE49-F238E27FC236}">
                <a16:creationId xmlns:a16="http://schemas.microsoft.com/office/drawing/2014/main" id="{88C04D5A-8508-DA4A-B2D0-26DA96100DC5}"/>
              </a:ext>
            </a:extLst>
          </p:cNvPr>
          <p:cNvSpPr>
            <a:spLocks noGrp="1"/>
          </p:cNvSpPr>
          <p:nvPr>
            <p:ph type="title"/>
          </p:nvPr>
        </p:nvSpPr>
        <p:spPr/>
        <p:txBody>
          <a:bodyPr/>
          <a:lstStyle/>
          <a:p>
            <a:r>
              <a:rPr lang="en-US" dirty="0"/>
              <a:t>Appendix B:</a:t>
            </a:r>
            <a:br>
              <a:rPr lang="en-US" dirty="0"/>
            </a:br>
            <a:r>
              <a:rPr lang="en-US" dirty="0"/>
              <a:t>Planning and Preparation</a:t>
            </a:r>
            <a:endParaRPr lang="en-US"/>
          </a:p>
        </p:txBody>
      </p:sp>
    </p:spTree>
    <p:extLst>
      <p:ext uri="{BB962C8B-B14F-4D97-AF65-F5344CB8AC3E}">
        <p14:creationId xmlns:p14="http://schemas.microsoft.com/office/powerpoint/2010/main" val="158256174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Placeholder 8"/>
          <p:cNvSpPr txBox="1">
            <a:spLocks/>
          </p:cNvSpPr>
          <p:nvPr/>
        </p:nvSpPr>
        <p:spPr bwMode="auto">
          <a:xfrm>
            <a:off x="406214" y="1872785"/>
            <a:ext cx="6045574" cy="6395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95000"/>
              </a:lnSpc>
              <a:spcAft>
                <a:spcPts val="529"/>
              </a:spcAft>
            </a:pPr>
            <a:r>
              <a:rPr lang="en-US" altLang="en-US" sz="1412" b="1" dirty="0"/>
              <a:t>Time Management</a:t>
            </a:r>
          </a:p>
          <a:p>
            <a:pPr>
              <a:lnSpc>
                <a:spcPct val="95000"/>
              </a:lnSpc>
              <a:spcAft>
                <a:spcPts val="529"/>
              </a:spcAft>
            </a:pPr>
            <a:r>
              <a:rPr lang="en-US" altLang="en-US" sz="1235" b="1" dirty="0"/>
              <a:t>Second or third careers: </a:t>
            </a:r>
            <a:r>
              <a:rPr lang="en-US" altLang="en-US" sz="1235" dirty="0"/>
              <a:t>An increasing number of retirees, with a third of their lives yet available, are looking at ways to spend those recently acquired leisure hours. Many new careers are available to retirees, both to those who wish to earn additional income and to those who seek fulfilling volunteer assignments. Utilizing skills acquired as employees, building on hobbies and collectibles, completing dreams of education and travel and investigating new opportunities for business are just a few of the options for paid and unpaid employment available to retirees today.</a:t>
            </a:r>
          </a:p>
          <a:p>
            <a:pPr>
              <a:lnSpc>
                <a:spcPct val="95000"/>
              </a:lnSpc>
              <a:spcAft>
                <a:spcPts val="529"/>
              </a:spcAft>
            </a:pPr>
            <a:r>
              <a:rPr lang="en-US" altLang="en-US" sz="1235" b="1" dirty="0"/>
              <a:t>Educational opportunities: </a:t>
            </a:r>
            <a:r>
              <a:rPr lang="en-US" altLang="en-US" sz="1235" dirty="0"/>
              <a:t>Many retirees look forward to taking the classes or courses that have always interested them, but for which they didn’t have time. Most colleges or adult education programs have classes retirees can audit, or take for reduced fees. Classes stimulate intellect as well as offer opportunities to meet new and interesting people.</a:t>
            </a:r>
          </a:p>
          <a:p>
            <a:pPr>
              <a:lnSpc>
                <a:spcPct val="95000"/>
              </a:lnSpc>
              <a:spcAft>
                <a:spcPts val="529"/>
              </a:spcAft>
            </a:pPr>
            <a:r>
              <a:rPr lang="en-US" altLang="en-US" sz="1235" b="1" dirty="0"/>
              <a:t>Travel or hobbies: </a:t>
            </a:r>
            <a:r>
              <a:rPr lang="en-US" altLang="en-US" sz="1235" dirty="0"/>
              <a:t>Travel and/or hobbies are good ways to fill time productively. Sometimes these options can be turned into money making ventures to supplement income. What plans do you have to fill your time?</a:t>
            </a:r>
          </a:p>
          <a:p>
            <a:pPr>
              <a:lnSpc>
                <a:spcPct val="95000"/>
              </a:lnSpc>
              <a:spcAft>
                <a:spcPts val="529"/>
              </a:spcAft>
            </a:pPr>
            <a:r>
              <a:rPr lang="en-US" altLang="en-US" sz="1412" b="1" dirty="0"/>
              <a:t>Family expectations and adjustments </a:t>
            </a:r>
          </a:p>
          <a:p>
            <a:pPr>
              <a:lnSpc>
                <a:spcPct val="95000"/>
              </a:lnSpc>
              <a:spcAft>
                <a:spcPts val="529"/>
              </a:spcAft>
            </a:pPr>
            <a:r>
              <a:rPr lang="en-US" altLang="en-US" sz="1235" b="1" dirty="0"/>
              <a:t>Family relationships: </a:t>
            </a:r>
            <a:r>
              <a:rPr lang="en-US" altLang="en-US" sz="1235" dirty="0"/>
              <a:t>These will most likely change once you retire, to some extent because of how you see yourself in relationship to your role in your family. Other changes will occur as your family sees you assuming new roles. Sometimes, these changes are unexpected and create problems in adjustment. It’s important to discuss these changing family roles as well as expectations, and resolve differences. How might your relationship with your spouse change upon retirement? What expectations do your children/ grandchildren have of you? What are your family’s expectations of you after retirement, e.g., babysitter, house painter, mechanic, etc.? Make decisions that are right for you.</a:t>
            </a:r>
          </a:p>
          <a:p>
            <a:pPr>
              <a:lnSpc>
                <a:spcPct val="95000"/>
              </a:lnSpc>
              <a:spcAft>
                <a:spcPts val="529"/>
              </a:spcAft>
            </a:pPr>
            <a:r>
              <a:rPr lang="en-US" altLang="en-US" sz="1235" b="1" dirty="0"/>
              <a:t>Aging parents: </a:t>
            </a:r>
            <a:r>
              <a:rPr lang="en-US" altLang="en-US" sz="1235" dirty="0"/>
              <a:t>It’s not unusual for pre-retirees — ages 60 to 68 — to provide care for an older relative. Retirees can now look forward to spending about one-third of their lives in retirement. Some will retire to find that parents and other dependents are living longer and are requiring care and attention. How will that care be impacted when you retire? What changes, if any, might you have to make in your retirement plans to accommodate the needs of elderly relatives? It’s important to know what services are available for long-term and respite care, and how to find these services.</a:t>
            </a:r>
          </a:p>
        </p:txBody>
      </p:sp>
      <p:sp>
        <p:nvSpPr>
          <p:cNvPr id="2" name="Title 1"/>
          <p:cNvSpPr>
            <a:spLocks noGrp="1"/>
          </p:cNvSpPr>
          <p:nvPr>
            <p:ph type="title"/>
          </p:nvPr>
        </p:nvSpPr>
        <p:spPr>
          <a:xfrm>
            <a:off x="281180" y="415637"/>
            <a:ext cx="6209828" cy="816557"/>
          </a:xfrm>
        </p:spPr>
        <p:txBody>
          <a:bodyPr/>
          <a:lstStyle/>
          <a:p>
            <a:r>
              <a:rPr lang="en-US" dirty="0"/>
              <a:t>Appendix B:</a:t>
            </a:r>
            <a:br>
              <a:rPr lang="en-US" dirty="0"/>
            </a:br>
            <a:r>
              <a:rPr lang="en-US" dirty="0"/>
              <a:t>Planning and Preparation</a:t>
            </a:r>
          </a:p>
        </p:txBody>
      </p:sp>
    </p:spTree>
    <p:extLst>
      <p:ext uri="{BB962C8B-B14F-4D97-AF65-F5344CB8AC3E}">
        <p14:creationId xmlns:p14="http://schemas.microsoft.com/office/powerpoint/2010/main" val="383580698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Placeholder 8"/>
          <p:cNvSpPr txBox="1">
            <a:spLocks/>
          </p:cNvSpPr>
          <p:nvPr/>
        </p:nvSpPr>
        <p:spPr bwMode="auto">
          <a:xfrm>
            <a:off x="406213" y="1870263"/>
            <a:ext cx="6045574" cy="5516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95000"/>
              </a:lnSpc>
            </a:pPr>
            <a:r>
              <a:rPr lang="en-US" altLang="en-US" sz="1235" b="1" dirty="0"/>
              <a:t>Dependency: </a:t>
            </a:r>
            <a:r>
              <a:rPr lang="en-US" altLang="en-US" sz="1235" dirty="0"/>
              <a:t>What about the possibility that we may be dependent one day? All too often, families don’t talk about this possibility. As a result, the elderly relative is not in a position, mentally or physically, to participate in the decision, or decisions are made without taking his or her wishes into consideration.</a:t>
            </a:r>
          </a:p>
          <a:p>
            <a:pPr>
              <a:lnSpc>
                <a:spcPct val="95000"/>
              </a:lnSpc>
            </a:pPr>
            <a:r>
              <a:rPr lang="en-US" altLang="en-US" sz="1235" dirty="0"/>
              <a:t>What are the available options for care should you become dependent? Where do you want to go? What kind of facility would be acceptable? Is living with a family member an option? If so, which one? What creative resources might be available in the future?</a:t>
            </a:r>
            <a:br>
              <a:rPr lang="en-US" altLang="en-US" sz="1412" dirty="0">
                <a:solidFill>
                  <a:schemeClr val="tx1"/>
                </a:solidFill>
                <a:latin typeface="ＭＳ Ｐゴシック"/>
              </a:rPr>
            </a:br>
            <a:endParaRPr lang="en-US" altLang="en-US" sz="1412" dirty="0"/>
          </a:p>
          <a:p>
            <a:pPr>
              <a:lnSpc>
                <a:spcPct val="95000"/>
              </a:lnSpc>
            </a:pPr>
            <a:r>
              <a:rPr lang="en-US" altLang="en-US" sz="1412" b="1" dirty="0"/>
              <a:t>Changing social needs</a:t>
            </a:r>
            <a:r>
              <a:rPr lang="en-US" altLang="en-US" sz="1412" b="1" dirty="0">
                <a:cs typeface="Arial"/>
              </a:rPr>
              <a:t>.</a:t>
            </a:r>
          </a:p>
          <a:p>
            <a:pPr>
              <a:lnSpc>
                <a:spcPct val="95000"/>
              </a:lnSpc>
            </a:pPr>
            <a:r>
              <a:rPr lang="en-US" altLang="en-US" sz="1235" b="1" dirty="0"/>
              <a:t>Isolation: </a:t>
            </a:r>
            <a:r>
              <a:rPr lang="en-US" altLang="en-US" sz="1235" dirty="0"/>
              <a:t>For many people, work serves as a place to meet social needs. Many workplaces may also sponsor recreational activities. After retirement, people lose these opportunities to socialize; they may become isolated. As we age, we begin losing close friends and family members, increasing our isolation.</a:t>
            </a:r>
          </a:p>
          <a:p>
            <a:pPr>
              <a:lnSpc>
                <a:spcPct val="95000"/>
              </a:lnSpc>
            </a:pPr>
            <a:r>
              <a:rPr lang="en-US" altLang="en-US" sz="1235" b="1" dirty="0"/>
              <a:t>Community organizations/groups: </a:t>
            </a:r>
            <a:r>
              <a:rPr lang="en-US" altLang="en-US" sz="1235" dirty="0"/>
              <a:t>Most communities offer several programs aimed specifically toward senior citizens. These groups offer a variety of social activities, recreational programs, trips, hobbies and educational programs.</a:t>
            </a:r>
          </a:p>
          <a:p>
            <a:pPr>
              <a:lnSpc>
                <a:spcPct val="95000"/>
              </a:lnSpc>
            </a:pPr>
            <a:r>
              <a:rPr lang="en-US" altLang="en-US" sz="1235" b="1" dirty="0"/>
              <a:t>Recreation: </a:t>
            </a:r>
            <a:r>
              <a:rPr lang="en-US" altLang="en-US" sz="1235" dirty="0"/>
              <a:t>The recreational opportunities are limited only by your imagination. What plans do you have for meeting your social needs?</a:t>
            </a:r>
            <a:br>
              <a:rPr lang="en-US" altLang="en-US" sz="1412" dirty="0">
                <a:solidFill>
                  <a:schemeClr val="tx1"/>
                </a:solidFill>
                <a:latin typeface="ＭＳ Ｐゴシック"/>
              </a:rPr>
            </a:br>
            <a:endParaRPr lang="en-US" altLang="en-US" sz="1412" dirty="0"/>
          </a:p>
          <a:p>
            <a:pPr>
              <a:lnSpc>
                <a:spcPct val="95000"/>
              </a:lnSpc>
            </a:pPr>
            <a:r>
              <a:rPr lang="en-US" altLang="en-US" sz="1412" b="1" dirty="0"/>
              <a:t>Resources</a:t>
            </a:r>
            <a:r>
              <a:rPr lang="en-US" altLang="en-US" sz="1412" b="1" dirty="0">
                <a:cs typeface="Arial"/>
              </a:rPr>
              <a:t>.</a:t>
            </a:r>
          </a:p>
          <a:p>
            <a:pPr>
              <a:lnSpc>
                <a:spcPct val="95000"/>
              </a:lnSpc>
            </a:pPr>
            <a:r>
              <a:rPr lang="en-US" altLang="en-US" sz="1235" dirty="0"/>
              <a:t>It’s important to look at these considerations and identify the resources available in your communities to help address these needs around staying connected, active and involved.</a:t>
            </a:r>
          </a:p>
          <a:p>
            <a:pPr>
              <a:lnSpc>
                <a:spcPct val="95000"/>
              </a:lnSpc>
            </a:pPr>
            <a:r>
              <a:rPr lang="en-US" altLang="en-US" sz="1235" dirty="0"/>
              <a:t>Some options include community organizations and groups; subscriptions, publications and books; support systems, including friends, family, community, and professional organizations who sponsor social and recreational activities.</a:t>
            </a:r>
          </a:p>
        </p:txBody>
      </p:sp>
      <p:sp>
        <p:nvSpPr>
          <p:cNvPr id="2" name="Title 1"/>
          <p:cNvSpPr>
            <a:spLocks noGrp="1"/>
          </p:cNvSpPr>
          <p:nvPr>
            <p:ph type="title"/>
          </p:nvPr>
        </p:nvSpPr>
        <p:spPr>
          <a:xfrm>
            <a:off x="281180" y="415637"/>
            <a:ext cx="6209828" cy="816557"/>
          </a:xfrm>
        </p:spPr>
        <p:txBody>
          <a:bodyPr/>
          <a:lstStyle/>
          <a:p>
            <a:r>
              <a:rPr lang="en-US" dirty="0"/>
              <a:t>Appendix B:</a:t>
            </a:r>
            <a:br>
              <a:rPr lang="en-US" dirty="0"/>
            </a:br>
            <a:r>
              <a:rPr lang="en-US" dirty="0"/>
              <a:t>Planning and Preparation</a:t>
            </a:r>
          </a:p>
        </p:txBody>
      </p:sp>
    </p:spTree>
    <p:extLst>
      <p:ext uri="{BB962C8B-B14F-4D97-AF65-F5344CB8AC3E}">
        <p14:creationId xmlns:p14="http://schemas.microsoft.com/office/powerpoint/2010/main" val="27761602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7"/>
          <p:cNvSpPr>
            <a:spLocks noGrp="1"/>
          </p:cNvSpPr>
          <p:nvPr>
            <p:ph type="title"/>
          </p:nvPr>
        </p:nvSpPr>
        <p:spPr>
          <a:xfrm>
            <a:off x="281180" y="415637"/>
            <a:ext cx="6209828" cy="816557"/>
          </a:xfrm>
        </p:spPr>
        <p:txBody>
          <a:bodyPr/>
          <a:lstStyle/>
          <a:p>
            <a:r>
              <a:rPr lang="en-US" altLang="en-US"/>
              <a:t>Appendix C:</a:t>
            </a:r>
            <a:br>
              <a:rPr lang="en-US" altLang="en-US"/>
            </a:br>
            <a:r>
              <a:rPr lang="en-US" altLang="en-US"/>
              <a:t>Retirement = Opportunity</a:t>
            </a:r>
          </a:p>
        </p:txBody>
      </p:sp>
      <p:sp>
        <p:nvSpPr>
          <p:cNvPr id="117762" name="Text Placeholder 8"/>
          <p:cNvSpPr txBox="1">
            <a:spLocks/>
          </p:cNvSpPr>
          <p:nvPr/>
        </p:nvSpPr>
        <p:spPr bwMode="auto">
          <a:xfrm>
            <a:off x="406213" y="1869484"/>
            <a:ext cx="6045574" cy="6415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95000"/>
              </a:lnSpc>
              <a:spcAft>
                <a:spcPts val="529"/>
              </a:spcAft>
            </a:pPr>
            <a:r>
              <a:rPr lang="en-US" altLang="en-US" sz="1412" dirty="0"/>
              <a:t>What kind of retiree do you want to be? What kind of activities do you want to engage in? Use the suggested retirement management tools below to help you answer those questions and create the pre-retirement path that will take you where you want to be in retirement.</a:t>
            </a:r>
          </a:p>
          <a:p>
            <a:pPr>
              <a:lnSpc>
                <a:spcPct val="95000"/>
              </a:lnSpc>
              <a:spcAft>
                <a:spcPts val="529"/>
              </a:spcAft>
            </a:pPr>
            <a:r>
              <a:rPr lang="en-US" altLang="en-US" sz="1412" b="1" dirty="0"/>
              <a:t>Managing Retirement</a:t>
            </a:r>
          </a:p>
          <a:p>
            <a:pPr lvl="1">
              <a:lnSpc>
                <a:spcPct val="95000"/>
              </a:lnSpc>
              <a:spcAft>
                <a:spcPts val="529"/>
              </a:spcAft>
            </a:pPr>
            <a:r>
              <a:rPr lang="en-US" altLang="en-US" sz="1235" dirty="0"/>
              <a:t>Be open to change.</a:t>
            </a:r>
          </a:p>
          <a:p>
            <a:pPr lvl="1">
              <a:lnSpc>
                <a:spcPct val="95000"/>
              </a:lnSpc>
              <a:spcAft>
                <a:spcPts val="529"/>
              </a:spcAft>
            </a:pPr>
            <a:r>
              <a:rPr lang="en-US" altLang="en-US" sz="1235" dirty="0"/>
              <a:t>Anticipate stressors.</a:t>
            </a:r>
          </a:p>
          <a:p>
            <a:pPr lvl="1">
              <a:lnSpc>
                <a:spcPct val="95000"/>
              </a:lnSpc>
              <a:spcAft>
                <a:spcPts val="529"/>
              </a:spcAft>
            </a:pPr>
            <a:r>
              <a:rPr lang="en-US" altLang="en-US" sz="1235" dirty="0"/>
              <a:t>Plan, prepare, rehearse.</a:t>
            </a:r>
          </a:p>
          <a:p>
            <a:pPr lvl="1">
              <a:lnSpc>
                <a:spcPct val="95000"/>
              </a:lnSpc>
              <a:spcAft>
                <a:spcPts val="529"/>
              </a:spcAft>
            </a:pPr>
            <a:r>
              <a:rPr lang="en-US" altLang="en-US" sz="1235" dirty="0"/>
              <a:t>Express feelings openly.</a:t>
            </a:r>
          </a:p>
          <a:p>
            <a:pPr lvl="1">
              <a:lnSpc>
                <a:spcPct val="95000"/>
              </a:lnSpc>
              <a:spcAft>
                <a:spcPts val="529"/>
              </a:spcAft>
            </a:pPr>
            <a:r>
              <a:rPr lang="en-US" altLang="en-US" sz="1235" dirty="0"/>
              <a:t>Secure your financial future.</a:t>
            </a:r>
          </a:p>
          <a:p>
            <a:pPr lvl="1">
              <a:lnSpc>
                <a:spcPct val="95000"/>
              </a:lnSpc>
              <a:spcAft>
                <a:spcPts val="529"/>
              </a:spcAft>
            </a:pPr>
            <a:r>
              <a:rPr lang="en-US" altLang="en-US" sz="1235" dirty="0"/>
              <a:t>Discover new things together.</a:t>
            </a:r>
          </a:p>
          <a:p>
            <a:pPr lvl="1">
              <a:lnSpc>
                <a:spcPct val="95000"/>
              </a:lnSpc>
              <a:spcAft>
                <a:spcPts val="529"/>
              </a:spcAft>
            </a:pPr>
            <a:r>
              <a:rPr lang="en-US" altLang="en-US" sz="1235" dirty="0"/>
              <a:t>Cross-train on daily living skills.</a:t>
            </a:r>
          </a:p>
          <a:p>
            <a:pPr lvl="1">
              <a:lnSpc>
                <a:spcPct val="95000"/>
              </a:lnSpc>
              <a:spcAft>
                <a:spcPts val="529"/>
              </a:spcAft>
            </a:pPr>
            <a:r>
              <a:rPr lang="en-US" altLang="en-US" sz="1235" dirty="0"/>
              <a:t>Plan to maintain your independence.</a:t>
            </a:r>
          </a:p>
          <a:p>
            <a:pPr lvl="1">
              <a:lnSpc>
                <a:spcPct val="95000"/>
              </a:lnSpc>
              <a:spcAft>
                <a:spcPts val="529"/>
              </a:spcAft>
            </a:pPr>
            <a:r>
              <a:rPr lang="en-US" altLang="en-US" sz="1235" dirty="0"/>
              <a:t>Have an “individual” life in retirement.</a:t>
            </a:r>
          </a:p>
          <a:p>
            <a:pPr lvl="1">
              <a:lnSpc>
                <a:spcPct val="95000"/>
              </a:lnSpc>
              <a:spcAft>
                <a:spcPts val="529"/>
              </a:spcAft>
            </a:pPr>
            <a:r>
              <a:rPr lang="en-US" altLang="en-US" sz="1235" dirty="0"/>
              <a:t>Renegotiate roles and responsibilities.</a:t>
            </a:r>
          </a:p>
          <a:p>
            <a:pPr lvl="1">
              <a:lnSpc>
                <a:spcPct val="95000"/>
              </a:lnSpc>
              <a:spcAft>
                <a:spcPts val="529"/>
              </a:spcAft>
            </a:pPr>
            <a:r>
              <a:rPr lang="en-US" altLang="en-US" sz="1235" dirty="0"/>
              <a:t>Give yourself and others time to adjust.</a:t>
            </a:r>
          </a:p>
          <a:p>
            <a:pPr lvl="1">
              <a:lnSpc>
                <a:spcPct val="95000"/>
              </a:lnSpc>
              <a:spcAft>
                <a:spcPts val="529"/>
              </a:spcAft>
            </a:pPr>
            <a:r>
              <a:rPr lang="en-US" altLang="en-US" sz="1235" dirty="0"/>
              <a:t>Remember that laughter is good medicine!</a:t>
            </a:r>
          </a:p>
          <a:p>
            <a:pPr lvl="1">
              <a:lnSpc>
                <a:spcPct val="95000"/>
              </a:lnSpc>
              <a:spcAft>
                <a:spcPts val="529"/>
              </a:spcAft>
            </a:pPr>
            <a:r>
              <a:rPr lang="en-US" altLang="en-US" sz="1235" dirty="0"/>
              <a:t>Retire to something, not just from something.</a:t>
            </a:r>
          </a:p>
          <a:p>
            <a:pPr lvl="1">
              <a:lnSpc>
                <a:spcPct val="95000"/>
              </a:lnSpc>
              <a:spcAft>
                <a:spcPts val="529"/>
              </a:spcAft>
            </a:pPr>
            <a:r>
              <a:rPr lang="en-US" altLang="en-US" sz="1235" dirty="0"/>
              <a:t>Know yourself, e.g., goals, frustrations, resources.</a:t>
            </a:r>
          </a:p>
          <a:p>
            <a:pPr lvl="1">
              <a:lnSpc>
                <a:spcPct val="95000"/>
              </a:lnSpc>
              <a:spcAft>
                <a:spcPts val="529"/>
              </a:spcAft>
            </a:pPr>
            <a:r>
              <a:rPr lang="en-US" altLang="en-US" sz="1235" dirty="0"/>
              <a:t>Stop procrastinating — become a doer, not a stewer.</a:t>
            </a:r>
          </a:p>
          <a:p>
            <a:pPr lvl="1">
              <a:lnSpc>
                <a:spcPct val="95000"/>
              </a:lnSpc>
              <a:spcAft>
                <a:spcPts val="529"/>
              </a:spcAft>
            </a:pPr>
            <a:r>
              <a:rPr lang="en-US" altLang="en-US" sz="1235" dirty="0"/>
              <a:t>Enter retirement as a team with your significant other.</a:t>
            </a:r>
          </a:p>
          <a:p>
            <a:pPr lvl="1">
              <a:lnSpc>
                <a:spcPct val="95000"/>
              </a:lnSpc>
              <a:spcAft>
                <a:spcPts val="529"/>
              </a:spcAft>
            </a:pPr>
            <a:r>
              <a:rPr lang="en-US" altLang="en-US" sz="1235" dirty="0"/>
              <a:t>Be able to identify normal changes associated with aging.</a:t>
            </a:r>
          </a:p>
          <a:p>
            <a:pPr lvl="1">
              <a:lnSpc>
                <a:spcPct val="95000"/>
              </a:lnSpc>
              <a:spcAft>
                <a:spcPts val="529"/>
              </a:spcAft>
            </a:pPr>
            <a:r>
              <a:rPr lang="en-US" altLang="en-US" sz="1235" dirty="0"/>
              <a:t>Develop other interests or expand interests you now have.</a:t>
            </a:r>
          </a:p>
          <a:p>
            <a:pPr lvl="1">
              <a:lnSpc>
                <a:spcPct val="95000"/>
              </a:lnSpc>
              <a:spcAft>
                <a:spcPts val="529"/>
              </a:spcAft>
            </a:pPr>
            <a:r>
              <a:rPr lang="en-US" altLang="en-US" sz="1235" dirty="0"/>
              <a:t>Start a health program to add zest and excitement to your life.</a:t>
            </a:r>
          </a:p>
          <a:p>
            <a:pPr lvl="1">
              <a:lnSpc>
                <a:spcPct val="95000"/>
              </a:lnSpc>
              <a:spcAft>
                <a:spcPts val="529"/>
              </a:spcAft>
            </a:pPr>
            <a:r>
              <a:rPr lang="en-US" altLang="en-US" sz="1235" dirty="0"/>
              <a:t>Enhance your awareness — know self, partner, stages of retirement, issues, etc.</a:t>
            </a:r>
          </a:p>
          <a:p>
            <a:pPr lvl="1">
              <a:lnSpc>
                <a:spcPct val="95000"/>
              </a:lnSpc>
              <a:spcAft>
                <a:spcPts val="529"/>
              </a:spcAft>
            </a:pPr>
            <a:r>
              <a:rPr lang="en-US" altLang="en-US" sz="1235" dirty="0"/>
              <a:t>Change your lifestyle now so that you can begin living on the amount of money you’ll have during retirement.</a:t>
            </a:r>
          </a:p>
        </p:txBody>
      </p:sp>
    </p:spTree>
    <p:extLst>
      <p:ext uri="{BB962C8B-B14F-4D97-AF65-F5344CB8AC3E}">
        <p14:creationId xmlns:p14="http://schemas.microsoft.com/office/powerpoint/2010/main" val="332187760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180" y="415637"/>
            <a:ext cx="6209828" cy="816557"/>
          </a:xfrm>
        </p:spPr>
        <p:txBody>
          <a:bodyPr/>
          <a:lstStyle/>
          <a:p>
            <a:r>
              <a:rPr lang="en-US" dirty="0"/>
              <a:t>Learning Points</a:t>
            </a:r>
          </a:p>
        </p:txBody>
      </p:sp>
      <p:sp>
        <p:nvSpPr>
          <p:cNvPr id="15" name="Text Placeholder 5"/>
          <p:cNvSpPr txBox="1">
            <a:spLocks noChangeArrowheads="1"/>
          </p:cNvSpPr>
          <p:nvPr/>
        </p:nvSpPr>
        <p:spPr bwMode="gray">
          <a:xfrm>
            <a:off x="406213" y="1872784"/>
            <a:ext cx="6045574" cy="325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118" b="1">
                <a:latin typeface="Arial" charset="0"/>
                <a:ea typeface="ＭＳ Ｐゴシック" pitchFamily="34" charset="-128"/>
              </a:rPr>
              <a:t>Participants will:</a:t>
            </a:r>
          </a:p>
        </p:txBody>
      </p:sp>
      <p:sp>
        <p:nvSpPr>
          <p:cNvPr id="16" name="Text Placeholder 6"/>
          <p:cNvSpPr txBox="1">
            <a:spLocks/>
          </p:cNvSpPr>
          <p:nvPr/>
        </p:nvSpPr>
        <p:spPr bwMode="auto">
          <a:xfrm>
            <a:off x="406214" y="258118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Examine how career impacts identity and self-esteem</a:t>
            </a:r>
            <a:r>
              <a:rPr lang="en-US" altLang="en-US" sz="1588" dirty="0">
                <a:solidFill>
                  <a:schemeClr val="bg1"/>
                </a:solidFill>
                <a:cs typeface="Arial"/>
              </a:rPr>
              <a:t>.</a:t>
            </a:r>
            <a:endParaRPr lang="en-US" altLang="en-US" sz="1588" dirty="0">
              <a:solidFill>
                <a:schemeClr val="bg1"/>
              </a:solidFill>
            </a:endParaRPr>
          </a:p>
        </p:txBody>
      </p:sp>
      <p:sp>
        <p:nvSpPr>
          <p:cNvPr id="17" name="Text Placeholder 6"/>
          <p:cNvSpPr txBox="1">
            <a:spLocks/>
          </p:cNvSpPr>
          <p:nvPr/>
        </p:nvSpPr>
        <p:spPr bwMode="auto">
          <a:xfrm>
            <a:off x="406214" y="3313676"/>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Identify ways retirement affects sense of self</a:t>
            </a:r>
            <a:r>
              <a:rPr lang="en-US" altLang="en-US" sz="1588" dirty="0">
                <a:solidFill>
                  <a:schemeClr val="bg1"/>
                </a:solidFill>
                <a:cs typeface="Arial"/>
              </a:rPr>
              <a:t>.</a:t>
            </a:r>
            <a:endParaRPr lang="en-US" altLang="en-US" sz="1588" dirty="0">
              <a:solidFill>
                <a:schemeClr val="bg1"/>
              </a:solidFill>
            </a:endParaRPr>
          </a:p>
        </p:txBody>
      </p:sp>
      <p:sp>
        <p:nvSpPr>
          <p:cNvPr id="18" name="Text Placeholder 6"/>
          <p:cNvSpPr txBox="1">
            <a:spLocks/>
          </p:cNvSpPr>
          <p:nvPr/>
        </p:nvSpPr>
        <p:spPr bwMode="auto">
          <a:xfrm>
            <a:off x="406214" y="4046166"/>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Discuss the potential losses (and gains) that come with retirement</a:t>
            </a:r>
            <a:r>
              <a:rPr lang="en-US" altLang="en-US" sz="1588" dirty="0">
                <a:solidFill>
                  <a:schemeClr val="bg1"/>
                </a:solidFill>
                <a:cs typeface="Arial"/>
              </a:rPr>
              <a:t>.</a:t>
            </a:r>
            <a:endParaRPr lang="en-US" altLang="en-US" sz="1588" dirty="0">
              <a:solidFill>
                <a:schemeClr val="bg1"/>
              </a:solidFill>
            </a:endParaRPr>
          </a:p>
        </p:txBody>
      </p:sp>
      <p:sp>
        <p:nvSpPr>
          <p:cNvPr id="19" name="Text Placeholder 6"/>
          <p:cNvSpPr txBox="1">
            <a:spLocks/>
          </p:cNvSpPr>
          <p:nvPr/>
        </p:nvSpPr>
        <p:spPr bwMode="auto">
          <a:xfrm>
            <a:off x="406214" y="4778657"/>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Define the “new retirement”.</a:t>
            </a:r>
          </a:p>
        </p:txBody>
      </p:sp>
      <p:sp>
        <p:nvSpPr>
          <p:cNvPr id="20" name="Text Placeholder 6"/>
          <p:cNvSpPr txBox="1">
            <a:spLocks/>
          </p:cNvSpPr>
          <p:nvPr/>
        </p:nvSpPr>
        <p:spPr bwMode="auto">
          <a:xfrm>
            <a:off x="406214" y="5511148"/>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Explore retirement options</a:t>
            </a:r>
            <a:r>
              <a:rPr lang="en-US" altLang="en-US" sz="1588" dirty="0">
                <a:solidFill>
                  <a:schemeClr val="bg1"/>
                </a:solidFill>
                <a:cs typeface="Arial"/>
              </a:rPr>
              <a:t>.</a:t>
            </a:r>
            <a:endParaRPr lang="en-US" altLang="en-US" sz="1588" dirty="0">
              <a:solidFill>
                <a:schemeClr val="bg1"/>
              </a:solidFill>
            </a:endParaRPr>
          </a:p>
        </p:txBody>
      </p:sp>
      <p:sp>
        <p:nvSpPr>
          <p:cNvPr id="21" name="Text Placeholder 6"/>
          <p:cNvSpPr txBox="1">
            <a:spLocks/>
          </p:cNvSpPr>
          <p:nvPr/>
        </p:nvSpPr>
        <p:spPr bwMode="auto">
          <a:xfrm>
            <a:off x="406214" y="6243639"/>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Create a retirement action plan</a:t>
            </a:r>
            <a:r>
              <a:rPr lang="en-US" altLang="en-US" sz="1588" dirty="0">
                <a:solidFill>
                  <a:schemeClr val="bg1"/>
                </a:solidFill>
                <a:cs typeface="Arial"/>
              </a:rPr>
              <a:t>.</a:t>
            </a:r>
            <a:endParaRPr lang="en-US" altLang="en-US" sz="1588" dirty="0">
              <a:solidFill>
                <a:schemeClr val="bg1"/>
              </a:solidFill>
            </a:endParaRPr>
          </a:p>
        </p:txBody>
      </p:sp>
    </p:spTree>
    <p:extLst>
      <p:ext uri="{BB962C8B-B14F-4D97-AF65-F5344CB8AC3E}">
        <p14:creationId xmlns:p14="http://schemas.microsoft.com/office/powerpoint/2010/main" val="169798765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Placeholder 5"/>
          <p:cNvSpPr txBox="1">
            <a:spLocks/>
          </p:cNvSpPr>
          <p:nvPr/>
        </p:nvSpPr>
        <p:spPr bwMode="auto">
          <a:xfrm>
            <a:off x="406213" y="1875541"/>
            <a:ext cx="6045574" cy="2277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How stable is your current job or organization?</a:t>
            </a:r>
          </a:p>
          <a:p>
            <a:endParaRPr lang="en-US" altLang="en-US" sz="1412" b="1" dirty="0"/>
          </a:p>
          <a:p>
            <a:endParaRPr lang="en-US" altLang="en-US" sz="1412" b="1" dirty="0"/>
          </a:p>
          <a:p>
            <a:endParaRPr lang="en-US" altLang="en-US" sz="1412" b="1" dirty="0"/>
          </a:p>
          <a:p>
            <a:endParaRPr lang="en-US" altLang="en-US" sz="1412" b="1" dirty="0"/>
          </a:p>
          <a:p>
            <a:endParaRPr lang="en-US" altLang="en-US" sz="1412" b="1" dirty="0"/>
          </a:p>
          <a:p>
            <a:r>
              <a:rPr lang="en-US" altLang="en-US" sz="1412" b="1" dirty="0"/>
              <a:t>Can you depend on Social Security, Medicare and/or medical insurance?</a:t>
            </a:r>
          </a:p>
        </p:txBody>
      </p:sp>
      <p:sp>
        <p:nvSpPr>
          <p:cNvPr id="15" name="Rectangle 4"/>
          <p:cNvSpPr>
            <a:spLocks noChangeArrowheads="1"/>
          </p:cNvSpPr>
          <p:nvPr/>
        </p:nvSpPr>
        <p:spPr bwMode="auto">
          <a:xfrm>
            <a:off x="406213" y="6357036"/>
            <a:ext cx="6045574" cy="1154066"/>
          </a:xfrm>
          <a:prstGeom prst="rect">
            <a:avLst/>
          </a:prstGeom>
          <a:noFill/>
          <a:ln>
            <a:noFill/>
          </a:ln>
        </p:spPr>
        <p:txBody>
          <a:bodyPr lIns="179793" tIns="89896" rIns="179793" bIns="89896" anchor="ctr"/>
          <a:lstStyle/>
          <a:p>
            <a:pPr>
              <a:spcAft>
                <a:spcPct val="35000"/>
              </a:spcAft>
              <a:buClr>
                <a:srgbClr val="D45D00"/>
              </a:buClr>
              <a:defRPr/>
            </a:pPr>
            <a:r>
              <a:rPr lang="en-US" sz="1765" b="1" kern="0" dirty="0">
                <a:latin typeface="Arial" panose="020B0604020202020204" pitchFamily="34" charset="0"/>
                <a:cs typeface="Arial" pitchFamily="34" charset="0"/>
              </a:rPr>
              <a:t>“The better part of maturity is knowing your goals.”</a:t>
            </a:r>
          </a:p>
          <a:p>
            <a:pPr algn="r">
              <a:spcAft>
                <a:spcPct val="35000"/>
              </a:spcAft>
              <a:buClr>
                <a:srgbClr val="D45D00"/>
              </a:buClr>
              <a:defRPr/>
            </a:pPr>
            <a:r>
              <a:rPr lang="en-US" sz="1412" b="1" i="1" kern="0" dirty="0">
                <a:latin typeface="Arial" panose="020B0604020202020204" pitchFamily="34" charset="0"/>
                <a:cs typeface="Arial" pitchFamily="34" charset="0"/>
              </a:rPr>
              <a:t>— Arnold Glasow</a:t>
            </a:r>
          </a:p>
        </p:txBody>
      </p:sp>
      <p:sp>
        <p:nvSpPr>
          <p:cNvPr id="2" name="Title 1"/>
          <p:cNvSpPr>
            <a:spLocks noGrp="1"/>
          </p:cNvSpPr>
          <p:nvPr>
            <p:ph type="title"/>
          </p:nvPr>
        </p:nvSpPr>
        <p:spPr>
          <a:xfrm>
            <a:off x="281180" y="415637"/>
            <a:ext cx="6209828" cy="816557"/>
          </a:xfrm>
        </p:spPr>
        <p:txBody>
          <a:bodyPr/>
          <a:lstStyle/>
          <a:p>
            <a:r>
              <a:rPr lang="en-US" dirty="0"/>
              <a:t>How It’s Changed</a:t>
            </a:r>
          </a:p>
        </p:txBody>
      </p:sp>
    </p:spTree>
    <p:extLst>
      <p:ext uri="{BB962C8B-B14F-4D97-AF65-F5344CB8AC3E}">
        <p14:creationId xmlns:p14="http://schemas.microsoft.com/office/powerpoint/2010/main" val="168566431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5"/>
          <p:cNvSpPr txBox="1">
            <a:spLocks/>
          </p:cNvSpPr>
          <p:nvPr/>
        </p:nvSpPr>
        <p:spPr bwMode="auto">
          <a:xfrm>
            <a:off x="406213" y="1872784"/>
            <a:ext cx="6045574" cy="4376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spcAft>
                <a:spcPts val="1059"/>
              </a:spcAft>
            </a:pPr>
            <a:r>
              <a:rPr lang="en-US" altLang="en-US" sz="1412" dirty="0"/>
              <a:t>What is your gender?</a:t>
            </a:r>
          </a:p>
          <a:p>
            <a:pPr lvl="1">
              <a:spcAft>
                <a:spcPts val="1059"/>
              </a:spcAft>
            </a:pPr>
            <a:r>
              <a:rPr lang="en-US" altLang="en-US" sz="1412" dirty="0"/>
              <a:t>Will your friendships change?</a:t>
            </a:r>
          </a:p>
          <a:p>
            <a:pPr lvl="1">
              <a:spcAft>
                <a:spcPts val="1059"/>
              </a:spcAft>
            </a:pPr>
            <a:r>
              <a:rPr lang="en-US" altLang="en-US" sz="1412" dirty="0"/>
              <a:t>Are you a sandwiched caregiver?</a:t>
            </a:r>
          </a:p>
          <a:p>
            <a:pPr lvl="1">
              <a:spcAft>
                <a:spcPts val="1059"/>
              </a:spcAft>
            </a:pPr>
            <a:r>
              <a:rPr lang="en-US" altLang="en-US" sz="1412" dirty="0"/>
              <a:t>What role does work play in your life?</a:t>
            </a:r>
          </a:p>
          <a:p>
            <a:pPr lvl="1">
              <a:spcAft>
                <a:spcPts val="1059"/>
              </a:spcAft>
            </a:pPr>
            <a:r>
              <a:rPr lang="en-US" altLang="en-US" sz="1412" dirty="0"/>
              <a:t>Where do you find meaning in your life?</a:t>
            </a:r>
          </a:p>
          <a:p>
            <a:pPr lvl="1">
              <a:spcAft>
                <a:spcPts val="1059"/>
              </a:spcAft>
            </a:pPr>
            <a:r>
              <a:rPr lang="en-US" altLang="en-US" sz="1412" dirty="0"/>
              <a:t>Who do you want to be? How will you get there?</a:t>
            </a:r>
          </a:p>
          <a:p>
            <a:pPr lvl="1">
              <a:spcAft>
                <a:spcPts val="1059"/>
              </a:spcAft>
            </a:pPr>
            <a:r>
              <a:rPr lang="en-US" altLang="en-US" sz="1412" dirty="0"/>
              <a:t>How do you want to use your unstructured time? </a:t>
            </a:r>
          </a:p>
          <a:p>
            <a:pPr lvl="1">
              <a:spcAft>
                <a:spcPts val="1059"/>
              </a:spcAft>
            </a:pPr>
            <a:r>
              <a:rPr lang="en-US" altLang="en-US" sz="1412" dirty="0"/>
              <a:t>How well do you understand your retirement plan?</a:t>
            </a:r>
          </a:p>
          <a:p>
            <a:pPr lvl="1">
              <a:spcAft>
                <a:spcPts val="1059"/>
              </a:spcAft>
            </a:pPr>
            <a:r>
              <a:rPr lang="en-US" altLang="en-US" sz="1412" dirty="0"/>
              <a:t>What’s your attitude toward grief, loss and transition?</a:t>
            </a:r>
          </a:p>
          <a:p>
            <a:pPr lvl="1">
              <a:spcAft>
                <a:spcPts val="1059"/>
              </a:spcAft>
            </a:pPr>
            <a:r>
              <a:rPr lang="en-US" altLang="en-US" sz="1412" dirty="0"/>
              <a:t>How are retirees/older people portrayed in the media?</a:t>
            </a:r>
          </a:p>
          <a:p>
            <a:pPr lvl="1">
              <a:spcAft>
                <a:spcPts val="1059"/>
              </a:spcAft>
            </a:pPr>
            <a:r>
              <a:rPr lang="en-US" altLang="en-US" sz="1412" dirty="0"/>
              <a:t>How will you establish and maintain good mental and physical fitness?</a:t>
            </a:r>
          </a:p>
          <a:p>
            <a:pPr lvl="1">
              <a:spcAft>
                <a:spcPts val="1059"/>
              </a:spcAft>
            </a:pPr>
            <a:r>
              <a:rPr lang="en-US" altLang="en-US" sz="1412" dirty="0"/>
              <a:t>How is your relationship with your partner? How may retirement </a:t>
            </a:r>
            <a:br>
              <a:rPr lang="en-US" altLang="en-US" sz="1412" dirty="0"/>
            </a:br>
            <a:r>
              <a:rPr lang="en-US" altLang="en-US" sz="1412" dirty="0"/>
              <a:t>affect that?</a:t>
            </a:r>
          </a:p>
        </p:txBody>
      </p:sp>
      <p:sp>
        <p:nvSpPr>
          <p:cNvPr id="2" name="Title 1"/>
          <p:cNvSpPr>
            <a:spLocks noGrp="1"/>
          </p:cNvSpPr>
          <p:nvPr>
            <p:ph type="title"/>
          </p:nvPr>
        </p:nvSpPr>
        <p:spPr>
          <a:xfrm>
            <a:off x="281180" y="415637"/>
            <a:ext cx="6209828" cy="816557"/>
          </a:xfrm>
        </p:spPr>
        <p:txBody>
          <a:bodyPr/>
          <a:lstStyle/>
          <a:p>
            <a:r>
              <a:rPr lang="en-US" dirty="0"/>
              <a:t>Planning Ahead</a:t>
            </a:r>
          </a:p>
        </p:txBody>
      </p:sp>
    </p:spTree>
    <p:extLst>
      <p:ext uri="{BB962C8B-B14F-4D97-AF65-F5344CB8AC3E}">
        <p14:creationId xmlns:p14="http://schemas.microsoft.com/office/powerpoint/2010/main" val="236971437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10"/>
          <p:cNvSpPr txBox="1">
            <a:spLocks/>
          </p:cNvSpPr>
          <p:nvPr/>
        </p:nvSpPr>
        <p:spPr bwMode="auto">
          <a:xfrm>
            <a:off x="406213" y="1872783"/>
            <a:ext cx="1543050" cy="1610146"/>
          </a:xfrm>
          <a:prstGeom prst="rect">
            <a:avLst/>
          </a:prstGeom>
          <a:solidFill>
            <a:schemeClr val="tx2"/>
          </a:solidFill>
          <a:ln w="9525">
            <a:no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a:solidFill>
                  <a:schemeClr val="bg1"/>
                </a:solidFill>
              </a:rPr>
              <a:t>What will you lose?</a:t>
            </a:r>
          </a:p>
        </p:txBody>
      </p:sp>
      <p:sp>
        <p:nvSpPr>
          <p:cNvPr id="19459" name="Text Placeholder 12"/>
          <p:cNvSpPr txBox="1">
            <a:spLocks/>
          </p:cNvSpPr>
          <p:nvPr/>
        </p:nvSpPr>
        <p:spPr bwMode="auto">
          <a:xfrm>
            <a:off x="2011176" y="1872784"/>
            <a:ext cx="4440611" cy="298608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3146"/>
              </a:spcAft>
              <a:buClr>
                <a:schemeClr val="tx2"/>
              </a:buClr>
              <a:buSzTx/>
            </a:pPr>
            <a:r>
              <a:rPr lang="en-US" altLang="en-US" sz="1412">
                <a:solidFill>
                  <a:schemeClr val="tx1"/>
                </a:solidFill>
              </a:rPr>
              <a:t> </a:t>
            </a:r>
          </a:p>
        </p:txBody>
      </p:sp>
      <p:sp>
        <p:nvSpPr>
          <p:cNvPr id="8" name="Text Placeholder 10"/>
          <p:cNvSpPr txBox="1">
            <a:spLocks/>
          </p:cNvSpPr>
          <p:nvPr/>
        </p:nvSpPr>
        <p:spPr bwMode="auto">
          <a:xfrm>
            <a:off x="393513" y="5215218"/>
            <a:ext cx="1543050" cy="1610146"/>
          </a:xfrm>
          <a:prstGeom prst="rect">
            <a:avLst/>
          </a:prstGeom>
          <a:solidFill>
            <a:schemeClr val="accent4"/>
          </a:solidFill>
          <a:ln>
            <a:noFill/>
            <a:miter lim="800000"/>
            <a:headEnd/>
            <a:tailEnd/>
          </a:ln>
        </p:spPr>
        <p:txBody>
          <a:bodyPr lIns="89896" tIns="89896" rIns="89896" bIns="89896"/>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590"/>
              </a:spcAft>
              <a:buClr>
                <a:schemeClr val="tx2"/>
              </a:buClr>
              <a:buSzTx/>
              <a:defRPr/>
            </a:pPr>
            <a:r>
              <a:rPr lang="en-US" altLang="en-US" sz="1412" b="1" dirty="0">
                <a:solidFill>
                  <a:schemeClr val="bg1"/>
                </a:solidFill>
              </a:rPr>
              <a:t>What will you gain?</a:t>
            </a:r>
          </a:p>
        </p:txBody>
      </p:sp>
      <p:sp>
        <p:nvSpPr>
          <p:cNvPr id="9" name="Text Placeholder 12"/>
          <p:cNvSpPr txBox="1">
            <a:spLocks/>
          </p:cNvSpPr>
          <p:nvPr/>
        </p:nvSpPr>
        <p:spPr bwMode="auto">
          <a:xfrm>
            <a:off x="1998475" y="5215218"/>
            <a:ext cx="4440611" cy="2986088"/>
          </a:xfrm>
          <a:prstGeom prst="rect">
            <a:avLst/>
          </a:prstGeom>
          <a:noFill/>
          <a:ln>
            <a:solidFill>
              <a:schemeClr val="bg2"/>
            </a:solidFill>
            <a:miter lim="800000"/>
            <a:headEnd/>
            <a:tailEnd/>
          </a:ln>
        </p:spPr>
        <p:txBody>
          <a:bodyPr lIns="89896" tIns="89896" rIns="89896" bIns="116865"/>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3146"/>
              </a:spcAft>
              <a:buClr>
                <a:schemeClr val="tx2"/>
              </a:buClr>
              <a:buSzTx/>
              <a:defRPr/>
            </a:pPr>
            <a:r>
              <a:rPr lang="en-US" altLang="en-US" sz="1412" dirty="0">
                <a:solidFill>
                  <a:schemeClr val="tx1"/>
                </a:solidFill>
              </a:rPr>
              <a:t> </a:t>
            </a:r>
          </a:p>
        </p:txBody>
      </p:sp>
      <p:sp>
        <p:nvSpPr>
          <p:cNvPr id="2" name="Title 1"/>
          <p:cNvSpPr>
            <a:spLocks noGrp="1"/>
          </p:cNvSpPr>
          <p:nvPr>
            <p:ph type="title"/>
          </p:nvPr>
        </p:nvSpPr>
        <p:spPr>
          <a:xfrm>
            <a:off x="281180" y="415637"/>
            <a:ext cx="6209828" cy="816557"/>
          </a:xfrm>
        </p:spPr>
        <p:txBody>
          <a:bodyPr/>
          <a:lstStyle/>
          <a:p>
            <a:r>
              <a:rPr lang="en-US" dirty="0"/>
              <a:t>A Time of Transition</a:t>
            </a:r>
          </a:p>
        </p:txBody>
      </p:sp>
    </p:spTree>
    <p:extLst>
      <p:ext uri="{BB962C8B-B14F-4D97-AF65-F5344CB8AC3E}">
        <p14:creationId xmlns:p14="http://schemas.microsoft.com/office/powerpoint/2010/main" val="259107051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Placeholder 8"/>
          <p:cNvSpPr txBox="1">
            <a:spLocks/>
          </p:cNvSpPr>
          <p:nvPr/>
        </p:nvSpPr>
        <p:spPr bwMode="auto">
          <a:xfrm>
            <a:off x="406213" y="1872783"/>
            <a:ext cx="6045574" cy="3812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Some common mistakes pre-retirees can make include:</a:t>
            </a:r>
          </a:p>
          <a:p>
            <a:pPr lvl="1"/>
            <a:r>
              <a:rPr lang="en-US" altLang="en-US" sz="1412" dirty="0"/>
              <a:t>Not saying “no”.</a:t>
            </a:r>
            <a:endParaRPr lang="en-US" altLang="en-US" sz="1412" dirty="0">
              <a:cs typeface="Arial"/>
            </a:endParaRPr>
          </a:p>
          <a:p>
            <a:pPr lvl="1"/>
            <a:r>
              <a:rPr lang="en-US" altLang="en-US" sz="1412" dirty="0"/>
              <a:t>Not having something to do</a:t>
            </a:r>
            <a:r>
              <a:rPr lang="en-US" altLang="en-US" sz="1412" dirty="0">
                <a:cs typeface="Arial"/>
              </a:rPr>
              <a:t>.</a:t>
            </a:r>
          </a:p>
          <a:p>
            <a:pPr lvl="1"/>
            <a:r>
              <a:rPr lang="en-US" altLang="en-US" sz="1412" dirty="0"/>
              <a:t>Ignoring the need for routine</a:t>
            </a:r>
            <a:r>
              <a:rPr lang="en-US" altLang="en-US" sz="1412" dirty="0">
                <a:cs typeface="Arial"/>
              </a:rPr>
              <a:t>.</a:t>
            </a:r>
          </a:p>
          <a:p>
            <a:pPr lvl="1"/>
            <a:r>
              <a:rPr lang="en-US" altLang="en-US" sz="1412" dirty="0"/>
              <a:t>Expecting too much of their children</a:t>
            </a:r>
            <a:r>
              <a:rPr lang="en-US" altLang="en-US" sz="1412" dirty="0">
                <a:cs typeface="Arial"/>
              </a:rPr>
              <a:t>.</a:t>
            </a:r>
          </a:p>
          <a:p>
            <a:pPr lvl="1"/>
            <a:r>
              <a:rPr lang="en-US" altLang="en-US" sz="1412" dirty="0"/>
              <a:t>Being unprepared for a change of pace</a:t>
            </a:r>
            <a:r>
              <a:rPr lang="en-US" altLang="en-US" sz="1412" dirty="0">
                <a:cs typeface="Arial"/>
              </a:rPr>
              <a:t>.</a:t>
            </a:r>
          </a:p>
          <a:p>
            <a:pPr lvl="1"/>
            <a:r>
              <a:rPr lang="en-US" altLang="en-US" sz="1412" dirty="0"/>
              <a:t>Losing sight of their own value as a person</a:t>
            </a:r>
            <a:r>
              <a:rPr lang="en-US" altLang="en-US" sz="1412" dirty="0">
                <a:cs typeface="Arial"/>
              </a:rPr>
              <a:t>.</a:t>
            </a:r>
          </a:p>
          <a:p>
            <a:pPr lvl="1"/>
            <a:r>
              <a:rPr lang="en-US" altLang="en-US" sz="1412" dirty="0"/>
              <a:t>Denying themselves the right to slow down</a:t>
            </a:r>
            <a:r>
              <a:rPr lang="en-US" altLang="en-US" sz="1412" dirty="0">
                <a:cs typeface="Arial"/>
              </a:rPr>
              <a:t>.</a:t>
            </a:r>
          </a:p>
          <a:p>
            <a:pPr lvl="1"/>
            <a:r>
              <a:rPr lang="en-US" altLang="en-US" sz="1412" dirty="0"/>
              <a:t>Falling into an “old man” or “old woman” role</a:t>
            </a:r>
            <a:r>
              <a:rPr lang="en-US" altLang="en-US" sz="1412" dirty="0">
                <a:cs typeface="Arial"/>
              </a:rPr>
              <a:t>.</a:t>
            </a:r>
          </a:p>
          <a:p>
            <a:pPr lvl="1"/>
            <a:r>
              <a:rPr lang="en-US" altLang="en-US" sz="1412" dirty="0"/>
              <a:t>Developing a bad pre-retirement working attitude</a:t>
            </a:r>
            <a:r>
              <a:rPr lang="en-US" altLang="en-US" sz="1412" dirty="0">
                <a:cs typeface="Arial"/>
              </a:rPr>
              <a:t>.</a:t>
            </a:r>
          </a:p>
          <a:p>
            <a:pPr lvl="1"/>
            <a:r>
              <a:rPr lang="en-US" altLang="en-US" sz="1412" dirty="0"/>
              <a:t>Underestimating their body’s readiness for retirement</a:t>
            </a:r>
            <a:r>
              <a:rPr lang="en-US" altLang="en-US" sz="1412" dirty="0">
                <a:cs typeface="Arial"/>
              </a:rPr>
              <a:t>.</a:t>
            </a:r>
          </a:p>
          <a:p>
            <a:pPr lvl="1"/>
            <a:r>
              <a:rPr lang="en-US" altLang="en-US" sz="1412" dirty="0"/>
              <a:t>Picking up and moving without a thought about the “downside” of the new location and the loss of their local support system</a:t>
            </a:r>
            <a:r>
              <a:rPr lang="en-US" altLang="en-US" sz="1412" dirty="0">
                <a:cs typeface="Arial"/>
              </a:rPr>
              <a:t>.</a:t>
            </a:r>
          </a:p>
        </p:txBody>
      </p:sp>
      <p:sp>
        <p:nvSpPr>
          <p:cNvPr id="2" name="Title 1"/>
          <p:cNvSpPr>
            <a:spLocks noGrp="1"/>
          </p:cNvSpPr>
          <p:nvPr>
            <p:ph type="title"/>
          </p:nvPr>
        </p:nvSpPr>
        <p:spPr>
          <a:xfrm>
            <a:off x="281180" y="415637"/>
            <a:ext cx="6209828" cy="816557"/>
          </a:xfrm>
        </p:spPr>
        <p:txBody>
          <a:bodyPr/>
          <a:lstStyle/>
          <a:p>
            <a:r>
              <a:rPr lang="en-US" dirty="0"/>
              <a:t>Be Ready</a:t>
            </a:r>
          </a:p>
        </p:txBody>
      </p:sp>
    </p:spTree>
    <p:extLst>
      <p:ext uri="{BB962C8B-B14F-4D97-AF65-F5344CB8AC3E}">
        <p14:creationId xmlns:p14="http://schemas.microsoft.com/office/powerpoint/2010/main" val="57514932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7"/>
          <p:cNvSpPr>
            <a:spLocks noGrp="1"/>
          </p:cNvSpPr>
          <p:nvPr>
            <p:ph type="title"/>
          </p:nvPr>
        </p:nvSpPr>
        <p:spPr>
          <a:xfrm>
            <a:off x="281180" y="415637"/>
            <a:ext cx="6209828" cy="816557"/>
          </a:xfrm>
        </p:spPr>
        <p:txBody>
          <a:bodyPr/>
          <a:lstStyle/>
          <a:p>
            <a:r>
              <a:rPr lang="en-US" altLang="en-US"/>
              <a:t>Redefining Retirement</a:t>
            </a:r>
          </a:p>
        </p:txBody>
      </p:sp>
      <p:sp>
        <p:nvSpPr>
          <p:cNvPr id="22531" name="Text Placeholder 8"/>
          <p:cNvSpPr txBox="1">
            <a:spLocks/>
          </p:cNvSpPr>
          <p:nvPr/>
        </p:nvSpPr>
        <p:spPr bwMode="auto">
          <a:xfrm>
            <a:off x="406213" y="1872783"/>
            <a:ext cx="6045574" cy="5536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Finances are influencing the way people view retirement. More retirees may consider working part-time or intermittently — to build up or maintain income, or replace income that may have been lost from previous sources. Past generations were able to count on pensions from their employer, a benefit of long-term commitment and loyalty. </a:t>
            </a:r>
          </a:p>
          <a:p>
            <a:endParaRPr lang="en-US" altLang="en-US" sz="1412" dirty="0"/>
          </a:p>
          <a:p>
            <a:r>
              <a:rPr lang="en-US" altLang="en-US" sz="1412" dirty="0"/>
              <a:t>Today, however, pensions are not a sustainable as an option, primarily because people are living longer. In its place, people are being asked to manage their own 401k programs. Most people don’t have the financial savvy to do that well and, as a result, may not have adequate retirement income to sustain them the remainder of their lives. This is one reason it’s important to work with someone who is known and trusted as they make these critical financial decisions.</a:t>
            </a:r>
          </a:p>
          <a:p>
            <a:endParaRPr lang="en-US" altLang="en-US" sz="1412" dirty="0"/>
          </a:p>
          <a:p>
            <a:r>
              <a:rPr lang="en-US" altLang="en-US" sz="1412" dirty="0"/>
              <a:t>But finances are not the only reason people may keep working in retirement. Staying busy, and maintaining mental and physical stimulation are also key reasons. </a:t>
            </a:r>
          </a:p>
          <a:p>
            <a:endParaRPr lang="en-US" altLang="en-US" sz="1412" dirty="0"/>
          </a:p>
          <a:p>
            <a:r>
              <a:rPr lang="en-US" altLang="en-US" sz="1412" dirty="0"/>
              <a:t>The next generation to face retirement (baby boomers) may redefine retirement. Assuming health issues don’t interfere, they may not retire into full-time leisure, but rather, work differently — retire later, work part-time, cycle between periods of work and leisure or launch a new business, perhaps one they can operate from home. </a:t>
            </a:r>
          </a:p>
        </p:txBody>
      </p:sp>
    </p:spTree>
    <p:extLst>
      <p:ext uri="{BB962C8B-B14F-4D97-AF65-F5344CB8AC3E}">
        <p14:creationId xmlns:p14="http://schemas.microsoft.com/office/powerpoint/2010/main" val="58524309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Placeholder 10"/>
          <p:cNvSpPr txBox="1">
            <a:spLocks/>
          </p:cNvSpPr>
          <p:nvPr/>
        </p:nvSpPr>
        <p:spPr bwMode="auto">
          <a:xfrm>
            <a:off x="406214" y="1870305"/>
            <a:ext cx="1743075" cy="1452983"/>
          </a:xfrm>
          <a:prstGeom prst="rect">
            <a:avLst/>
          </a:prstGeom>
          <a:solidFill>
            <a:schemeClr val="accent2"/>
          </a:solidFill>
          <a:ln w="9525">
            <a:no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a:solidFill>
                  <a:schemeClr val="bg1"/>
                </a:solidFill>
              </a:rPr>
              <a:t>Finances are not the only reason people may continue working; they may also work to:</a:t>
            </a:r>
          </a:p>
        </p:txBody>
      </p:sp>
      <p:sp>
        <p:nvSpPr>
          <p:cNvPr id="23555" name="Text Placeholder 12"/>
          <p:cNvSpPr txBox="1">
            <a:spLocks/>
          </p:cNvSpPr>
          <p:nvPr/>
        </p:nvSpPr>
        <p:spPr bwMode="auto">
          <a:xfrm>
            <a:off x="2257239" y="1870305"/>
            <a:ext cx="4194549" cy="2697956"/>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marL="171450" indent="-17145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lvl="1">
              <a:spcBef>
                <a:spcPct val="0"/>
              </a:spcBef>
              <a:spcAft>
                <a:spcPts val="1588"/>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1588"/>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1588"/>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1588"/>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1588"/>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p:txBody>
      </p:sp>
      <p:sp>
        <p:nvSpPr>
          <p:cNvPr id="23556" name="Text Placeholder 10"/>
          <p:cNvSpPr txBox="1">
            <a:spLocks/>
          </p:cNvSpPr>
          <p:nvPr/>
        </p:nvSpPr>
        <p:spPr bwMode="auto">
          <a:xfrm>
            <a:off x="406214" y="4868719"/>
            <a:ext cx="1743075" cy="1382106"/>
          </a:xfrm>
          <a:prstGeom prst="rect">
            <a:avLst/>
          </a:prstGeom>
          <a:solidFill>
            <a:schemeClr val="accent2"/>
          </a:solidFill>
          <a:ln w="9525">
            <a:no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dirty="0">
                <a:solidFill>
                  <a:schemeClr val="bg1"/>
                </a:solidFill>
              </a:rPr>
              <a:t>If health isn’t an issue, they may work differently:</a:t>
            </a:r>
          </a:p>
        </p:txBody>
      </p:sp>
      <p:sp>
        <p:nvSpPr>
          <p:cNvPr id="23557" name="Text Placeholder 12"/>
          <p:cNvSpPr txBox="1">
            <a:spLocks/>
          </p:cNvSpPr>
          <p:nvPr/>
        </p:nvSpPr>
        <p:spPr bwMode="auto">
          <a:xfrm>
            <a:off x="2257239" y="4868719"/>
            <a:ext cx="4194549" cy="3061587"/>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lvl="1">
              <a:spcBef>
                <a:spcPct val="0"/>
              </a:spcBef>
              <a:spcAft>
                <a:spcPts val="1588"/>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1588"/>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1588"/>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1588"/>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1588"/>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p:txBody>
      </p:sp>
      <p:sp>
        <p:nvSpPr>
          <p:cNvPr id="2" name="Title 1"/>
          <p:cNvSpPr>
            <a:spLocks noGrp="1"/>
          </p:cNvSpPr>
          <p:nvPr>
            <p:ph type="title"/>
          </p:nvPr>
        </p:nvSpPr>
        <p:spPr>
          <a:xfrm>
            <a:off x="281180" y="415637"/>
            <a:ext cx="6209828" cy="816557"/>
          </a:xfrm>
        </p:spPr>
        <p:txBody>
          <a:bodyPr/>
          <a:lstStyle/>
          <a:p>
            <a:r>
              <a:rPr lang="en-US" dirty="0"/>
              <a:t>Redefining Retirement</a:t>
            </a:r>
          </a:p>
        </p:txBody>
      </p:sp>
    </p:spTree>
    <p:extLst>
      <p:ext uri="{BB962C8B-B14F-4D97-AF65-F5344CB8AC3E}">
        <p14:creationId xmlns:p14="http://schemas.microsoft.com/office/powerpoint/2010/main" val="82203109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file>

<file path=customXml/itemProps1.xml><?xml version="1.0" encoding="utf-8"?>
<ds:datastoreItem xmlns:ds="http://schemas.openxmlformats.org/officeDocument/2006/customXml" ds:itemID="{AEF5669E-F482-4A6D-8008-8457952A97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637738-C564-406E-84B1-86DE6D22B9B2}">
  <ds:schemaRefs>
    <ds:schemaRef ds:uri="http://schemas.microsoft.com/office/2006/documentManagement/types"/>
    <ds:schemaRef ds:uri="http://purl.org/dc/terms/"/>
    <ds:schemaRef ds:uri="http://schemas.microsoft.com/office/2006/metadata/properties"/>
    <ds:schemaRef ds:uri="http://schemas.openxmlformats.org/package/2006/metadata/core-properties"/>
    <ds:schemaRef ds:uri="http://www.w3.org/XML/1998/namespace"/>
    <ds:schemaRef ds:uri="http://purl.org/dc/elements/1.1/"/>
    <ds:schemaRef ds:uri="http://purl.org/dc/dcmitype/"/>
    <ds:schemaRef ds:uri="http://schemas.microsoft.com/office/infopath/2007/PartnerControls"/>
    <ds:schemaRef ds:uri="d7b5156c-7859-495b-a65c-a7601d85f73c"/>
  </ds:schemaRefs>
</ds:datastoreItem>
</file>

<file path=customXml/itemProps3.xml><?xml version="1.0" encoding="utf-8"?>
<ds:datastoreItem xmlns:ds="http://schemas.openxmlformats.org/officeDocument/2006/customXml" ds:itemID="{F2A68753-629D-4B60-8982-148F31D442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18785</TotalTime>
  <Words>3861</Words>
  <Application>Microsoft Office PowerPoint</Application>
  <PresentationFormat>On-screen Show (4:3)</PresentationFormat>
  <Paragraphs>349</Paragraphs>
  <Slides>25</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ＭＳ Ｐゴシック</vt:lpstr>
      <vt:lpstr>Arial</vt:lpstr>
      <vt:lpstr>Calibri</vt:lpstr>
      <vt:lpstr>Georgia</vt:lpstr>
      <vt:lpstr>System Font Regular</vt:lpstr>
      <vt:lpstr>Times New Roman</vt:lpstr>
      <vt:lpstr>Master Theme</vt:lpstr>
      <vt:lpstr>Planning Your Retirement</vt:lpstr>
      <vt:lpstr>The Program</vt:lpstr>
      <vt:lpstr>Learning Points</vt:lpstr>
      <vt:lpstr>How It’s Changed</vt:lpstr>
      <vt:lpstr>Planning Ahead</vt:lpstr>
      <vt:lpstr>A Time of Transition</vt:lpstr>
      <vt:lpstr>Be Ready</vt:lpstr>
      <vt:lpstr>Redefining Retirement</vt:lpstr>
      <vt:lpstr>Redefining Retirement</vt:lpstr>
      <vt:lpstr>Get Creative</vt:lpstr>
      <vt:lpstr>Continuing To Work</vt:lpstr>
      <vt:lpstr>Adopt a Healthy Lifestyle</vt:lpstr>
      <vt:lpstr>Adopt a Healthy Lifestyle</vt:lpstr>
      <vt:lpstr>Adopt a Healthy Lifestyle</vt:lpstr>
      <vt:lpstr>Consider This</vt:lpstr>
      <vt:lpstr>Make Your Action Plan</vt:lpstr>
      <vt:lpstr>Make Your Action Plan</vt:lpstr>
      <vt:lpstr>About Professional Support</vt:lpstr>
      <vt:lpstr>Appendix A: 20 Advanced-Age Achievers</vt:lpstr>
      <vt:lpstr>Appendix B: Planning and Preparation</vt:lpstr>
      <vt:lpstr>Appendix B: Planning and Preparation</vt:lpstr>
      <vt:lpstr>Appendix B: Planning and Preparation</vt:lpstr>
      <vt:lpstr>Appendix B: Planning and Preparation</vt:lpstr>
      <vt:lpstr>Appendix B: Planning and Preparation</vt:lpstr>
      <vt:lpstr>Appendix C: Retirement = Opportunity</vt:lpstr>
    </vt:vector>
  </TitlesOfParts>
  <Company>UnitedHealthcare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Your Retirement</dc:title>
  <dc:creator>Jessica Strange</dc:creator>
  <cp:lastModifiedBy>Jessica Strange</cp:lastModifiedBy>
  <cp:revision>494</cp:revision>
  <cp:lastPrinted>2018-09-17T20:30:49Z</cp:lastPrinted>
  <dcterms:created xsi:type="dcterms:W3CDTF">2010-06-15T23:09:07Z</dcterms:created>
  <dcterms:modified xsi:type="dcterms:W3CDTF">2024-04-09T20:27:41Z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135900</vt:r8>
  </property>
</Properties>
</file>